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5" r:id="rId2"/>
    <p:sldId id="317" r:id="rId3"/>
    <p:sldId id="318" r:id="rId4"/>
    <p:sldId id="319" r:id="rId5"/>
    <p:sldId id="321" r:id="rId6"/>
    <p:sldId id="322" r:id="rId7"/>
    <p:sldId id="323" r:id="rId8"/>
    <p:sldId id="324" r:id="rId9"/>
  </p:sldIdLst>
  <p:sldSz cx="9144000" cy="6858000" type="screen4x3"/>
  <p:notesSz cx="7010400" cy="92964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8A"/>
    <a:srgbClr val="005787"/>
    <a:srgbClr val="A0A0A0"/>
    <a:srgbClr val="0099CC"/>
    <a:srgbClr val="8E8E8E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582" autoAdjust="0"/>
    <p:restoredTop sz="98243" autoAdjust="0"/>
  </p:normalViewPr>
  <p:slideViewPr>
    <p:cSldViewPr snapToObjects="1">
      <p:cViewPr>
        <p:scale>
          <a:sx n="66" d="100"/>
          <a:sy n="66" d="100"/>
        </p:scale>
        <p:origin x="-1650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76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76200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r>
              <a:rPr lang="en-US" sz="1600" dirty="0" smtClean="0"/>
              <a:t>ABACC </a:t>
            </a:r>
          </a:p>
          <a:p>
            <a:r>
              <a:rPr lang="en-US" sz="1600" dirty="0" smtClean="0"/>
              <a:t>52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Annual Conference</a:t>
            </a:r>
            <a:endParaRPr lang="en-US" sz="1600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733800" y="0"/>
            <a:ext cx="3048000" cy="76200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en-US" dirty="0" smtClean="0"/>
          </a:p>
          <a:p>
            <a:pPr algn="r"/>
            <a:r>
              <a:rPr lang="en-US" sz="1600" dirty="0" smtClean="0"/>
              <a:t>February 25, 2011</a:t>
            </a:r>
            <a:endParaRPr lang="en-US" sz="1600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-1"/>
            <a:ext cx="3037840" cy="696913"/>
          </a:xfrm>
          <a:prstGeom prst="rect">
            <a:avLst/>
          </a:prstGeom>
        </p:spPr>
        <p:txBody>
          <a:bodyPr vert="horz" lIns="93177" tIns="46589" rIns="93177" bIns="46589"/>
          <a:lstStyle>
            <a:lvl1pPr>
              <a:defRPr lang="en-US" sz="1800" smtClean="0"/>
            </a:lvl1pPr>
            <a:extLst/>
          </a:lstStyle>
          <a:p>
            <a:r>
              <a:rPr lang="en-US" dirty="0" smtClean="0"/>
              <a:t>ABACC </a:t>
            </a:r>
          </a:p>
          <a:p>
            <a:r>
              <a:rPr lang="en-US" dirty="0" smtClean="0"/>
              <a:t>52</a:t>
            </a:r>
            <a:r>
              <a:rPr lang="en-US" baseline="30000" dirty="0" smtClean="0"/>
              <a:t>nd</a:t>
            </a:r>
            <a:r>
              <a:rPr lang="en-US" dirty="0" smtClean="0"/>
              <a:t> Annual Conference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lvl1pPr>
              <a:defRPr/>
            </a:lvl1pPr>
            <a:extLst/>
          </a:lstStyle>
          <a:p>
            <a:r>
              <a:rPr lang="en-US" dirty="0" smtClean="0"/>
              <a:t>February 25, 2011</a:t>
            </a:r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in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 userDrawn="1"/>
        </p:nvSpPr>
        <p:spPr>
          <a:xfrm>
            <a:off x="0" y="0"/>
            <a:ext cx="9144000" cy="6345892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228600"/>
            <a:ext cx="8458200" cy="5867400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  <a:lvl2pPr>
              <a:defRPr sz="3600">
                <a:solidFill>
                  <a:srgbClr val="A0A0A0"/>
                </a:solidFill>
              </a:defRPr>
            </a:lvl2pPr>
            <a:lvl3pPr>
              <a:defRPr sz="2800">
                <a:solidFill>
                  <a:srgbClr val="A0A0A0"/>
                </a:solidFill>
              </a:defRPr>
            </a:lvl3pPr>
            <a:lvl4pPr>
              <a:defRPr sz="2000">
                <a:solidFill>
                  <a:srgbClr val="A0A0A0"/>
                </a:solidFill>
              </a:defRPr>
            </a:lvl4pPr>
            <a:lvl5pPr>
              <a:defRPr sz="2000">
                <a:solidFill>
                  <a:srgbClr val="A0A0A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7749" y="6464334"/>
            <a:ext cx="1342778" cy="3629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23557" y="1308296"/>
            <a:ext cx="3943643" cy="4940104"/>
          </a:xfrm>
        </p:spPr>
        <p:txBody>
          <a:bodyPr lIns="91440"/>
          <a:lstStyle>
            <a:lvl1pPr marL="225425" indent="-225425">
              <a:buFont typeface="Arial" pitchFamily="34" charset="0"/>
              <a:buChar char="•"/>
              <a:defRPr sz="28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/>
            </a:lvl2pPr>
            <a:lvl3pPr marL="688975" indent="-225425">
              <a:buFont typeface="Arial" pitchFamily="34" charset="0"/>
              <a:buChar char="•"/>
              <a:defRPr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/>
            </a:lvl4pPr>
            <a:lvl5pPr marL="1139825" indent="-225425">
              <a:buFont typeface="Arial" pitchFamily="34" charset="0"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783015" y="1322364"/>
            <a:ext cx="3938954" cy="4926036"/>
          </a:xfrm>
        </p:spPr>
        <p:txBody>
          <a:bodyPr/>
          <a:lstStyle>
            <a:lvl1pPr marL="225425" indent="-225425">
              <a:buFont typeface="Arial" pitchFamily="34" charset="0"/>
              <a:buChar char="•"/>
              <a:defRPr sz="28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/>
            </a:lvl2pPr>
            <a:lvl3pPr marL="688975" indent="-225425">
              <a:buFont typeface="Arial" pitchFamily="34" charset="0"/>
              <a:buChar char="•"/>
              <a:defRPr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/>
            </a:lvl4pPr>
            <a:lvl5pPr marL="1139825" indent="-225425">
              <a:buFont typeface="Arial" pitchFamily="34" charset="0"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28136" y="1"/>
            <a:ext cx="8563853" cy="773722"/>
          </a:xfrm>
          <a:solidFill>
            <a:srgbClr val="00668A"/>
          </a:solidFill>
          <a:ln w="19050" cap="rnd">
            <a:solidFill>
              <a:srgbClr val="00668A"/>
            </a:solidFill>
          </a:ln>
        </p:spPr>
        <p:txBody>
          <a:bodyPr anchor="ctr" anchorCtr="1">
            <a:normAutofit/>
          </a:bodyPr>
          <a:lstStyle>
            <a:lvl1pPr algn="ctr">
              <a:defRPr sz="4400" b="1" cap="small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774026"/>
            <a:ext cx="8623738" cy="73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8589" y="5613009"/>
            <a:ext cx="1395392" cy="124499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200400"/>
            <a:ext cx="9144000" cy="14478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 hasCustomPrompt="1"/>
          </p:nvPr>
        </p:nvSpPr>
        <p:spPr>
          <a:xfrm>
            <a:off x="228600" y="3733800"/>
            <a:ext cx="7239000" cy="609600"/>
          </a:xfrm>
          <a:prstGeom prst="rect">
            <a:avLst/>
          </a:prstGeom>
          <a:noFill/>
        </p:spPr>
        <p:txBody>
          <a:bodyPr vert="horz"/>
          <a:lstStyle>
            <a:lvl1pPr algn="l">
              <a:defRPr sz="54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additional information</a:t>
            </a:r>
            <a:endParaRPr lang="en-US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32004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3/8/2011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3700" y="5486400"/>
            <a:ext cx="33782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 userDrawn="1"/>
        </p:nvSpPr>
        <p:spPr>
          <a:xfrm>
            <a:off x="381000" y="914400"/>
            <a:ext cx="8458200" cy="5562600"/>
          </a:xfrm>
          <a:prstGeom prst="rect">
            <a:avLst/>
          </a:prstGeom>
          <a:solidFill>
            <a:srgbClr val="00668A"/>
          </a:solidFill>
          <a:ln w="9525" cap="rnd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381000" y="6477000"/>
            <a:ext cx="8458200" cy="45719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81000" y="838200"/>
            <a:ext cx="84582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66800" y="1219201"/>
            <a:ext cx="6858000" cy="5064124"/>
          </a:xfrm>
        </p:spPr>
        <p:txBody>
          <a:bodyPr/>
          <a:lstStyle>
            <a:lvl1pPr marL="0" indent="174625">
              <a:buClr>
                <a:schemeClr val="bg1"/>
              </a:buClr>
              <a:buSzPct val="80000"/>
              <a:buFont typeface="Arial" pitchFamily="34" charset="0"/>
              <a:buChar char="•"/>
              <a:defRPr sz="2800">
                <a:solidFill>
                  <a:schemeClr val="bg1"/>
                </a:solidFill>
              </a:defRPr>
            </a:lvl1pPr>
            <a:lvl2pPr marL="342900" indent="-168275">
              <a:buClr>
                <a:schemeClr val="tx1">
                  <a:lumMod val="65000"/>
                  <a:lumOff val="35000"/>
                </a:schemeClr>
              </a:buClr>
              <a:buSzPct val="90000"/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71500" indent="-168275">
              <a:buClr>
                <a:schemeClr val="tx1"/>
              </a:buClr>
              <a:buSzPct val="90000"/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 marL="685800" indent="-114300"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4pPr>
            <a:lvl5pPr marL="800100" indent="-114300"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10"/>
          <p:cNvSpPr/>
          <p:nvPr userDrawn="1"/>
        </p:nvSpPr>
        <p:spPr>
          <a:xfrm>
            <a:off x="381000" y="0"/>
            <a:ext cx="8458200" cy="838200"/>
          </a:xfrm>
          <a:prstGeom prst="rect">
            <a:avLst/>
          </a:prstGeom>
          <a:solidFill>
            <a:srgbClr val="8E8E8E"/>
          </a:solidFill>
          <a:ln w="12700" cap="rnd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520700" y="0"/>
            <a:ext cx="8086725" cy="838199"/>
          </a:xfrm>
        </p:spPr>
        <p:txBody>
          <a:bodyPr lIns="45720" rIns="45720" anchor="ctr" anchorCtr="0">
            <a:normAutofit/>
          </a:bodyPr>
          <a:lstStyle>
            <a:lvl1pPr algn="ctr">
              <a:spcBef>
                <a:spcPts val="0"/>
              </a:spcBef>
              <a:defRPr sz="3600" b="1" cap="small" baseline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CW_mark PMS.eps"/>
          <p:cNvPicPr>
            <a:picLocks noChangeAspect="1"/>
          </p:cNvPicPr>
          <p:nvPr userDrawn="1"/>
        </p:nvPicPr>
        <p:blipFill>
          <a:blip r:embed="rId2" cstate="print">
            <a:lum bright="100000" contrast="100000"/>
          </a:blip>
          <a:stretch>
            <a:fillRect/>
          </a:stretch>
        </p:blipFill>
        <p:spPr>
          <a:xfrm>
            <a:off x="7579200" y="5388000"/>
            <a:ext cx="1260000" cy="1089000"/>
          </a:xfrm>
          <a:prstGeom prst="rect">
            <a:avLst/>
          </a:prstGeom>
        </p:spPr>
      </p:pic>
    </p:spTree>
  </p:cSld>
  <p:clrMapOvr>
    <a:masterClrMapping/>
  </p:clrMapOvr>
  <p:transition spd="med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640553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990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82133" y="3657600"/>
            <a:ext cx="8551159" cy="1011382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0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099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880257" y="2161046"/>
            <a:ext cx="6841712" cy="707886"/>
          </a:xfrm>
          <a:noFill/>
        </p:spPr>
        <p:txBody>
          <a:bodyPr wrap="square" lIns="45720" rIns="45720" anchor="ctr" anchorCtr="0">
            <a:spAutoFit/>
          </a:bodyPr>
          <a:lstStyle>
            <a:lvl1pPr algn="r">
              <a:defRPr sz="4000" b="1" cap="small" baseline="0">
                <a:solidFill>
                  <a:srgbClr val="00668A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705" y="5289453"/>
            <a:ext cx="3827586" cy="10360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8325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Logo on blu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"/>
            <a:ext cx="8229600" cy="6629400"/>
          </a:xfrm>
          <a:prstGeom prst="rect">
            <a:avLst/>
          </a:prstGeom>
          <a:solidFill>
            <a:srgbClr val="006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W_rgb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2122" y="2979305"/>
            <a:ext cx="3359756" cy="89939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733800"/>
            <a:ext cx="9144000" cy="9144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0" y="3733800"/>
            <a:ext cx="8839200" cy="1371600"/>
          </a:xfrm>
          <a:prstGeom prst="rect">
            <a:avLst/>
          </a:prstGeom>
          <a:noFill/>
        </p:spPr>
        <p:txBody>
          <a:bodyPr vert="horz"/>
          <a:lstStyle>
            <a:lvl1pPr algn="l">
              <a:defRPr sz="4400" b="1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550" y="5911850"/>
            <a:ext cx="1060450" cy="9461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629400" y="5181600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3211" y="6382570"/>
            <a:ext cx="1621189" cy="4389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Title 5"/>
          <p:cNvSpPr>
            <a:spLocks noGrp="1"/>
          </p:cNvSpPr>
          <p:nvPr userDrawn="1">
            <p:ph type="title" hasCustomPrompt="1"/>
          </p:nvPr>
        </p:nvSpPr>
        <p:spPr>
          <a:xfrm>
            <a:off x="228600" y="304800"/>
            <a:ext cx="8226088" cy="773722"/>
          </a:xfrm>
          <a:prstGeom prst="rect">
            <a:avLst/>
          </a:prstGeom>
          <a:solidFill>
            <a:srgbClr val="00668A"/>
          </a:solidFill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629400" y="5181600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 blu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81000" y="228600"/>
            <a:ext cx="8229600" cy="6629400"/>
          </a:xfrm>
          <a:prstGeom prst="rect">
            <a:avLst/>
          </a:prstGeom>
          <a:solidFill>
            <a:srgbClr val="006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W_rgb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92122" y="2979305"/>
            <a:ext cx="3359756" cy="899390"/>
          </a:xfrm>
          <a:prstGeom prst="rect">
            <a:avLst/>
          </a:prstGeom>
        </p:spPr>
      </p:pic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43590" y="4826033"/>
            <a:ext cx="6934200" cy="533758"/>
          </a:xfrm>
          <a:solidFill>
            <a:schemeClr val="bg1"/>
          </a:solidFill>
        </p:spPr>
        <p:txBody>
          <a:bodyPr lIns="45720" rIns="45720">
            <a:normAutofit/>
          </a:bodyPr>
          <a:lstStyle>
            <a:lvl1pPr marL="0" indent="0" algn="l">
              <a:buNone/>
              <a:defRPr sz="2000" b="1" baseline="0">
                <a:solidFill>
                  <a:schemeClr val="accent4">
                    <a:shade val="50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additional information</a:t>
            </a:r>
            <a:endParaRPr lang="en-US" dirty="0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rgbClr val="00668A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flipV="1">
            <a:off x="0" y="4730169"/>
            <a:ext cx="9144000" cy="27432"/>
          </a:xfrm>
          <a:prstGeom prst="rect">
            <a:avLst/>
          </a:prstGeom>
          <a:solidFill>
            <a:srgbClr val="008EB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305881" y="1722274"/>
            <a:ext cx="7520152" cy="809910"/>
          </a:xfrm>
        </p:spPr>
        <p:txBody>
          <a:bodyPr wrap="square" lIns="45720" rIns="45720" anchor="ctr" anchorCtr="0">
            <a:normAutofit/>
          </a:bodyPr>
          <a:lstStyle>
            <a:lvl1pPr algn="ctr">
              <a:defRPr sz="4000" cap="all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10"/>
          <p:cNvSpPr/>
          <p:nvPr/>
        </p:nvSpPr>
        <p:spPr>
          <a:xfrm>
            <a:off x="0" y="3488788"/>
            <a:ext cx="9144000" cy="1248104"/>
          </a:xfrm>
          <a:prstGeom prst="rect">
            <a:avLst/>
          </a:prstGeom>
          <a:solidFill>
            <a:srgbClr val="7F7F7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 hasCustomPrompt="1"/>
          </p:nvPr>
        </p:nvSpPr>
        <p:spPr>
          <a:xfrm>
            <a:off x="212156" y="3545058"/>
            <a:ext cx="8691113" cy="1111347"/>
          </a:xfrm>
          <a:prstGeom prst="rect">
            <a:avLst/>
          </a:prstGeom>
          <a:noFill/>
        </p:spPr>
        <p:txBody>
          <a:bodyPr vert="horz" wrap="square" lIns="45720" rIns="45720" anchor="ctr" anchorCtr="0">
            <a:normAutofit/>
          </a:bodyPr>
          <a:lstStyle>
            <a:lvl1pPr algn="l">
              <a:defRPr sz="4400" b="1" cap="all" spc="15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extLst/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738" y="5607351"/>
            <a:ext cx="3224823" cy="87288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with full logo - white b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38138" y="1314450"/>
            <a:ext cx="7961312" cy="5268913"/>
          </a:xfrm>
          <a:ln w="38100">
            <a:solidFill>
              <a:srgbClr val="00668A"/>
            </a:solidFill>
          </a:ln>
        </p:spPr>
        <p:txBody>
          <a:bodyPr/>
          <a:lstStyle>
            <a:lvl1pPr marL="225425" indent="-225425">
              <a:buFont typeface="Arial" pitchFamily="34" charset="0"/>
              <a:buChar char="•"/>
              <a:defRPr sz="3600">
                <a:solidFill>
                  <a:srgbClr val="00668A"/>
                </a:solidFill>
              </a:defRPr>
            </a:lvl1pPr>
            <a:lvl2pPr marL="463550" indent="-238125">
              <a:buFont typeface="Arial" pitchFamily="34" charset="0"/>
              <a:buChar char="•"/>
              <a:defRPr sz="3200"/>
            </a:lvl2pPr>
            <a:lvl3pPr marL="688975" indent="-225425">
              <a:buFont typeface="Arial" pitchFamily="34" charset="0"/>
              <a:buChar char="•"/>
              <a:defRPr sz="2400">
                <a:solidFill>
                  <a:srgbClr val="00668A"/>
                </a:solidFill>
              </a:defRPr>
            </a:lvl3pPr>
            <a:lvl4pPr marL="914400" indent="-225425">
              <a:buFont typeface="Arial" pitchFamily="34" charset="0"/>
              <a:buChar char="•"/>
              <a:defRPr sz="2000"/>
            </a:lvl4pPr>
            <a:lvl5pPr marL="1139825" indent="-225425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40" y="998806"/>
            <a:ext cx="8505420" cy="45719"/>
          </a:xfrm>
          <a:prstGeom prst="rect">
            <a:avLst/>
          </a:prstGeom>
          <a:solidFill>
            <a:srgbClr val="646B86"/>
          </a:solidFill>
          <a:ln>
            <a:solidFill>
              <a:srgbClr val="64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68A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5088" y="98476"/>
            <a:ext cx="8229600" cy="773722"/>
          </a:xfrm>
          <a:prstGeom prst="rect">
            <a:avLst/>
          </a:prstGeom>
          <a:solidFill>
            <a:srgbClr val="00668A"/>
          </a:solidFill>
          <a:ln w="34925" cap="rnd">
            <a:solidFill>
              <a:srgbClr val="7F7F7F"/>
            </a:solidFill>
          </a:ln>
        </p:spPr>
        <p:txBody>
          <a:bodyPr anchor="ctr" anchorCtr="1">
            <a:noAutofit/>
          </a:bodyPr>
          <a:lstStyle>
            <a:lvl1pPr>
              <a:defRPr sz="4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393" y="5494819"/>
            <a:ext cx="1527860" cy="13631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13" name="Picture 12" descr="CW mark.png"/>
          <p:cNvPicPr>
            <a:picLocks noChangeAspect="1"/>
          </p:cNvPicPr>
          <p:nvPr/>
        </p:nvPicPr>
        <p:blipFill>
          <a:blip r:embed="rId41" cstate="print"/>
          <a:stretch>
            <a:fillRect/>
          </a:stretch>
        </p:blipFill>
        <p:spPr>
          <a:xfrm>
            <a:off x="7162800" y="5669278"/>
            <a:ext cx="1371603" cy="1188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49" r:id="rId3"/>
    <p:sldLayoutId id="2147483651" r:id="rId4"/>
    <p:sldLayoutId id="2147483668" r:id="rId5"/>
    <p:sldLayoutId id="2147483673" r:id="rId6"/>
    <p:sldLayoutId id="2147483670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  <p:sldLayoutId id="2147483690" r:id="rId24"/>
    <p:sldLayoutId id="2147483691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704" r:id="rId38"/>
    <p:sldLayoutId id="2147483705" r:id="rId39"/>
  </p:sldLayoutIdLst>
  <p:transition spd="med">
    <p:cut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3200">
          <a:solidFill>
            <a:srgbClr val="005787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600">
          <a:solidFill>
            <a:srgbClr val="005787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0" y="3545058"/>
            <a:ext cx="9144000" cy="1111347"/>
          </a:xfrm>
        </p:spPr>
        <p:txBody>
          <a:bodyPr>
            <a:normAutofit/>
          </a:bodyPr>
          <a:lstStyle/>
          <a:p>
            <a:pPr algn="ctr"/>
            <a:r>
              <a:rPr lang="en-US" sz="2800" cap="small" dirty="0" smtClean="0">
                <a:effectLst/>
              </a:rPr>
              <a:t>Sponsored by:  GuideStone Financial Resources </a:t>
            </a:r>
            <a:endParaRPr lang="en-US" sz="2800" cap="small" dirty="0">
              <a:effectLst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243590" y="4826032"/>
            <a:ext cx="4328410" cy="180336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Times New Roman" pitchFamily="18" charset="0"/>
              </a:rPr>
              <a:t>Danny Miller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cs typeface="Times New Roman" pitchFamily="18" charset="0"/>
              </a:rPr>
              <a:t>Conner &amp; Winters, LLP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cs typeface="Times New Roman" pitchFamily="18" charset="0"/>
              </a:rPr>
              <a:t>1627 I Street NW, Suite 900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cs typeface="Times New Roman" pitchFamily="18" charset="0"/>
              </a:rPr>
              <a:t>Washington, D.C. 20006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43100" y="685800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cap="small" dirty="0" smtClean="0">
                <a:solidFill>
                  <a:schemeClr val="bg1"/>
                </a:solidFill>
              </a:rPr>
              <a:t>The Small Business Healthcare Tax Credit</a:t>
            </a:r>
          </a:p>
          <a:p>
            <a:endParaRPr lang="en-US" sz="3600" b="1" cap="small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cap="small" dirty="0" smtClean="0">
                <a:solidFill>
                  <a:schemeClr val="bg1"/>
                </a:solidFill>
              </a:rPr>
              <a:t>March 8, 2011</a:t>
            </a:r>
            <a:endParaRPr lang="en-US" sz="2800" b="1" cap="smal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762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/>
              <a:t>Small Employer Tax Credit</a:t>
            </a:r>
            <a:br>
              <a:rPr lang="en-US" sz="4400" b="1" dirty="0" smtClean="0"/>
            </a:br>
            <a:endParaRPr lang="en-US" sz="4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09600" y="1133475"/>
            <a:ext cx="7705725" cy="5230813"/>
          </a:xfrm>
        </p:spPr>
        <p:txBody>
          <a:bodyPr>
            <a:normAutofit/>
          </a:bodyPr>
          <a:lstStyle/>
          <a:p>
            <a:pPr marL="338138" indent="-3381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Qualified small employers may be eligible for a tax credit for their contributions to purchase health insurance for employees.</a:t>
            </a:r>
          </a:p>
          <a:p>
            <a:pPr marL="338138" indent="-3381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Tax credit also available to self-insured denominational health care plans.</a:t>
            </a:r>
          </a:p>
          <a:p>
            <a:pPr marL="338138" indent="-338138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Tax credit available beginning in 2010.</a:t>
            </a:r>
          </a:p>
          <a:p>
            <a:pPr marL="338138" indent="-338138"/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-9525"/>
            <a:ext cx="8229600" cy="7715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dirty="0" smtClean="0"/>
              <a:t>Qualified Employer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25475" y="1133475"/>
            <a:ext cx="7299325" cy="523081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5787"/>
                </a:solidFill>
              </a:rPr>
              <a:t>“Qualified employer” – </a:t>
            </a:r>
          </a:p>
          <a:p>
            <a:pPr marL="633413" lvl="1" indent="-295275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The employer must have &lt; 25 full-time equivalent employees (FTEEs) for the tax year; </a:t>
            </a:r>
          </a:p>
          <a:p>
            <a:pPr marL="633413" lvl="1" indent="-295275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The average annual wages of its employees for the year must be &lt; $50,000 per FTEE; and </a:t>
            </a:r>
          </a:p>
          <a:p>
            <a:pPr marL="633413" lvl="1" indent="-295275"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The employer  must maintain a “qualifying arrangement.” 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srgbClr val="005787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914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/>
              <a:t>Eligibility for Tax Credit</a:t>
            </a:r>
            <a:endParaRPr lang="en-US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533400" y="1066800"/>
            <a:ext cx="7315200" cy="5064125"/>
          </a:xfrm>
        </p:spPr>
        <p:txBody>
          <a:bodyPr>
            <a:normAutofit/>
          </a:bodyPr>
          <a:lstStyle/>
          <a:p>
            <a:pPr marL="463550" indent="-463550">
              <a:buNone/>
            </a:pPr>
            <a:r>
              <a:rPr lang="en-US" sz="3200" dirty="0" smtClean="0">
                <a:solidFill>
                  <a:srgbClr val="005787"/>
                </a:solidFill>
              </a:rPr>
              <a:t>“Qualifying Arrangement”:</a:t>
            </a:r>
          </a:p>
          <a:p>
            <a:pPr marL="681038" indent="-4635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Employer must pay premiums for each employee enrolled in health care coverage offered by the employer in an amount equal to a uniform percentage (not less than 50%) of the premium cost of employee-only coverage. </a:t>
            </a:r>
          </a:p>
          <a:p>
            <a:pPr marL="681038" indent="-4635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Special transition relief available for 2010 only – employer “deemed” to satisfy uniformity requirement if it pays at least 50% for each covered employee.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-9525"/>
            <a:ext cx="8229600" cy="7715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/>
              <a:t>Eligibility for Tax Credit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25475" y="1133475"/>
            <a:ext cx="7451725" cy="4962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5787"/>
                </a:solidFill>
              </a:rPr>
              <a:t>Counting Average Wages – </a:t>
            </a:r>
          </a:p>
          <a:p>
            <a:pPr marL="450850" lvl="1" indent="-450850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Add up total FICA wages for all employees</a:t>
            </a:r>
          </a:p>
          <a:p>
            <a:pPr marL="450850" lvl="1" indent="-450850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Pastors’ wages are </a:t>
            </a:r>
            <a:r>
              <a:rPr lang="en-US" sz="2800" u="sng" dirty="0" smtClean="0">
                <a:solidFill>
                  <a:srgbClr val="005787"/>
                </a:solidFill>
              </a:rPr>
              <a:t>not</a:t>
            </a:r>
            <a:r>
              <a:rPr lang="en-US" sz="2800" dirty="0" smtClean="0">
                <a:solidFill>
                  <a:srgbClr val="005787"/>
                </a:solidFill>
              </a:rPr>
              <a:t> counted because pastors do not receive FICA wages.</a:t>
            </a:r>
          </a:p>
          <a:p>
            <a:pPr marL="450850" lvl="1" indent="-450850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Divide total FICA wages by number of FTEEs.</a:t>
            </a:r>
          </a:p>
          <a:p>
            <a:pPr marL="450850" lvl="1" indent="-450850">
              <a:spcAft>
                <a:spcPts val="600"/>
              </a:spcAft>
              <a:buClr>
                <a:srgbClr val="005787"/>
              </a:buClr>
            </a:pPr>
            <a:r>
              <a:rPr lang="en-US" sz="2800" dirty="0" smtClean="0">
                <a:solidFill>
                  <a:srgbClr val="005787"/>
                </a:solidFill>
              </a:rPr>
              <a:t>	</a:t>
            </a:r>
            <a:r>
              <a:rPr lang="en-US" sz="2800" u="sng" dirty="0" smtClean="0">
                <a:solidFill>
                  <a:srgbClr val="005787"/>
                </a:solidFill>
              </a:rPr>
              <a:t>Note</a:t>
            </a:r>
            <a:r>
              <a:rPr lang="en-US" sz="2800" dirty="0" smtClean="0">
                <a:solidFill>
                  <a:srgbClr val="005787"/>
                </a:solidFill>
              </a:rPr>
              <a:t>:  </a:t>
            </a:r>
            <a:r>
              <a:rPr lang="en-US" sz="2800" dirty="0" smtClean="0"/>
              <a:t>Although pastor’s wages are </a:t>
            </a:r>
            <a:r>
              <a:rPr lang="en-US" sz="2800" u="sng" dirty="0" smtClean="0"/>
              <a:t>not</a:t>
            </a:r>
            <a:r>
              <a:rPr lang="en-US" sz="2800" dirty="0" smtClean="0"/>
              <a:t> counted in determining average wages, the pastor is included in number of FTEEs.</a:t>
            </a:r>
            <a:endParaRPr lang="en-US" sz="2800" dirty="0" smtClean="0">
              <a:solidFill>
                <a:srgbClr val="005787"/>
              </a:solidFill>
            </a:endParaRPr>
          </a:p>
          <a:p>
            <a:pPr marL="450850" lvl="1" indent="-450850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If result is not a multiple of 1,000, round down to nearest 1,000.</a:t>
            </a:r>
          </a:p>
          <a:p>
            <a:pPr marL="914400" lvl="1" indent="-576263">
              <a:buClr>
                <a:schemeClr val="bg1"/>
              </a:buClr>
            </a:pP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6858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/>
              <a:t>Amount of Tax Credit</a:t>
            </a:r>
            <a:endParaRPr lang="en-US" sz="44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9601" y="1035050"/>
            <a:ext cx="7543800" cy="5230813"/>
          </a:xfrm>
        </p:spPr>
        <p:txBody>
          <a:bodyPr>
            <a:normAutofit lnSpcReduction="10000"/>
          </a:bodyPr>
          <a:lstStyle/>
          <a:p>
            <a:pPr marL="338138" indent="-338138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The maximum credit for 2010-2013 is 25% of lesser of:</a:t>
            </a:r>
          </a:p>
          <a:p>
            <a:pPr marL="688975" lvl="1" indent="-350838">
              <a:buClr>
                <a:srgbClr val="005787"/>
              </a:buClr>
              <a:buFont typeface="Calibri" pitchFamily="34" charset="0"/>
              <a:buChar char="–"/>
            </a:pPr>
            <a:r>
              <a:rPr lang="en-US" sz="2400" dirty="0" smtClean="0">
                <a:solidFill>
                  <a:srgbClr val="005787"/>
                </a:solidFill>
              </a:rPr>
              <a:t>Actual cost;</a:t>
            </a:r>
          </a:p>
          <a:p>
            <a:pPr marL="688975" lvl="1" indent="-350838">
              <a:buClr>
                <a:srgbClr val="005787"/>
              </a:buClr>
              <a:buFont typeface="Calibri" pitchFamily="34" charset="0"/>
              <a:buChar char="–"/>
            </a:pPr>
            <a:r>
              <a:rPr lang="en-US" sz="2400" dirty="0" smtClean="0">
                <a:solidFill>
                  <a:srgbClr val="005787"/>
                </a:solidFill>
              </a:rPr>
              <a:t>Maximum costs (based on average premium for small group market in the state) – See IRS Form 8941 for list of state average premiums for small market.</a:t>
            </a:r>
          </a:p>
          <a:p>
            <a:pPr marL="338138" lvl="1" indent="-338138">
              <a:spcAft>
                <a:spcPts val="600"/>
              </a:spcAft>
              <a:buClr>
                <a:srgbClr val="005787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The credit increases to 35%  for 2014-2016, but only for coverage purchased from an exchange.  </a:t>
            </a:r>
          </a:p>
          <a:p>
            <a:pPr marL="393700" indent="-3937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Credit phases out for employers paying average wages to employees between $25,000 and $50,000 and for employers with between 10 and 25 FTEEs. 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-9525"/>
            <a:ext cx="8229600" cy="6953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/>
              <a:t>Applying for Tax Credit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09600" y="1133475"/>
            <a:ext cx="7321550" cy="5230813"/>
          </a:xfrm>
        </p:spPr>
        <p:txBody>
          <a:bodyPr>
            <a:normAutofit/>
          </a:bodyPr>
          <a:lstStyle/>
          <a:p>
            <a:pPr marL="338138" indent="-338138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For tax-exempt employers, this is refundable credit applied to following payroll tax obligations:</a:t>
            </a:r>
          </a:p>
          <a:p>
            <a:pPr marL="858838" indent="-520700">
              <a:buFont typeface="Calibri" pitchFamily="34" charset="0"/>
              <a:buChar char="–"/>
            </a:pPr>
            <a:r>
              <a:rPr lang="en-US" sz="2600" dirty="0" smtClean="0">
                <a:solidFill>
                  <a:srgbClr val="005787"/>
                </a:solidFill>
              </a:rPr>
              <a:t>Federal income tax withholding. </a:t>
            </a:r>
          </a:p>
          <a:p>
            <a:pPr marL="858838" indent="-520700">
              <a:buFont typeface="Calibri" pitchFamily="34" charset="0"/>
              <a:buChar char="–"/>
            </a:pPr>
            <a:r>
              <a:rPr lang="en-US" sz="2600" dirty="0" smtClean="0">
                <a:solidFill>
                  <a:srgbClr val="005787"/>
                </a:solidFill>
              </a:rPr>
              <a:t>Employer and employee portions of Medicare taxes.</a:t>
            </a:r>
          </a:p>
          <a:p>
            <a:pPr marL="858838" indent="-520700">
              <a:buFont typeface="Calibri" pitchFamily="34" charset="0"/>
              <a:buChar char="–"/>
            </a:pPr>
            <a:r>
              <a:rPr lang="en-US" sz="2600" dirty="0" smtClean="0"/>
              <a:t>What if pastor is the only employee?</a:t>
            </a:r>
            <a:endParaRPr lang="en-US" sz="2600" dirty="0" smtClean="0">
              <a:solidFill>
                <a:srgbClr val="005787"/>
              </a:solidFill>
            </a:endParaRPr>
          </a:p>
          <a:p>
            <a:pPr marL="338138" indent="-338138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Use Form 8941 to calculate tax credit; claim credit on Line 44f of Form 990-T.</a:t>
            </a:r>
          </a:p>
          <a:p>
            <a:pPr marL="338138" indent="-338138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5787"/>
                </a:solidFill>
              </a:rPr>
              <a:t>To claim tax credit for 2010, must file by 5/15/2011.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1999" y="838200"/>
          <a:ext cx="6934201" cy="5486400"/>
        </p:xfrm>
        <a:graphic>
          <a:graphicData uri="http://schemas.openxmlformats.org/drawingml/2006/table">
            <a:tbl>
              <a:tblPr/>
              <a:tblGrid>
                <a:gridCol w="830080"/>
                <a:gridCol w="1042661"/>
                <a:gridCol w="1022860"/>
                <a:gridCol w="1001724"/>
                <a:gridCol w="1012292"/>
                <a:gridCol w="1012292"/>
                <a:gridCol w="101229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Average wage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Firm </a:t>
                      </a: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size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Up </a:t>
                      </a: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 $25,000</a:t>
                      </a:r>
                      <a:endParaRPr lang="en-US" sz="1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$30,000</a:t>
                      </a:r>
                      <a:endParaRPr lang="en-US" sz="1800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$35,000</a:t>
                      </a:r>
                      <a:endParaRPr lang="en-US" sz="1800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$45,000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5787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$50,000</a:t>
                      </a:r>
                      <a:endParaRPr lang="en-US" sz="1800" dirty="0" smtClean="0">
                        <a:solidFill>
                          <a:srgbClr val="005787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≤ 10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14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21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23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5787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0%</a:t>
                      </a:r>
                      <a:endParaRPr lang="en-US" sz="2800" dirty="0">
                        <a:solidFill>
                          <a:srgbClr val="005787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9576"/>
            <a:ext cx="8812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5787"/>
                </a:solidFill>
                <a:effectLst/>
                <a:ea typeface="Times New Roman" pitchFamily="18" charset="0"/>
              </a:rPr>
              <a:t>Small Business Tax Credit, Nonprofit Firms in 2010-2013</a:t>
            </a:r>
            <a:endParaRPr kumimoji="0" lang="en-US" sz="6000" b="0" u="none" strike="noStrike" cap="none" normalizeH="0" baseline="0" dirty="0" smtClean="0">
              <a:ln>
                <a:noFill/>
              </a:ln>
              <a:solidFill>
                <a:srgbClr val="005787"/>
              </a:solidFill>
              <a:effectLst/>
            </a:endParaRPr>
          </a:p>
        </p:txBody>
      </p:sp>
    </p:spTree>
  </p:cSld>
  <p:clrMapOvr>
    <a:masterClrMapping/>
  </p:clrMapOvr>
  <p:transition spd="med">
    <p:cut/>
  </p:transition>
</p:sld>
</file>

<file path=ppt/theme/theme1.xml><?xml version="1.0" encoding="utf-8"?>
<a:theme xmlns:a="http://schemas.openxmlformats.org/drawingml/2006/main" name="PPACA (2011)">
  <a:themeElements>
    <a:clrScheme name="Custom 3">
      <a:dk1>
        <a:srgbClr val="005787"/>
      </a:dk1>
      <a:lt1>
        <a:sysClr val="window" lastClr="FFFFFF"/>
      </a:lt1>
      <a:dk2>
        <a:srgbClr val="646B86"/>
      </a:dk2>
      <a:lt2>
        <a:srgbClr val="C5D1D7"/>
      </a:lt2>
      <a:accent1>
        <a:srgbClr val="005787"/>
      </a:accent1>
      <a:accent2>
        <a:srgbClr val="BFBFBF"/>
      </a:accent2>
      <a:accent3>
        <a:srgbClr val="8CADAE"/>
      </a:accent3>
      <a:accent4>
        <a:srgbClr val="646B86"/>
      </a:accent4>
      <a:accent5>
        <a:srgbClr val="C5D1D7"/>
      </a:accent5>
      <a:accent6>
        <a:srgbClr val="007AA0"/>
      </a:accent6>
      <a:hlink>
        <a:srgbClr val="00A3D6"/>
      </a:hlink>
      <a:folHlink>
        <a:srgbClr val="00A3D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PPACA (2011)</Template>
  <TotalTime>0</TotalTime>
  <Words>640</Words>
  <Application>Microsoft Office PowerPoint</Application>
  <PresentationFormat>On-screen Show (4:3)</PresentationFormat>
  <Paragraphs>168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PPACA (2011)</vt:lpstr>
      <vt:lpstr>Sponsored by:  GuideStone Financial Resources </vt:lpstr>
      <vt:lpstr>Small Employer Tax Credit </vt:lpstr>
      <vt:lpstr>Qualified Employer  </vt:lpstr>
      <vt:lpstr>Eligibility for Tax Credit</vt:lpstr>
      <vt:lpstr>Eligibility for Tax Credit</vt:lpstr>
      <vt:lpstr>Amount of Tax Credit</vt:lpstr>
      <vt:lpstr>Applying for Tax Credit</vt:lpstr>
      <vt:lpstr>Slide 8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2011-02-16T15:39:08Z</dcterms:created>
  <dcterms:modified xsi:type="dcterms:W3CDTF">2011-03-08T18:16:35Z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