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8"/>
  </p:notesMasterIdLst>
  <p:handoutMasterIdLst>
    <p:handoutMasterId r:id="rId39"/>
  </p:handoutMasterIdLst>
  <p:sldIdLst>
    <p:sldId id="289" r:id="rId3"/>
    <p:sldId id="258" r:id="rId4"/>
    <p:sldId id="260" r:id="rId5"/>
    <p:sldId id="290" r:id="rId6"/>
    <p:sldId id="291" r:id="rId7"/>
    <p:sldId id="322" r:id="rId8"/>
    <p:sldId id="323" r:id="rId9"/>
    <p:sldId id="292" r:id="rId10"/>
    <p:sldId id="293" r:id="rId11"/>
    <p:sldId id="325" r:id="rId12"/>
    <p:sldId id="324" r:id="rId13"/>
    <p:sldId id="326" r:id="rId14"/>
    <p:sldId id="295" r:id="rId15"/>
    <p:sldId id="327" r:id="rId16"/>
    <p:sldId id="328" r:id="rId17"/>
    <p:sldId id="329" r:id="rId18"/>
    <p:sldId id="330" r:id="rId19"/>
    <p:sldId id="331" r:id="rId20"/>
    <p:sldId id="332" r:id="rId21"/>
    <p:sldId id="333" r:id="rId22"/>
    <p:sldId id="348" r:id="rId23"/>
    <p:sldId id="350" r:id="rId24"/>
    <p:sldId id="351" r:id="rId25"/>
    <p:sldId id="352" r:id="rId26"/>
    <p:sldId id="298" r:id="rId27"/>
    <p:sldId id="297" r:id="rId28"/>
    <p:sldId id="338" r:id="rId29"/>
    <p:sldId id="299" r:id="rId30"/>
    <p:sldId id="339" r:id="rId31"/>
    <p:sldId id="301" r:id="rId32"/>
    <p:sldId id="340" r:id="rId33"/>
    <p:sldId id="341" r:id="rId34"/>
    <p:sldId id="344" r:id="rId35"/>
    <p:sldId id="342"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Lombardo" initials="EL" lastIdx="4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2B"/>
    <a:srgbClr val="5B6C8F"/>
    <a:srgbClr val="6DB43E"/>
    <a:srgbClr val="5C6C8E"/>
    <a:srgbClr val="018064"/>
    <a:srgbClr val="AFABAB"/>
    <a:srgbClr val="006F51"/>
    <a:srgbClr val="6F80A0"/>
    <a:srgbClr val="426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86" autoAdjust="0"/>
    <p:restoredTop sz="82756"/>
  </p:normalViewPr>
  <p:slideViewPr>
    <p:cSldViewPr snapToGrid="0">
      <p:cViewPr varScale="1">
        <p:scale>
          <a:sx n="100" d="100"/>
          <a:sy n="100" d="100"/>
        </p:scale>
        <p:origin x="1236"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6CB33F"/>
            </a:solidFill>
          </c:spPr>
          <c:invertIfNegative val="0"/>
          <c:dLbls>
            <c:numFmt formatCode="#,##0;[Red]#,##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25</c:v>
                </c:pt>
                <c:pt idx="1">
                  <c:v>26</c:v>
                </c:pt>
                <c:pt idx="2">
                  <c:v>30</c:v>
                </c:pt>
                <c:pt idx="3">
                  <c:v>40</c:v>
                </c:pt>
              </c:numCache>
            </c:numRef>
          </c:cat>
          <c:val>
            <c:numRef>
              <c:f>Sheet1!$B$2:$B$5</c:f>
              <c:numCache>
                <c:formatCode>General</c:formatCode>
                <c:ptCount val="4"/>
                <c:pt idx="0">
                  <c:v>200145</c:v>
                </c:pt>
                <c:pt idx="1">
                  <c:v>187350</c:v>
                </c:pt>
                <c:pt idx="2">
                  <c:v>143183</c:v>
                </c:pt>
                <c:pt idx="3">
                  <c:v>69646</c:v>
                </c:pt>
              </c:numCache>
            </c:numRef>
          </c:val>
        </c:ser>
        <c:ser>
          <c:idx val="1"/>
          <c:order val="1"/>
          <c:tx>
            <c:strRef>
              <c:f>Sheet1!$C$1</c:f>
              <c:strCache>
                <c:ptCount val="1"/>
                <c:pt idx="0">
                  <c:v>Series 2</c:v>
                </c:pt>
              </c:strCache>
            </c:strRef>
          </c:tx>
          <c:spPr>
            <a:solidFill>
              <a:srgbClr val="006227"/>
            </a:solidFill>
          </c:spPr>
          <c:invertIfNegative val="0"/>
          <c:dLbls>
            <c:numFmt formatCode="#,##0" sourceLinked="0"/>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25</c:v>
                </c:pt>
                <c:pt idx="1">
                  <c:v>26</c:v>
                </c:pt>
                <c:pt idx="2">
                  <c:v>30</c:v>
                </c:pt>
                <c:pt idx="3">
                  <c:v>40</c:v>
                </c:pt>
              </c:numCache>
            </c:numRef>
          </c:cat>
          <c:val>
            <c:numRef>
              <c:f>Sheet1!$C$2:$C$5</c:f>
              <c:numCache>
                <c:formatCode>General</c:formatCode>
                <c:ptCount val="4"/>
                <c:pt idx="1">
                  <c:v>12795</c:v>
                </c:pt>
                <c:pt idx="2">
                  <c:v>56961</c:v>
                </c:pt>
                <c:pt idx="3">
                  <c:v>130499</c:v>
                </c:pt>
              </c:numCache>
            </c:numRef>
          </c:val>
        </c:ser>
        <c:dLbls>
          <c:showLegendKey val="0"/>
          <c:showVal val="0"/>
          <c:showCatName val="0"/>
          <c:showSerName val="0"/>
          <c:showPercent val="0"/>
          <c:showBubbleSize val="0"/>
        </c:dLbls>
        <c:gapWidth val="50"/>
        <c:overlap val="100"/>
        <c:axId val="276911176"/>
        <c:axId val="276911960"/>
      </c:barChart>
      <c:catAx>
        <c:axId val="276911176"/>
        <c:scaling>
          <c:orientation val="minMax"/>
        </c:scaling>
        <c:delete val="0"/>
        <c:axPos val="b"/>
        <c:numFmt formatCode="General" sourceLinked="1"/>
        <c:majorTickMark val="out"/>
        <c:minorTickMark val="none"/>
        <c:tickLblPos val="nextTo"/>
        <c:txPr>
          <a:bodyPr/>
          <a:lstStyle/>
          <a:p>
            <a:pPr>
              <a:defRPr>
                <a:solidFill>
                  <a:srgbClr val="7F7F7F"/>
                </a:solidFill>
              </a:defRPr>
            </a:pPr>
            <a:endParaRPr lang="en-US"/>
          </a:p>
        </c:txPr>
        <c:crossAx val="276911960"/>
        <c:crosses val="autoZero"/>
        <c:auto val="1"/>
        <c:lblAlgn val="ctr"/>
        <c:lblOffset val="100"/>
        <c:noMultiLvlLbl val="0"/>
      </c:catAx>
      <c:valAx>
        <c:axId val="276911960"/>
        <c:scaling>
          <c:orientation val="minMax"/>
        </c:scaling>
        <c:delete val="1"/>
        <c:axPos val="l"/>
        <c:numFmt formatCode="General" sourceLinked="1"/>
        <c:majorTickMark val="out"/>
        <c:minorTickMark val="none"/>
        <c:tickLblPos val="nextTo"/>
        <c:crossAx val="2769111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B132C8-77B5-BF47-B743-EA0690DAAE66}" type="datetimeFigureOut">
              <a:rPr lang="en-US" smtClean="0"/>
              <a:t>12/21/2017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54A2A-D2A9-034A-AF27-6D9A1031AC70}" type="slidenum">
              <a:rPr lang="en-US" smtClean="0"/>
              <a:t>‹#›</a:t>
            </a:fld>
            <a:endParaRPr lang="en-US"/>
          </a:p>
        </p:txBody>
      </p:sp>
    </p:spTree>
    <p:extLst>
      <p:ext uri="{BB962C8B-B14F-4D97-AF65-F5344CB8AC3E}">
        <p14:creationId xmlns:p14="http://schemas.microsoft.com/office/powerpoint/2010/main" val="521426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F89B2-EFB0-D148-BC29-4B6E7EC50FF7}" type="datetimeFigureOut">
              <a:rPr lang="en-US" smtClean="0"/>
              <a:t>12/21/2017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E43D2-3152-9545-A27D-E7E863B2E645}" type="slidenum">
              <a:rPr lang="en-US" smtClean="0"/>
              <a:t>‹#›</a:t>
            </a:fld>
            <a:endParaRPr lang="en-US"/>
          </a:p>
        </p:txBody>
      </p:sp>
    </p:spTree>
    <p:extLst>
      <p:ext uri="{BB962C8B-B14F-4D97-AF65-F5344CB8AC3E}">
        <p14:creationId xmlns:p14="http://schemas.microsoft.com/office/powerpoint/2010/main" val="143804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E43D2-3152-9545-A27D-E7E863B2E645}" type="slidenum">
              <a:rPr lang="en-US" smtClean="0"/>
              <a:t>2</a:t>
            </a:fld>
            <a:endParaRPr lang="en-US"/>
          </a:p>
        </p:txBody>
      </p:sp>
    </p:spTree>
    <p:extLst>
      <p:ext uri="{BB962C8B-B14F-4D97-AF65-F5344CB8AC3E}">
        <p14:creationId xmlns:p14="http://schemas.microsoft.com/office/powerpoint/2010/main" val="143632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16</a:t>
            </a:fld>
            <a:endParaRPr lang="en-US"/>
          </a:p>
        </p:txBody>
      </p:sp>
    </p:spTree>
    <p:extLst>
      <p:ext uri="{BB962C8B-B14F-4D97-AF65-F5344CB8AC3E}">
        <p14:creationId xmlns:p14="http://schemas.microsoft.com/office/powerpoint/2010/main" val="187343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17</a:t>
            </a:fld>
            <a:endParaRPr lang="en-US"/>
          </a:p>
        </p:txBody>
      </p:sp>
    </p:spTree>
    <p:extLst>
      <p:ext uri="{BB962C8B-B14F-4D97-AF65-F5344CB8AC3E}">
        <p14:creationId xmlns:p14="http://schemas.microsoft.com/office/powerpoint/2010/main" val="195798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977E43D2-3152-9545-A27D-E7E863B2E645}" type="slidenum">
              <a:rPr lang="en-US" smtClean="0"/>
              <a:t>20</a:t>
            </a:fld>
            <a:endParaRPr lang="en-US"/>
          </a:p>
        </p:txBody>
      </p:sp>
    </p:spTree>
    <p:extLst>
      <p:ext uri="{BB962C8B-B14F-4D97-AF65-F5344CB8AC3E}">
        <p14:creationId xmlns:p14="http://schemas.microsoft.com/office/powerpoint/2010/main" val="129185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E43D2-3152-9545-A27D-E7E863B2E64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0868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Importance</a:t>
            </a:r>
            <a:r>
              <a:rPr lang="en-US" baseline="0" dirty="0" smtClean="0"/>
              <a:t> of Planning GS PowerPoint (GS Data) </a:t>
            </a:r>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25</a:t>
            </a:fld>
            <a:endParaRPr lang="en-US"/>
          </a:p>
        </p:txBody>
      </p:sp>
    </p:spTree>
    <p:extLst>
      <p:ext uri="{BB962C8B-B14F-4D97-AF65-F5344CB8AC3E}">
        <p14:creationId xmlns:p14="http://schemas.microsoft.com/office/powerpoint/2010/main" val="174431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r>
              <a:rPr lang="en-US" dirty="0" smtClean="0">
                <a:latin typeface="Arial"/>
                <a:cs typeface="Arial"/>
              </a:rPr>
              <a:t>To get connected, all you need to do is visit</a:t>
            </a:r>
            <a:r>
              <a:rPr lang="en-US" baseline="0" dirty="0" smtClean="0">
                <a:latin typeface="Arial"/>
                <a:cs typeface="Arial"/>
              </a:rPr>
              <a:t> </a:t>
            </a:r>
            <a:r>
              <a:rPr lang="en-US" i="1" dirty="0" err="1" smtClean="0">
                <a:latin typeface="Arial"/>
                <a:cs typeface="Arial"/>
              </a:rPr>
              <a:t>MyGuideStone.org</a:t>
            </a:r>
            <a:r>
              <a:rPr lang="en-US" dirty="0" smtClean="0">
                <a:latin typeface="Arial"/>
                <a:cs typeface="Arial"/>
              </a:rPr>
              <a:t> and enter your user ID and password.</a:t>
            </a:r>
          </a:p>
          <a:p>
            <a:pPr>
              <a:spcAft>
                <a:spcPts val="607"/>
              </a:spcAft>
            </a:pPr>
            <a:r>
              <a:rPr lang="en-US" dirty="0" smtClean="0">
                <a:latin typeface="Arial"/>
                <a:cs typeface="Arial"/>
              </a:rPr>
              <a:t>If you do not have a user ID, simply select the "Register Now" button to get connected in three simple steps.</a:t>
            </a:r>
          </a:p>
          <a:p>
            <a:pPr>
              <a:spcAft>
                <a:spcPts val="607"/>
              </a:spcAft>
            </a:pPr>
            <a:endParaRPr lang="en-US" dirty="0" smtClean="0">
              <a:latin typeface="Arial"/>
              <a:cs typeface="Arial"/>
            </a:endParaRPr>
          </a:p>
          <a:p>
            <a:pPr>
              <a:spcAft>
                <a:spcPts val="607"/>
              </a:spcAft>
            </a:pPr>
            <a:r>
              <a:rPr lang="en-US" dirty="0" smtClean="0">
                <a:latin typeface="Arial"/>
                <a:cs typeface="Arial"/>
              </a:rPr>
              <a:t>Through </a:t>
            </a:r>
            <a:r>
              <a:rPr lang="en-US" i="1" dirty="0" err="1" smtClean="0">
                <a:latin typeface="Arial"/>
                <a:cs typeface="Arial"/>
              </a:rPr>
              <a:t>My</a:t>
            </a:r>
            <a:r>
              <a:rPr lang="en-US" dirty="0" err="1" smtClean="0">
                <a:latin typeface="Arial"/>
                <a:cs typeface="Arial"/>
              </a:rPr>
              <a:t>GuideStone</a:t>
            </a:r>
            <a:r>
              <a:rPr lang="en-US" dirty="0" smtClean="0">
                <a:latin typeface="Arial"/>
                <a:cs typeface="Arial"/>
              </a:rPr>
              <a:t> you will have 24–7 access to your own personalized account information.</a:t>
            </a:r>
          </a:p>
          <a:p>
            <a:pPr>
              <a:spcAft>
                <a:spcPts val="607"/>
              </a:spcAft>
            </a:pPr>
            <a:r>
              <a:rPr lang="en-US" dirty="0" smtClean="0">
                <a:latin typeface="Arial"/>
                <a:cs typeface="Arial"/>
              </a:rPr>
              <a:t>(Discuss </a:t>
            </a:r>
            <a:r>
              <a:rPr lang="en-US" i="1" dirty="0" err="1" smtClean="0">
                <a:latin typeface="Arial"/>
                <a:cs typeface="Arial"/>
              </a:rPr>
              <a:t>My</a:t>
            </a:r>
            <a:r>
              <a:rPr lang="en-US" dirty="0" err="1" smtClean="0">
                <a:latin typeface="Arial"/>
                <a:cs typeface="Arial"/>
              </a:rPr>
              <a:t>GuideStone</a:t>
            </a:r>
            <a:r>
              <a:rPr lang="en-US" dirty="0" smtClean="0">
                <a:latin typeface="Arial"/>
                <a:cs typeface="Arial"/>
              </a:rPr>
              <a:t> features.)</a:t>
            </a:r>
          </a:p>
        </p:txBody>
      </p:sp>
      <p:sp>
        <p:nvSpPr>
          <p:cNvPr id="4" name="Slide Number Placeholder 3"/>
          <p:cNvSpPr>
            <a:spLocks noGrp="1"/>
          </p:cNvSpPr>
          <p:nvPr>
            <p:ph type="sldNum" sz="quarter" idx="10"/>
          </p:nvPr>
        </p:nvSpPr>
        <p:spPr/>
        <p:txBody>
          <a:bodyPr/>
          <a:lstStyle/>
          <a:p>
            <a:fld id="{977E43D2-3152-9545-A27D-E7E863B2E645}" type="slidenum">
              <a:rPr lang="en-US" smtClean="0"/>
              <a:t>28</a:t>
            </a:fld>
            <a:endParaRPr lang="en-US"/>
          </a:p>
        </p:txBody>
      </p:sp>
    </p:spTree>
    <p:extLst>
      <p:ext uri="{BB962C8B-B14F-4D97-AF65-F5344CB8AC3E}">
        <p14:creationId xmlns:p14="http://schemas.microsoft.com/office/powerpoint/2010/main" val="106818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pPr>
            <a:endParaRPr lang="en-US" dirty="0" smtClean="0">
              <a:latin typeface="Arial"/>
              <a:cs typeface="Arial"/>
            </a:endParaRPr>
          </a:p>
        </p:txBody>
      </p:sp>
      <p:sp>
        <p:nvSpPr>
          <p:cNvPr id="4" name="Slide Number Placeholder 3"/>
          <p:cNvSpPr>
            <a:spLocks noGrp="1"/>
          </p:cNvSpPr>
          <p:nvPr>
            <p:ph type="sldNum" sz="quarter" idx="10"/>
          </p:nvPr>
        </p:nvSpPr>
        <p:spPr/>
        <p:txBody>
          <a:bodyPr/>
          <a:lstStyle/>
          <a:p>
            <a:fld id="{977E43D2-3152-9545-A27D-E7E863B2E645}" type="slidenum">
              <a:rPr lang="en-US" smtClean="0"/>
              <a:t>29</a:t>
            </a:fld>
            <a:endParaRPr lang="en-US"/>
          </a:p>
        </p:txBody>
      </p:sp>
    </p:spTree>
    <p:extLst>
      <p:ext uri="{BB962C8B-B14F-4D97-AF65-F5344CB8AC3E}">
        <p14:creationId xmlns:p14="http://schemas.microsoft.com/office/powerpoint/2010/main" val="20707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34</a:t>
            </a:fld>
            <a:endParaRPr lang="en-US"/>
          </a:p>
        </p:txBody>
      </p:sp>
    </p:spTree>
    <p:extLst>
      <p:ext uri="{BB962C8B-B14F-4D97-AF65-F5344CB8AC3E}">
        <p14:creationId xmlns:p14="http://schemas.microsoft.com/office/powerpoint/2010/main" val="35742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you have benefited from this presentation and the time we have spent together. As we conclude, we leave you with two important thoughts that summarize our commitment to you as a GuideStone participant.</a:t>
            </a:r>
          </a:p>
          <a:p>
            <a:endParaRPr lang="en-US" dirty="0" smtClean="0"/>
          </a:p>
          <a:p>
            <a:r>
              <a:rPr lang="en-US" b="1" dirty="0" smtClean="0"/>
              <a:t>Do Well. </a:t>
            </a:r>
            <a:r>
              <a:rPr lang="en-US" dirty="0" smtClean="0"/>
              <a:t>At GuideStone Financial Resources, we strive to do well. For more than nine decades we’ve been enhancing the financial security of ministers, church and institutional employees and seminary students. Our reputation is built on our quality products and a proven track record of helpful customer services.</a:t>
            </a:r>
          </a:p>
          <a:p>
            <a:endParaRPr lang="en-US" dirty="0" smtClean="0"/>
          </a:p>
          <a:p>
            <a:r>
              <a:rPr lang="en-US" b="1" dirty="0" smtClean="0"/>
              <a:t>Do Right. </a:t>
            </a:r>
            <a:r>
              <a:rPr lang="en-US" dirty="0" smtClean="0"/>
              <a:t>We share common values with you. We believe that doing what’s right matters. Our retirement products and investment funds seek to be competitive while remaining faithful to Christian values and goals. We are here for your benefit. No competing interests. Our bottom line is your bottom line — retirement security.</a:t>
            </a:r>
          </a:p>
          <a:p>
            <a:endParaRPr lang="en-US" dirty="0" smtClean="0"/>
          </a:p>
          <a:p>
            <a:r>
              <a:rPr lang="en-US" dirty="0" smtClean="0"/>
              <a:t>Thank you for letting us help you with your retirement security needs. </a:t>
            </a:r>
            <a:r>
              <a:rPr lang="en-US" smtClean="0"/>
              <a:t>We appreciate your involvement with GuideStone and we look forward to many continued years of serving the investment needs of you and your family.</a:t>
            </a:r>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35</a:t>
            </a:fld>
            <a:endParaRPr lang="en-US"/>
          </a:p>
        </p:txBody>
      </p:sp>
    </p:spTree>
    <p:extLst>
      <p:ext uri="{BB962C8B-B14F-4D97-AF65-F5344CB8AC3E}">
        <p14:creationId xmlns:p14="http://schemas.microsoft.com/office/powerpoint/2010/main" val="99398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“May he give you the desire of your heart and make all your plans succeed.”  Psalms 20:4</a:t>
            </a:r>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3</a:t>
            </a:fld>
            <a:endParaRPr lang="en-US"/>
          </a:p>
        </p:txBody>
      </p:sp>
    </p:spTree>
    <p:extLst>
      <p:ext uri="{BB962C8B-B14F-4D97-AF65-F5344CB8AC3E}">
        <p14:creationId xmlns:p14="http://schemas.microsoft.com/office/powerpoint/2010/main" val="198642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Ministers and church leaders need</a:t>
            </a:r>
            <a:r>
              <a:rPr lang="en-US" baseline="0" dirty="0" smtClean="0"/>
              <a:t> to be experienced in making financial decisions. </a:t>
            </a:r>
          </a:p>
          <a:p>
            <a:r>
              <a:rPr lang="en-US" baseline="0" dirty="0" smtClean="0"/>
              <a:t>- This is a big responsibility and will help protect your church. </a:t>
            </a:r>
          </a:p>
          <a:p>
            <a:r>
              <a:rPr lang="en-US" baseline="0" dirty="0" smtClean="0"/>
              <a:t>- It’s about becoming stewards of the assets God gives us. </a:t>
            </a:r>
            <a:endParaRPr lang="en-US" dirty="0" smtClean="0"/>
          </a:p>
          <a:p>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5</a:t>
            </a:fld>
            <a:endParaRPr lang="en-US"/>
          </a:p>
        </p:txBody>
      </p:sp>
    </p:spTree>
    <p:extLst>
      <p:ext uri="{BB962C8B-B14F-4D97-AF65-F5344CB8AC3E}">
        <p14:creationId xmlns:p14="http://schemas.microsoft.com/office/powerpoint/2010/main" val="84294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do you start planning? Right now, if you haven’t already.</a:t>
            </a:r>
          </a:p>
        </p:txBody>
      </p:sp>
      <p:sp>
        <p:nvSpPr>
          <p:cNvPr id="4" name="Slide Number Placeholder 3"/>
          <p:cNvSpPr>
            <a:spLocks noGrp="1"/>
          </p:cNvSpPr>
          <p:nvPr>
            <p:ph type="sldNum" sz="quarter" idx="10"/>
          </p:nvPr>
        </p:nvSpPr>
        <p:spPr/>
        <p:txBody>
          <a:bodyPr/>
          <a:lstStyle/>
          <a:p>
            <a:fld id="{977E43D2-3152-9545-A27D-E7E863B2E645}" type="slidenum">
              <a:rPr lang="en-US" smtClean="0"/>
              <a:t>6</a:t>
            </a:fld>
            <a:endParaRPr lang="en-US"/>
          </a:p>
        </p:txBody>
      </p:sp>
    </p:spTree>
    <p:extLst>
      <p:ext uri="{BB962C8B-B14F-4D97-AF65-F5344CB8AC3E}">
        <p14:creationId xmlns:p14="http://schemas.microsoft.com/office/powerpoint/2010/main" val="99857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solidFill>
                  <a:srgbClr val="000000"/>
                </a:solidFill>
                <a:latin typeface="Arial"/>
                <a:cs typeface="Arial"/>
              </a:rPr>
              <a:t>While it may be true that, with career changes or raises, you could have more money to invest when you are older, it is also true</a:t>
            </a:r>
            <a:r>
              <a:rPr lang="en-US" baseline="0" dirty="0" smtClean="0">
                <a:solidFill>
                  <a:srgbClr val="000000"/>
                </a:solidFill>
                <a:latin typeface="Arial"/>
                <a:cs typeface="Arial"/>
              </a:rPr>
              <a:t> </a:t>
            </a:r>
            <a:r>
              <a:rPr lang="en-US" dirty="0" smtClean="0">
                <a:solidFill>
                  <a:srgbClr val="000000"/>
                </a:solidFill>
                <a:latin typeface="Arial"/>
                <a:cs typeface="Arial"/>
              </a:rPr>
              <a:t>that the shortened time that your investments will have to grow will mean that it will actually cost you more to get the same result than if you had started earlier.</a:t>
            </a:r>
          </a:p>
          <a:p>
            <a:pPr>
              <a:spcAft>
                <a:spcPts val="600"/>
              </a:spcAft>
            </a:pPr>
            <a:r>
              <a:rPr lang="en-US" dirty="0" smtClean="0">
                <a:latin typeface="Arial"/>
                <a:cs typeface="Arial"/>
              </a:rPr>
              <a:t>The biggest mistake you can make is assuming you don't have any money to save. If you earn an income, it's simply a matter of how you're spending it. You probably can put some money aside each month — if you make saving for your future a priority. The longer you wait the more money you will need to save each month to make up for lost time.</a:t>
            </a:r>
          </a:p>
          <a:p>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8</a:t>
            </a:fld>
            <a:endParaRPr lang="en-US"/>
          </a:p>
        </p:txBody>
      </p:sp>
    </p:spTree>
    <p:extLst>
      <p:ext uri="{BB962C8B-B14F-4D97-AF65-F5344CB8AC3E}">
        <p14:creationId xmlns:p14="http://schemas.microsoft.com/office/powerpoint/2010/main" val="97730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607"/>
              </a:spcBef>
              <a:spcAft>
                <a:spcPts val="0"/>
              </a:spcAft>
              <a:buClrTx/>
              <a:buSzTx/>
              <a:buFontTx/>
              <a:buNone/>
              <a:tabLst/>
              <a:defRPr/>
            </a:pPr>
            <a:r>
              <a:rPr lang="en-US" dirty="0" smtClean="0"/>
              <a:t>Do you plan to continue working in retirement? (Continued ministry) </a:t>
            </a:r>
          </a:p>
          <a:p>
            <a:pPr>
              <a:spcBef>
                <a:spcPts val="607"/>
              </a:spcBef>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977E43D2-3152-9545-A27D-E7E863B2E645}" type="slidenum">
              <a:rPr lang="en-US" smtClean="0"/>
              <a:t>10</a:t>
            </a:fld>
            <a:endParaRPr lang="en-US"/>
          </a:p>
        </p:txBody>
      </p:sp>
    </p:spTree>
    <p:extLst>
      <p:ext uri="{BB962C8B-B14F-4D97-AF65-F5344CB8AC3E}">
        <p14:creationId xmlns:p14="http://schemas.microsoft.com/office/powerpoint/2010/main" val="138630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t>Source: </a:t>
            </a:r>
            <a:r>
              <a:rPr lang="en-US" sz="1200" i="1" dirty="0" err="1" smtClean="0"/>
              <a:t>SSA.gov</a:t>
            </a:r>
            <a:r>
              <a:rPr lang="en-US" sz="1200" i="1" dirty="0" smtClean="0"/>
              <a:t>/news/press/factsheets/</a:t>
            </a:r>
            <a:r>
              <a:rPr lang="en-US" sz="1200" i="1" dirty="0" err="1" smtClean="0"/>
              <a:t>basicfact-alt.pdf</a:t>
            </a:r>
            <a:endParaRPr lang="en-US" sz="1200" i="1" dirty="0" smtClean="0"/>
          </a:p>
          <a:p>
            <a:endParaRPr lang="en-US" sz="1200" dirty="0" smtClean="0"/>
          </a:p>
          <a:p>
            <a:r>
              <a:rPr lang="en-US" sz="1200" dirty="0" smtClean="0"/>
              <a:t>Most financial planners suggest you’ll need to </a:t>
            </a:r>
            <a:r>
              <a:rPr lang="en-US" sz="1200" b="1" dirty="0" smtClean="0"/>
              <a:t>replace 70 to 90 percent of your final year’s income </a:t>
            </a:r>
            <a:r>
              <a:rPr lang="en-US" sz="1200" dirty="0" smtClean="0"/>
              <a:t>to maintain your standard of living after you retire. It will be hard to get by on less than this, and you may need more if you have additional retirement expenses such as high debt, major medical costs, or if you’re still paying on a home mortgage. </a:t>
            </a:r>
          </a:p>
          <a:p>
            <a:endParaRPr lang="en-US" sz="1200" dirty="0" smtClean="0"/>
          </a:p>
          <a:p>
            <a:r>
              <a:rPr lang="en-US" sz="1200" b="1" dirty="0" smtClean="0"/>
              <a:t>Social Security benefits typically provide 25 to 40 percent of the retirement income you will need. </a:t>
            </a:r>
            <a:r>
              <a:rPr lang="en-US" sz="1200" dirty="0" smtClean="0"/>
              <a:t>This percentage varies based on several factors such as your income levels during your working career and the age at which you retire. The average Social Security benefit today for an individual taxpayer is approximately $16,000 per year. You should check the annual benefit statement you receive from Social Security to see your own personalized benefit estimate.</a:t>
            </a:r>
          </a:p>
          <a:p>
            <a:endParaRPr lang="en-US" sz="1200" dirty="0" smtClean="0"/>
          </a:p>
          <a:p>
            <a:r>
              <a:rPr lang="en-US" sz="1200" b="1" dirty="0" smtClean="0"/>
              <a:t>Example: </a:t>
            </a:r>
          </a:p>
          <a:p>
            <a:r>
              <a:rPr lang="en-US" sz="1200" dirty="0" smtClean="0"/>
              <a:t>Let’s pull these general “rules of thumb” together by using an example of a person getting ready to retire with a $50,000 annual income. If we assume an 80 percent replacement value, this person will need approximately $40,000 in retirement income. By subtracting the $16,000 average Social Security benefit, we see an additional $24,000 will be needed each year to reach this person’s annual retirement income goal. Take a moment to use these rules of thumb to create your own personal estimate. If you are following along in the workbook, use the blank space provided in the notes section to write your calculations. First, write your own annual income. Next, multiply it by 80 percent to see how much you would need if you were retiring today. Assuming you will be eligible for Social Security, subtract the current average benefit of $16,000 from this amount. This gives you a general idea of the annual income you would need from your retirement plan and other investments if you were retiring today. </a:t>
            </a:r>
            <a:endParaRPr lang="en-US" sz="1200" dirty="0"/>
          </a:p>
        </p:txBody>
      </p:sp>
      <p:sp>
        <p:nvSpPr>
          <p:cNvPr id="4" name="Slide Number Placeholder 3"/>
          <p:cNvSpPr>
            <a:spLocks noGrp="1"/>
          </p:cNvSpPr>
          <p:nvPr>
            <p:ph type="sldNum" sz="quarter" idx="10"/>
          </p:nvPr>
        </p:nvSpPr>
        <p:spPr/>
        <p:txBody>
          <a:bodyPr/>
          <a:lstStyle/>
          <a:p>
            <a:fld id="{977E43D2-3152-9545-A27D-E7E863B2E645}" type="slidenum">
              <a:rPr lang="en-US" smtClean="0"/>
              <a:t>11</a:t>
            </a:fld>
            <a:endParaRPr lang="en-US"/>
          </a:p>
        </p:txBody>
      </p:sp>
    </p:spTree>
    <p:extLst>
      <p:ext uri="{BB962C8B-B14F-4D97-AF65-F5344CB8AC3E}">
        <p14:creationId xmlns:p14="http://schemas.microsoft.com/office/powerpoint/2010/main" val="50645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endParaRPr lang="en-US" dirty="0">
              <a:latin typeface="Arial"/>
              <a:cs typeface="Arial"/>
            </a:endParaRPr>
          </a:p>
        </p:txBody>
      </p:sp>
      <p:sp>
        <p:nvSpPr>
          <p:cNvPr id="4" name="Slide Number Placeholder 3"/>
          <p:cNvSpPr>
            <a:spLocks noGrp="1"/>
          </p:cNvSpPr>
          <p:nvPr>
            <p:ph type="sldNum" sz="quarter" idx="10"/>
          </p:nvPr>
        </p:nvSpPr>
        <p:spPr/>
        <p:txBody>
          <a:bodyPr/>
          <a:lstStyle/>
          <a:p>
            <a:fld id="{977E43D2-3152-9545-A27D-E7E863B2E645}" type="slidenum">
              <a:rPr lang="en-US" smtClean="0"/>
              <a:t>14</a:t>
            </a:fld>
            <a:endParaRPr lang="en-US"/>
          </a:p>
        </p:txBody>
      </p:sp>
    </p:spTree>
    <p:extLst>
      <p:ext uri="{BB962C8B-B14F-4D97-AF65-F5344CB8AC3E}">
        <p14:creationId xmlns:p14="http://schemas.microsoft.com/office/powerpoint/2010/main" val="167706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GS MATCH - explain</a:t>
            </a:r>
          </a:p>
          <a:p>
            <a:pPr marL="171450" indent="-171450">
              <a:buFont typeface="Arial" panose="020B0604020202020204" pitchFamily="34" charset="0"/>
              <a:buChar char="•"/>
            </a:pPr>
            <a:r>
              <a:rPr lang="en-US" dirty="0" smtClean="0"/>
              <a:t>Pay yourself first</a:t>
            </a:r>
          </a:p>
          <a:p>
            <a:pPr marL="171450" indent="-171450">
              <a:buFont typeface="Arial" panose="020B0604020202020204" pitchFamily="34" charset="0"/>
              <a:buChar char="•"/>
            </a:pPr>
            <a:r>
              <a:rPr lang="en-US" dirty="0" smtClean="0"/>
              <a:t>Automate it</a:t>
            </a:r>
          </a:p>
          <a:p>
            <a:pPr lvl="1"/>
            <a:r>
              <a:rPr lang="en-US" dirty="0" smtClean="0"/>
              <a:t>Direct deposit to a savings account</a:t>
            </a:r>
          </a:p>
          <a:p>
            <a:pPr lvl="1"/>
            <a:r>
              <a:rPr lang="en-US" dirty="0" smtClean="0"/>
              <a:t>Auto-transfer to savings account</a:t>
            </a:r>
          </a:p>
          <a:p>
            <a:pPr lvl="1"/>
            <a:r>
              <a:rPr lang="en-US" dirty="0" smtClean="0"/>
              <a:t>“Keep the change” programs</a:t>
            </a:r>
          </a:p>
          <a:p>
            <a:pPr marL="171450" indent="-171450">
              <a:buFont typeface="Arial" panose="020B0604020202020204" pitchFamily="34" charset="0"/>
              <a:buChar char="•"/>
            </a:pPr>
            <a:r>
              <a:rPr lang="en-US" dirty="0" smtClean="0"/>
              <a:t>Think about spending in terms of hours</a:t>
            </a:r>
          </a:p>
          <a:p>
            <a:pPr lvl="1"/>
            <a:r>
              <a:rPr lang="en-US" dirty="0" smtClean="0"/>
              <a:t>If I make $10 an hour and buy something that costs $100, is it really worth the 10 hours I worked?</a:t>
            </a:r>
          </a:p>
          <a:p>
            <a:pPr marL="171450" indent="-171450">
              <a:buFont typeface="Arial" panose="020B0604020202020204" pitchFamily="34" charset="0"/>
              <a:buChar char="•"/>
            </a:pPr>
            <a:r>
              <a:rPr lang="en-US" dirty="0" smtClean="0"/>
              <a:t>Think about your priorities</a:t>
            </a:r>
          </a:p>
          <a:p>
            <a:pPr lvl="1"/>
            <a:r>
              <a:rPr lang="en-US" dirty="0" smtClean="0"/>
              <a:t>If you’re about to make a purchase, ask yourself if this money could be used for a higher priority</a:t>
            </a:r>
          </a:p>
          <a:p>
            <a:endParaRPr lang="en-US" dirty="0"/>
          </a:p>
        </p:txBody>
      </p:sp>
      <p:sp>
        <p:nvSpPr>
          <p:cNvPr id="4" name="Slide Number Placeholder 3"/>
          <p:cNvSpPr>
            <a:spLocks noGrp="1"/>
          </p:cNvSpPr>
          <p:nvPr>
            <p:ph type="sldNum" sz="quarter" idx="10"/>
          </p:nvPr>
        </p:nvSpPr>
        <p:spPr/>
        <p:txBody>
          <a:bodyPr/>
          <a:lstStyle/>
          <a:p>
            <a:fld id="{977E43D2-3152-9545-A27D-E7E863B2E645}" type="slidenum">
              <a:rPr lang="en-US" smtClean="0"/>
              <a:t>15</a:t>
            </a:fld>
            <a:endParaRPr lang="en-US"/>
          </a:p>
        </p:txBody>
      </p:sp>
    </p:spTree>
    <p:extLst>
      <p:ext uri="{BB962C8B-B14F-4D97-AF65-F5344CB8AC3E}">
        <p14:creationId xmlns:p14="http://schemas.microsoft.com/office/powerpoint/2010/main" val="136814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C6C8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0350" y="1406350"/>
            <a:ext cx="9144000" cy="2387600"/>
          </a:xfrm>
        </p:spPr>
        <p:txBody>
          <a:bodyPr anchor="b"/>
          <a:lstStyle>
            <a:lvl1pPr algn="l">
              <a:defRPr sz="6000">
                <a:solidFill>
                  <a:schemeClr val="bg1"/>
                </a:solidFill>
                <a:latin typeface="Franklin Gothic Book" panose="020B0503020102020204" pitchFamily="34" charset="0"/>
              </a:defRPr>
            </a:lvl1pPr>
          </a:lstStyle>
          <a:p>
            <a:r>
              <a:rPr lang="en-US" smtClean="0"/>
              <a:t>Click to edit Master title style</a:t>
            </a:r>
            <a:endParaRPr lang="en-US" dirty="0"/>
          </a:p>
        </p:txBody>
      </p:sp>
      <p:sp>
        <p:nvSpPr>
          <p:cNvPr id="7" name="Freeform 6"/>
          <p:cNvSpPr/>
          <p:nvPr/>
        </p:nvSpPr>
        <p:spPr>
          <a:xfrm>
            <a:off x="1604865" y="3868598"/>
            <a:ext cx="8966720" cy="237807"/>
          </a:xfrm>
          <a:custGeom>
            <a:avLst/>
            <a:gdLst>
              <a:gd name="connsiteX0" fmla="*/ 0 w 9155430"/>
              <a:gd name="connsiteY0" fmla="*/ 0 h 171450"/>
              <a:gd name="connsiteX1" fmla="*/ 9155430 w 9155430"/>
              <a:gd name="connsiteY1" fmla="*/ 0 h 171450"/>
              <a:gd name="connsiteX2" fmla="*/ 8983980 w 9155430"/>
              <a:gd name="connsiteY2" fmla="*/ 171450 h 171450"/>
              <a:gd name="connsiteX3" fmla="*/ 8972550 w 9155430"/>
              <a:gd name="connsiteY3" fmla="*/ 171450 h 171450"/>
              <a:gd name="connsiteX0" fmla="*/ 0 w 9155430"/>
              <a:gd name="connsiteY0" fmla="*/ 0 h 187931"/>
              <a:gd name="connsiteX1" fmla="*/ 9155430 w 9155430"/>
              <a:gd name="connsiteY1" fmla="*/ 0 h 187931"/>
              <a:gd name="connsiteX2" fmla="*/ 8983980 w 9155430"/>
              <a:gd name="connsiteY2" fmla="*/ 171450 h 187931"/>
              <a:gd name="connsiteX3" fmla="*/ 8307328 w 9155430"/>
              <a:gd name="connsiteY3" fmla="*/ 187931 h 187931"/>
              <a:gd name="connsiteX0" fmla="*/ 0 w 9155430"/>
              <a:gd name="connsiteY0" fmla="*/ 0 h 171450"/>
              <a:gd name="connsiteX1" fmla="*/ 9155430 w 9155430"/>
              <a:gd name="connsiteY1" fmla="*/ 0 h 171450"/>
              <a:gd name="connsiteX2" fmla="*/ 8983980 w 9155430"/>
              <a:gd name="connsiteY2" fmla="*/ 171450 h 171450"/>
            </a:gdLst>
            <a:ahLst/>
            <a:cxnLst>
              <a:cxn ang="0">
                <a:pos x="connsiteX0" y="connsiteY0"/>
              </a:cxn>
              <a:cxn ang="0">
                <a:pos x="connsiteX1" y="connsiteY1"/>
              </a:cxn>
              <a:cxn ang="0">
                <a:pos x="connsiteX2" y="connsiteY2"/>
              </a:cxn>
            </a:cxnLst>
            <a:rect l="l" t="t" r="r" b="b"/>
            <a:pathLst>
              <a:path w="9155430" h="171450">
                <a:moveTo>
                  <a:pt x="0" y="0"/>
                </a:moveTo>
                <a:lnTo>
                  <a:pt x="9155430" y="0"/>
                </a:lnTo>
                <a:lnTo>
                  <a:pt x="8983980" y="171450"/>
                </a:lnTo>
              </a:path>
            </a:pathLst>
          </a:custGeom>
          <a:noFill/>
          <a:ln w="762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2191" y="5765929"/>
            <a:ext cx="1870380" cy="531650"/>
          </a:xfrm>
          <a:prstGeom prst="rect">
            <a:avLst/>
          </a:prstGeom>
        </p:spPr>
      </p:pic>
    </p:spTree>
    <p:extLst>
      <p:ext uri="{BB962C8B-B14F-4D97-AF65-F5344CB8AC3E}">
        <p14:creationId xmlns:p14="http://schemas.microsoft.com/office/powerpoint/2010/main" val="250624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no stones)">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153400" y="6356350"/>
            <a:ext cx="2743200" cy="365125"/>
          </a:xfrm>
        </p:spPr>
        <p:txBody>
          <a:bodyPr/>
          <a:lstStyle>
            <a:lvl1pPr>
              <a:defRPr>
                <a:solidFill>
                  <a:schemeClr val="bg1">
                    <a:lumMod val="75000"/>
                  </a:schemeClr>
                </a:solidFill>
              </a:defRPr>
            </a:lvl1pPr>
          </a:lstStyle>
          <a:p>
            <a:fld id="{785CCD79-59BB-4476-9F86-E3A94729A240}"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6"/>
            <a:ext cx="921104" cy="294241"/>
          </a:xfrm>
          <a:prstGeom prst="rect">
            <a:avLst/>
          </a:prstGeom>
        </p:spPr>
      </p:pic>
      <p:sp>
        <p:nvSpPr>
          <p:cNvPr id="4" name="Slide Number Placeholder 4"/>
          <p:cNvSpPr>
            <a:spLocks noGrp="1"/>
          </p:cNvSpPr>
          <p:nvPr>
            <p:ph type="sldNum" sz="quarter" idx="12"/>
          </p:nvPr>
        </p:nvSpPr>
        <p:spPr>
          <a:xfrm>
            <a:off x="8153400" y="6356350"/>
            <a:ext cx="2743200" cy="365125"/>
          </a:xfrm>
        </p:spPr>
        <p:txBody>
          <a:bodyPr/>
          <a:lstStyle>
            <a:lvl1pPr>
              <a:defRPr>
                <a:solidFill>
                  <a:schemeClr val="bg1">
                    <a:lumMod val="75000"/>
                  </a:schemeClr>
                </a:solidFill>
              </a:defRPr>
            </a:lvl1pPr>
          </a:lstStyle>
          <a:p>
            <a:fld id="{785CCD79-59BB-4476-9F86-E3A94729A240}" type="slidenum">
              <a:rPr lang="en-US" smtClean="0"/>
              <a:pPr/>
              <a:t>‹#›</a:t>
            </a:fld>
            <a:endParaRPr lang="en-US" dirty="0"/>
          </a:p>
        </p:txBody>
      </p:sp>
      <p:sp>
        <p:nvSpPr>
          <p:cNvPr id="7" name="Content Placeholder 6"/>
          <p:cNvSpPr>
            <a:spLocks noGrp="1"/>
          </p:cNvSpPr>
          <p:nvPr>
            <p:ph sz="quarter" idx="13"/>
          </p:nvPr>
        </p:nvSpPr>
        <p:spPr>
          <a:xfrm>
            <a:off x="1142524" y="2423597"/>
            <a:ext cx="9906952" cy="2010807"/>
          </a:xfrm>
        </p:spPr>
        <p:txBody>
          <a:bodyPr wrap="square" anchor="ctr" anchorCtr="0">
            <a:spAutoFit/>
          </a:bodyPr>
          <a:lstStyle>
            <a:lvl1pPr>
              <a:lnSpc>
                <a:spcPct val="120000"/>
              </a:lnSpc>
              <a:defRPr sz="1800" b="0">
                <a:latin typeface="Franklin Gothic Book" charset="0"/>
                <a:ea typeface="Franklin Gothic Book" charset="0"/>
                <a:cs typeface="Franklin Gothic Book" charset="0"/>
              </a:defRPr>
            </a:lvl1pPr>
            <a:lvl2pPr>
              <a:lnSpc>
                <a:spcPct val="120000"/>
              </a:lnSpc>
              <a:defRPr sz="1800" b="0">
                <a:latin typeface="Franklin Gothic Book" charset="0"/>
                <a:ea typeface="Franklin Gothic Book" charset="0"/>
                <a:cs typeface="Franklin Gothic Book" charset="0"/>
              </a:defRPr>
            </a:lvl2pPr>
            <a:lvl3pPr>
              <a:lnSpc>
                <a:spcPct val="120000"/>
              </a:lnSpc>
              <a:defRPr sz="1800" b="0">
                <a:latin typeface="Franklin Gothic Book" charset="0"/>
                <a:ea typeface="Franklin Gothic Book" charset="0"/>
                <a:cs typeface="Franklin Gothic Book" charset="0"/>
              </a:defRPr>
            </a:lvl3pPr>
            <a:lvl4pPr>
              <a:lnSpc>
                <a:spcPct val="120000"/>
              </a:lnSpc>
              <a:defRPr sz="1800" b="0">
                <a:latin typeface="Franklin Gothic Book" charset="0"/>
                <a:ea typeface="Franklin Gothic Book" charset="0"/>
                <a:cs typeface="Franklin Gothic Book" charset="0"/>
              </a:defRPr>
            </a:lvl4pPr>
            <a:lvl5pPr>
              <a:lnSpc>
                <a:spcPct val="120000"/>
              </a:lnSpc>
              <a:defRPr sz="1800" b="0">
                <a:latin typeface="Franklin Gothic Book" charset="0"/>
                <a:ea typeface="Franklin Gothic Book"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7839" y="2114440"/>
            <a:ext cx="5076322" cy="2407050"/>
          </a:xfrm>
          <a:prstGeom prst="rect">
            <a:avLst/>
          </a:prstGeom>
        </p:spPr>
      </p:pic>
    </p:spTree>
    <p:extLst>
      <p:ext uri="{BB962C8B-B14F-4D97-AF65-F5344CB8AC3E}">
        <p14:creationId xmlns:p14="http://schemas.microsoft.com/office/powerpoint/2010/main" val="8343275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5C6C8E"/>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97560" y="2640331"/>
            <a:ext cx="0" cy="1087755"/>
          </a:xfrm>
          <a:prstGeom prst="line">
            <a:avLst/>
          </a:prstGeom>
          <a:ln w="38100">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7728" y="6250325"/>
            <a:ext cx="903401" cy="288587"/>
          </a:xfrm>
          <a:prstGeom prst="rect">
            <a:avLst/>
          </a:prstGeom>
        </p:spPr>
      </p:pic>
      <p:sp>
        <p:nvSpPr>
          <p:cNvPr id="13" name="Title 12"/>
          <p:cNvSpPr>
            <a:spLocks noGrp="1"/>
          </p:cNvSpPr>
          <p:nvPr>
            <p:ph type="title"/>
          </p:nvPr>
        </p:nvSpPr>
        <p:spPr>
          <a:xfrm>
            <a:off x="968828" y="2521425"/>
            <a:ext cx="10977155" cy="1325563"/>
          </a:xfrm>
        </p:spPr>
        <p:txBody>
          <a:bodyPr>
            <a:normAutofit/>
          </a:bodyPr>
          <a:lstStyle>
            <a:lvl1pPr>
              <a:defRPr sz="4000" b="1">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6" name="Slide Number Placeholder 4"/>
          <p:cNvSpPr>
            <a:spLocks noGrp="1"/>
          </p:cNvSpPr>
          <p:nvPr>
            <p:ph type="sldNum" sz="quarter" idx="12"/>
          </p:nvPr>
        </p:nvSpPr>
        <p:spPr>
          <a:xfrm>
            <a:off x="8153400" y="6356351"/>
            <a:ext cx="2743200" cy="365125"/>
          </a:xfrm>
        </p:spPr>
        <p:txBody>
          <a:bodyPr/>
          <a:lstStyle>
            <a:lvl1pPr>
              <a:defRPr>
                <a:solidFill>
                  <a:schemeClr val="bg1"/>
                </a:solidFill>
              </a:defRPr>
            </a:lvl1pPr>
          </a:lstStyle>
          <a:p>
            <a:fld id="{785CCD79-59BB-4476-9F86-E3A94729A24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47836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with subhea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5000" b="1">
                <a:solidFill>
                  <a:schemeClr val="tx1"/>
                </a:solidFill>
                <a:latin typeface="Arial" charset="0"/>
                <a:ea typeface="Arial" charset="0"/>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solidFill>
                <a:srgbClr val="626A6C">
                  <a:tint val="75000"/>
                </a:srgbClr>
              </a:solidFill>
            </a:endParaRPr>
          </a:p>
        </p:txBody>
      </p:sp>
      <p:sp>
        <p:nvSpPr>
          <p:cNvPr id="6" name="Slide Number Placeholder 5"/>
          <p:cNvSpPr>
            <a:spLocks noGrp="1"/>
          </p:cNvSpPr>
          <p:nvPr>
            <p:ph type="sldNum" sz="quarter" idx="12"/>
          </p:nvPr>
        </p:nvSpPr>
        <p:spPr/>
        <p:txBody>
          <a:bodyPr/>
          <a:lstStyle/>
          <a:p>
            <a:fld id="{6986C56A-F23C-0E46-BE73-5B4EA5039F66}" type="slidenum">
              <a:rPr lang="en-US" smtClean="0">
                <a:solidFill>
                  <a:srgbClr val="626A6C">
                    <a:tint val="75000"/>
                  </a:srgbClr>
                </a:solidFill>
              </a:rPr>
              <a:pPr/>
              <a:t>‹#›</a:t>
            </a:fld>
            <a:endParaRPr lang="en-US">
              <a:solidFill>
                <a:srgbClr val="626A6C">
                  <a:tint val="75000"/>
                </a:srgbClr>
              </a:solidFill>
            </a:endParaRPr>
          </a:p>
        </p:txBody>
      </p:sp>
      <p:sp>
        <p:nvSpPr>
          <p:cNvPr id="5" name="Content Placeholder 4"/>
          <p:cNvSpPr>
            <a:spLocks noGrp="1"/>
          </p:cNvSpPr>
          <p:nvPr>
            <p:ph sz="quarter" idx="14"/>
          </p:nvPr>
        </p:nvSpPr>
        <p:spPr>
          <a:xfrm>
            <a:off x="1524000" y="4871402"/>
            <a:ext cx="9144000" cy="323165"/>
          </a:xfrm>
        </p:spPr>
        <p:txBody>
          <a:bodyPr>
            <a:spAutoFit/>
          </a:bodyPr>
          <a:lstStyle>
            <a:lvl1pPr>
              <a:lnSpc>
                <a:spcPct val="75000"/>
              </a:lnSpc>
              <a:defRPr sz="2000">
                <a:solidFill>
                  <a:schemeClr val="tx2"/>
                </a:solidFill>
              </a:defRPr>
            </a:lvl1pPr>
          </a:lstStyle>
          <a:p>
            <a:pPr lvl="0"/>
            <a:r>
              <a:rPr lang="en-US" dirty="0" smtClean="0"/>
              <a:t>Click to edit Master text styles</a:t>
            </a:r>
          </a:p>
        </p:txBody>
      </p:sp>
      <p:sp>
        <p:nvSpPr>
          <p:cNvPr id="9" name="Text Placeholder 12"/>
          <p:cNvSpPr>
            <a:spLocks noGrp="1"/>
          </p:cNvSpPr>
          <p:nvPr>
            <p:ph type="body" sz="quarter" idx="15" hasCustomPrompt="1"/>
          </p:nvPr>
        </p:nvSpPr>
        <p:spPr>
          <a:xfrm>
            <a:off x="1578865" y="3676495"/>
            <a:ext cx="1152880" cy="461665"/>
          </a:xfrm>
          <a:solidFill>
            <a:srgbClr val="5A6C8F"/>
          </a:solidFill>
        </p:spPr>
        <p:txBody>
          <a:bodyPr wrap="none" tIns="91440" bIns="91440" anchor="ctr" anchorCtr="0">
            <a:sp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bg1"/>
                </a:solidFill>
                <a:latin typeface="Franklin Gothic Book" charset="0"/>
                <a:ea typeface="Franklin Gothic Book" charset="0"/>
                <a:cs typeface="Franklin Gothic Book" charset="0"/>
              </a:defRPr>
            </a:lvl1pPr>
            <a:lvl2pPr marL="457189" indent="0">
              <a:buNone/>
              <a:defRPr/>
            </a:lvl2pPr>
            <a:lvl3pPr marL="914377" indent="0">
              <a:buNone/>
              <a:defRPr/>
            </a:lvl3pPr>
            <a:lvl4pPr marL="1371566" indent="0">
              <a:buNone/>
              <a:defRPr/>
            </a:lvl4pPr>
            <a:lvl5pPr marL="1828754" indent="0">
              <a:buNone/>
              <a:defRPr/>
            </a:lvl5pPr>
          </a:lstStyle>
          <a:p>
            <a:pPr algn="l"/>
            <a:r>
              <a:rPr lang="en-US" dirty="0" smtClean="0"/>
              <a:t>Subhead</a:t>
            </a:r>
            <a:endParaRPr lang="en-US" dirty="0"/>
          </a:p>
        </p:txBody>
      </p:sp>
    </p:spTree>
    <p:extLst>
      <p:ext uri="{BB962C8B-B14F-4D97-AF65-F5344CB8AC3E}">
        <p14:creationId xmlns:p14="http://schemas.microsoft.com/office/powerpoint/2010/main" val="1482447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C6C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171" y="1062356"/>
            <a:ext cx="3939540" cy="4012565"/>
          </a:xfrm>
        </p:spPr>
        <p:txBody>
          <a:bodyPr/>
          <a:lstStyle>
            <a:lvl1pPr algn="ct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626A6C">
                  <a:tint val="75000"/>
                </a:srgbClr>
              </a:solidFill>
            </a:endParaRPr>
          </a:p>
        </p:txBody>
      </p:sp>
      <p:sp>
        <p:nvSpPr>
          <p:cNvPr id="4" name="Footer Placeholder 3"/>
          <p:cNvSpPr>
            <a:spLocks noGrp="1"/>
          </p:cNvSpPr>
          <p:nvPr>
            <p:ph type="ftr" sz="quarter" idx="11"/>
          </p:nvPr>
        </p:nvSpPr>
        <p:spPr/>
        <p:txBody>
          <a:bodyPr/>
          <a:lstStyle/>
          <a:p>
            <a:endParaRPr lang="en-US">
              <a:solidFill>
                <a:srgbClr val="626A6C">
                  <a:tint val="75000"/>
                </a:srgbClr>
              </a:solidFill>
            </a:endParaRPr>
          </a:p>
        </p:txBody>
      </p:sp>
      <p:sp>
        <p:nvSpPr>
          <p:cNvPr id="5" name="Slide Number Placeholder 4"/>
          <p:cNvSpPr>
            <a:spLocks noGrp="1"/>
          </p:cNvSpPr>
          <p:nvPr>
            <p:ph type="sldNum" sz="quarter" idx="12"/>
          </p:nvPr>
        </p:nvSpPr>
        <p:spPr>
          <a:xfrm>
            <a:off x="8153400" y="6356351"/>
            <a:ext cx="2743200" cy="365125"/>
          </a:xfrm>
        </p:spPr>
        <p:txBody>
          <a:bodyPr/>
          <a:lstStyle>
            <a:lvl1pPr>
              <a:defRPr>
                <a:solidFill>
                  <a:schemeClr val="bg1"/>
                </a:solidFill>
              </a:defRPr>
            </a:lvl1pPr>
          </a:lstStyle>
          <a:p>
            <a:fld id="{785CCD79-59BB-4476-9F86-E3A94729A240}" type="slidenum">
              <a:rPr lang="en-US" smtClean="0">
                <a:solidFill>
                  <a:srgbClr val="FFFFFF"/>
                </a:solidFill>
              </a:rPr>
              <a:pPr/>
              <a:t>‹#›</a:t>
            </a:fld>
            <a:endParaRPr lang="en-US" dirty="0">
              <a:solidFill>
                <a:srgbClr val="FFFFFF"/>
              </a:solidFill>
            </a:endParaRPr>
          </a:p>
        </p:txBody>
      </p:sp>
      <p:cxnSp>
        <p:nvCxnSpPr>
          <p:cNvPr id="7" name="Straight Connector 6"/>
          <p:cNvCxnSpPr/>
          <p:nvPr userDrawn="1"/>
        </p:nvCxnSpPr>
        <p:spPr>
          <a:xfrm>
            <a:off x="5166360" y="685800"/>
            <a:ext cx="0" cy="4926331"/>
          </a:xfrm>
          <a:prstGeom prst="line">
            <a:avLst/>
          </a:prstGeom>
          <a:ln w="57150">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532121" y="1062356"/>
            <a:ext cx="5924551" cy="4012565"/>
          </a:xfrm>
        </p:spPr>
        <p:txBody>
          <a:bodyPr/>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tx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7728" y="6250325"/>
            <a:ext cx="903401" cy="288587"/>
          </a:xfrm>
          <a:prstGeom prst="rect">
            <a:avLst/>
          </a:prstGeom>
        </p:spPr>
      </p:pic>
    </p:spTree>
    <p:extLst>
      <p:ext uri="{BB962C8B-B14F-4D97-AF65-F5344CB8AC3E}">
        <p14:creationId xmlns:p14="http://schemas.microsoft.com/office/powerpoint/2010/main" val="3816183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2058683"/>
          </a:xfrm>
        </p:spPr>
        <p:txBody>
          <a:bodyPr>
            <a:spAutoFit/>
          </a:bodyPr>
          <a:lstStyle>
            <a:lvl1pPr marL="342891" indent="-342891">
              <a:buClr>
                <a:srgbClr val="6DB43E"/>
              </a:buClr>
              <a:buFont typeface="Wingdings" charset="2"/>
              <a:buChar char="§"/>
              <a:defRPr sz="2400">
                <a:solidFill>
                  <a:schemeClr val="tx1"/>
                </a:solidFill>
              </a:defRPr>
            </a:lvl1pPr>
            <a:lvl2pPr marL="800080" indent="-342891">
              <a:buClr>
                <a:schemeClr val="tx1"/>
              </a:buClr>
              <a:buFont typeface="Arial" charset="0"/>
              <a:buChar char="•"/>
              <a:defRPr sz="2400">
                <a:solidFill>
                  <a:schemeClr val="tx1"/>
                </a:solidFill>
              </a:defRPr>
            </a:lvl2pPr>
            <a:lvl3pPr marL="1257269" indent="-342891">
              <a:buClr>
                <a:schemeClr val="tx1"/>
              </a:buClr>
              <a:buFont typeface="LucidaGrande" charset="0"/>
              <a:buChar char="-"/>
              <a:defRPr sz="2400">
                <a:solidFill>
                  <a:schemeClr val="tx1"/>
                </a:solidFill>
              </a:defRPr>
            </a:lvl3pPr>
            <a:lvl4pPr marL="1657309" indent="-285744">
              <a:buClr>
                <a:schemeClr val="tx1"/>
              </a:buClr>
              <a:buFont typeface=".AppleSystemUIFont" charset="-120"/>
              <a:buChar char="–"/>
              <a:defRPr sz="2400">
                <a:solidFill>
                  <a:schemeClr val="tx1"/>
                </a:solidFill>
              </a:defRPr>
            </a:lvl4pPr>
            <a:lvl5pPr marL="2114498" indent="-285744">
              <a:buClr>
                <a:schemeClr val="tx1"/>
              </a:buClr>
              <a:buFont typeface="LucidaGrande" charset="0"/>
              <a:buChar cha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8"/>
            <a:ext cx="921104" cy="294241"/>
          </a:xfrm>
          <a:prstGeom prst="rect">
            <a:avLst/>
          </a:prstGeom>
        </p:spPr>
      </p:pic>
      <p:sp>
        <p:nvSpPr>
          <p:cNvPr id="5" name="Slide Number Placeholder 4"/>
          <p:cNvSpPr>
            <a:spLocks noGrp="1"/>
          </p:cNvSpPr>
          <p:nvPr>
            <p:ph type="sldNum" sz="quarter" idx="12"/>
          </p:nvPr>
        </p:nvSpPr>
        <p:spPr>
          <a:xfrm>
            <a:off x="8153400" y="6356351"/>
            <a:ext cx="2743200" cy="365125"/>
          </a:xfrm>
        </p:spPr>
        <p:txBody>
          <a:bodyPr/>
          <a:lstStyle>
            <a:lvl1pPr>
              <a:defRPr>
                <a:solidFill>
                  <a:schemeClr val="bg1">
                    <a:lumMod val="75000"/>
                  </a:schemeClr>
                </a:solidFill>
              </a:defRPr>
            </a:lvl1pPr>
          </a:lstStyle>
          <a:p>
            <a:fld id="{785CCD79-59BB-4476-9F86-E3A94729A240}"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2344206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Franklin Gothic Medium" panose="020B0603020102020204" pitchFamily="34" charset="0"/>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endParaRPr lang="en-US">
              <a:solidFill>
                <a:srgbClr val="626A6C">
                  <a:tint val="75000"/>
                </a:srgbClr>
              </a:solidFill>
            </a:endParaRPr>
          </a:p>
        </p:txBody>
      </p:sp>
      <p:sp>
        <p:nvSpPr>
          <p:cNvPr id="6" name="Footer Placeholder 5"/>
          <p:cNvSpPr>
            <a:spLocks noGrp="1"/>
          </p:cNvSpPr>
          <p:nvPr>
            <p:ph type="ftr" sz="quarter" idx="11"/>
          </p:nvPr>
        </p:nvSpPr>
        <p:spPr/>
        <p:txBody>
          <a:bodyPr/>
          <a:lstStyle/>
          <a:p>
            <a:endParaRPr lang="en-US">
              <a:solidFill>
                <a:srgbClr val="626A6C">
                  <a:tint val="75000"/>
                </a:srgbClr>
              </a:solidFill>
            </a:endParaRPr>
          </a:p>
        </p:txBody>
      </p:sp>
      <p:sp>
        <p:nvSpPr>
          <p:cNvPr id="8" name="Slide Number Placeholder 4"/>
          <p:cNvSpPr>
            <a:spLocks noGrp="1"/>
          </p:cNvSpPr>
          <p:nvPr>
            <p:ph type="sldNum" sz="quarter" idx="12"/>
          </p:nvPr>
        </p:nvSpPr>
        <p:spPr>
          <a:xfrm>
            <a:off x="8153400" y="6356351"/>
            <a:ext cx="2743200" cy="365125"/>
          </a:xfrm>
        </p:spPr>
        <p:txBody>
          <a:bodyPr/>
          <a:lstStyle>
            <a:lvl1pPr>
              <a:defRPr>
                <a:solidFill>
                  <a:schemeClr val="bg1">
                    <a:lumMod val="75000"/>
                  </a:schemeClr>
                </a:solidFill>
              </a:defRPr>
            </a:lvl1pPr>
          </a:lstStyle>
          <a:p>
            <a:fld id="{785CCD79-59BB-4476-9F86-E3A94729A240}" type="slidenum">
              <a:rPr lang="en-US" smtClean="0">
                <a:solidFill>
                  <a:srgbClr val="FFFFFF">
                    <a:lumMod val="75000"/>
                  </a:srgbClr>
                </a:solidFill>
              </a:rPr>
              <a:pPr/>
              <a:t>‹#›</a:t>
            </a:fld>
            <a:endParaRPr lang="en-US" dirty="0">
              <a:solidFill>
                <a:srgbClr val="FFFFFF">
                  <a:lumMod val="75000"/>
                </a:srgbClr>
              </a:solidFill>
            </a:endParaRPr>
          </a:p>
        </p:txBody>
      </p:sp>
      <p:sp>
        <p:nvSpPr>
          <p:cNvPr id="10" name="Content Placeholder 2"/>
          <p:cNvSpPr>
            <a:spLocks noGrp="1"/>
          </p:cNvSpPr>
          <p:nvPr>
            <p:ph idx="1"/>
          </p:nvPr>
        </p:nvSpPr>
        <p:spPr>
          <a:xfrm>
            <a:off x="838200" y="1825625"/>
            <a:ext cx="5334000" cy="2058683"/>
          </a:xfrm>
        </p:spPr>
        <p:txBody>
          <a:bodyPr>
            <a:spAutoFit/>
          </a:bodyPr>
          <a:lstStyle>
            <a:lvl1pPr marL="342891" indent="-342891">
              <a:buClr>
                <a:srgbClr val="6DB43E"/>
              </a:buClr>
              <a:buFont typeface="Wingdings" charset="2"/>
              <a:buChar char="§"/>
              <a:defRPr sz="2400">
                <a:solidFill>
                  <a:schemeClr val="tx1"/>
                </a:solidFill>
              </a:defRPr>
            </a:lvl1pPr>
            <a:lvl2pPr marL="800080" indent="-342891">
              <a:buClr>
                <a:schemeClr val="tx1"/>
              </a:buClr>
              <a:buFont typeface="Arial" charset="0"/>
              <a:buChar char="•"/>
              <a:defRPr sz="2400">
                <a:solidFill>
                  <a:schemeClr val="tx1"/>
                </a:solidFill>
              </a:defRPr>
            </a:lvl2pPr>
            <a:lvl3pPr marL="1257269" indent="-342891">
              <a:buClr>
                <a:schemeClr val="tx1"/>
              </a:buClr>
              <a:buFont typeface="LucidaGrande" charset="0"/>
              <a:buChar char="-"/>
              <a:defRPr sz="2400">
                <a:solidFill>
                  <a:schemeClr val="tx1"/>
                </a:solidFill>
              </a:defRPr>
            </a:lvl3pPr>
            <a:lvl4pPr marL="1657309" indent="-285744">
              <a:buClr>
                <a:schemeClr val="tx1"/>
              </a:buClr>
              <a:buFont typeface=".AppleSystemUIFont" charset="-120"/>
              <a:buChar char="–"/>
              <a:defRPr sz="2400">
                <a:solidFill>
                  <a:schemeClr val="tx1"/>
                </a:solidFill>
              </a:defRPr>
            </a:lvl4pPr>
            <a:lvl5pPr marL="2114498" indent="-285744">
              <a:buClr>
                <a:schemeClr val="tx1"/>
              </a:buClr>
              <a:buFont typeface="LucidaGrande" charset="0"/>
              <a:buChar cha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6172200" y="1825625"/>
            <a:ext cx="5181600" cy="2058683"/>
          </a:xfrm>
        </p:spPr>
        <p:txBody>
          <a:bodyPr>
            <a:spAutoFit/>
          </a:bodyPr>
          <a:lstStyle>
            <a:lvl1pPr marL="342891" indent="-342891">
              <a:buClr>
                <a:srgbClr val="6DB43E"/>
              </a:buClr>
              <a:buFont typeface="Wingdings" charset="2"/>
              <a:buChar char="§"/>
              <a:defRPr sz="2400">
                <a:solidFill>
                  <a:schemeClr val="tx1"/>
                </a:solidFill>
              </a:defRPr>
            </a:lvl1pPr>
            <a:lvl2pPr marL="800080" indent="-342891">
              <a:buClr>
                <a:schemeClr val="tx1"/>
              </a:buClr>
              <a:buFont typeface="Arial" charset="0"/>
              <a:buChar char="•"/>
              <a:defRPr sz="2400">
                <a:solidFill>
                  <a:schemeClr val="tx1"/>
                </a:solidFill>
              </a:defRPr>
            </a:lvl2pPr>
            <a:lvl3pPr marL="1257269" indent="-342891">
              <a:buClr>
                <a:schemeClr val="tx1"/>
              </a:buClr>
              <a:buFont typeface="LucidaGrande" charset="0"/>
              <a:buChar char="-"/>
              <a:defRPr sz="2400">
                <a:solidFill>
                  <a:schemeClr val="tx1"/>
                </a:solidFill>
              </a:defRPr>
            </a:lvl3pPr>
            <a:lvl4pPr marL="1657309" indent="-285744">
              <a:buClr>
                <a:schemeClr val="tx1"/>
              </a:buClr>
              <a:buFont typeface=".AppleSystemUIFont" charset="-120"/>
              <a:buChar char="–"/>
              <a:defRPr sz="2400">
                <a:solidFill>
                  <a:schemeClr val="tx1"/>
                </a:solidFill>
              </a:defRPr>
            </a:lvl4pPr>
            <a:lvl5pPr marL="2114498" indent="-285744">
              <a:buClr>
                <a:schemeClr val="tx1"/>
              </a:buClr>
              <a:buFont typeface="LucidaGrande" charset="0"/>
              <a:buChar cha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8"/>
            <a:ext cx="921104" cy="294241"/>
          </a:xfrm>
          <a:prstGeom prst="rect">
            <a:avLst/>
          </a:prstGeom>
        </p:spPr>
      </p:pic>
    </p:spTree>
    <p:extLst>
      <p:ext uri="{BB962C8B-B14F-4D97-AF65-F5344CB8AC3E}">
        <p14:creationId xmlns:p14="http://schemas.microsoft.com/office/powerpoint/2010/main" val="1302086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lank (w/ sto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8"/>
            <a:ext cx="921104" cy="294241"/>
          </a:xfrm>
          <a:prstGeom prst="rect">
            <a:avLst/>
          </a:prstGeom>
        </p:spPr>
      </p:pic>
      <p:sp>
        <p:nvSpPr>
          <p:cNvPr id="4" name="Slide Number Placeholder 4"/>
          <p:cNvSpPr>
            <a:spLocks noGrp="1"/>
          </p:cNvSpPr>
          <p:nvPr>
            <p:ph type="sldNum" sz="quarter" idx="12"/>
          </p:nvPr>
        </p:nvSpPr>
        <p:spPr>
          <a:xfrm>
            <a:off x="8153400" y="6356351"/>
            <a:ext cx="2743200" cy="365125"/>
          </a:xfrm>
        </p:spPr>
        <p:txBody>
          <a:bodyPr/>
          <a:lstStyle>
            <a:lvl1pPr>
              <a:defRPr>
                <a:solidFill>
                  <a:schemeClr val="bg1">
                    <a:lumMod val="75000"/>
                  </a:schemeClr>
                </a:solidFill>
              </a:defRPr>
            </a:lvl1pPr>
          </a:lstStyle>
          <a:p>
            <a:fld id="{785CCD79-59BB-4476-9F86-E3A94729A240}"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2621704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no stones)">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153400" y="6356351"/>
            <a:ext cx="2743200" cy="365125"/>
          </a:xfrm>
        </p:spPr>
        <p:txBody>
          <a:bodyPr/>
          <a:lstStyle>
            <a:lvl1pPr>
              <a:defRPr>
                <a:solidFill>
                  <a:schemeClr val="bg1">
                    <a:lumMod val="75000"/>
                  </a:schemeClr>
                </a:solidFill>
              </a:defRPr>
            </a:lvl1pPr>
          </a:lstStyle>
          <a:p>
            <a:fld id="{785CCD79-59BB-4476-9F86-E3A94729A240}"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895645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ith subhea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4200" b="1">
                <a:solidFill>
                  <a:schemeClr val="accent4">
                    <a:lumMod val="75000"/>
                  </a:schemeClr>
                </a:solidFill>
                <a:latin typeface="Arial" charset="0"/>
                <a:ea typeface="Arial" charset="0"/>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4B48538-0055-C749-B13E-0F6DE1890007}" type="datetimeFigureOut">
              <a:rPr lang="en-US" smtClean="0">
                <a:solidFill>
                  <a:srgbClr val="626A6C">
                    <a:tint val="75000"/>
                  </a:srgbClr>
                </a:solidFill>
              </a:rPr>
              <a:pPr/>
              <a:t>12/21/2017</a:t>
            </a:fld>
            <a:endParaRPr lang="en-US">
              <a:solidFill>
                <a:srgbClr val="626A6C">
                  <a:tint val="75000"/>
                </a:srgbClr>
              </a:solidFill>
            </a:endParaRPr>
          </a:p>
        </p:txBody>
      </p:sp>
      <p:sp>
        <p:nvSpPr>
          <p:cNvPr id="6" name="Slide Number Placeholder 5"/>
          <p:cNvSpPr>
            <a:spLocks noGrp="1"/>
          </p:cNvSpPr>
          <p:nvPr>
            <p:ph type="sldNum" sz="quarter" idx="12"/>
          </p:nvPr>
        </p:nvSpPr>
        <p:spPr/>
        <p:txBody>
          <a:bodyPr/>
          <a:lstStyle/>
          <a:p>
            <a:fld id="{6986C56A-F23C-0E46-BE73-5B4EA5039F66}" type="slidenum">
              <a:rPr lang="en-US" smtClean="0">
                <a:solidFill>
                  <a:srgbClr val="626A6C">
                    <a:tint val="75000"/>
                  </a:srgbClr>
                </a:solidFill>
              </a:rPr>
              <a:pPr/>
              <a:t>‹#›</a:t>
            </a:fld>
            <a:endParaRPr lang="en-US">
              <a:solidFill>
                <a:srgbClr val="626A6C">
                  <a:tint val="75000"/>
                </a:srgbClr>
              </a:solidFill>
            </a:endParaRPr>
          </a:p>
        </p:txBody>
      </p:sp>
      <p:sp>
        <p:nvSpPr>
          <p:cNvPr id="5" name="Content Placeholder 4"/>
          <p:cNvSpPr>
            <a:spLocks noGrp="1"/>
          </p:cNvSpPr>
          <p:nvPr>
            <p:ph sz="quarter" idx="14"/>
          </p:nvPr>
        </p:nvSpPr>
        <p:spPr>
          <a:xfrm>
            <a:off x="1524000" y="4871402"/>
            <a:ext cx="9144000" cy="323165"/>
          </a:xfrm>
        </p:spPr>
        <p:txBody>
          <a:bodyPr>
            <a:spAutoFit/>
          </a:bodyPr>
          <a:lstStyle>
            <a:lvl1pPr>
              <a:lnSpc>
                <a:spcPct val="75000"/>
              </a:lnSpc>
              <a:defRPr sz="2000">
                <a:solidFill>
                  <a:srgbClr val="5B6C8F"/>
                </a:solidFill>
              </a:defRPr>
            </a:lvl1pPr>
          </a:lstStyle>
          <a:p>
            <a:pPr lvl="0"/>
            <a:r>
              <a:rPr lang="en-US" dirty="0" smtClean="0"/>
              <a:t>Click to edit Master text styles</a:t>
            </a:r>
          </a:p>
        </p:txBody>
      </p:sp>
      <p:sp>
        <p:nvSpPr>
          <p:cNvPr id="9" name="Text Placeholder 12"/>
          <p:cNvSpPr>
            <a:spLocks noGrp="1"/>
          </p:cNvSpPr>
          <p:nvPr>
            <p:ph type="body" sz="quarter" idx="15" hasCustomPrompt="1"/>
          </p:nvPr>
        </p:nvSpPr>
        <p:spPr>
          <a:xfrm>
            <a:off x="1578865" y="3676495"/>
            <a:ext cx="1152880" cy="461665"/>
          </a:xfrm>
          <a:solidFill>
            <a:srgbClr val="5A6C8F"/>
          </a:solidFill>
        </p:spPr>
        <p:txBody>
          <a:bodyPr wrap="none" tIns="91440" bIns="91440" anchor="ctr" anchorCtr="0">
            <a:sp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bg1"/>
                </a:solidFill>
                <a:latin typeface="Franklin Gothic Book" charset="0"/>
                <a:ea typeface="Franklin Gothic Book" charset="0"/>
                <a:cs typeface="Franklin Gothic Book" charset="0"/>
              </a:defRPr>
            </a:lvl1pPr>
            <a:lvl2pPr marL="457189" indent="0">
              <a:buNone/>
              <a:defRPr/>
            </a:lvl2pPr>
            <a:lvl3pPr marL="914377" indent="0">
              <a:buNone/>
              <a:defRPr/>
            </a:lvl3pPr>
            <a:lvl4pPr marL="1371566" indent="0">
              <a:buNone/>
              <a:defRPr/>
            </a:lvl4pPr>
            <a:lvl5pPr marL="1828754" indent="0">
              <a:buNone/>
              <a:defRPr/>
            </a:lvl5pPr>
          </a:lstStyle>
          <a:p>
            <a:pPr algn="l"/>
            <a:r>
              <a:rPr lang="en-US" dirty="0" smtClean="0"/>
              <a:t>Subhead</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age w-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8"/>
            <a:ext cx="921104" cy="294241"/>
          </a:xfrm>
          <a:prstGeom prst="rect">
            <a:avLst/>
          </a:prstGeom>
        </p:spPr>
      </p:pic>
      <p:sp>
        <p:nvSpPr>
          <p:cNvPr id="7" name="Content Placeholder 6"/>
          <p:cNvSpPr>
            <a:spLocks noGrp="1"/>
          </p:cNvSpPr>
          <p:nvPr>
            <p:ph sz="quarter" idx="13"/>
          </p:nvPr>
        </p:nvSpPr>
        <p:spPr>
          <a:xfrm>
            <a:off x="838200" y="1646556"/>
            <a:ext cx="10515600" cy="1504685"/>
          </a:xfrm>
        </p:spPr>
        <p:txBody>
          <a:bodyPr wrap="square" anchor="t" anchorCtr="0">
            <a:spAutoFit/>
          </a:bodyPr>
          <a:lstStyle>
            <a:lvl1pPr>
              <a:defRPr sz="1600">
                <a:solidFill>
                  <a:schemeClr val="accent5">
                    <a:lumMod val="75000"/>
                  </a:schemeClr>
                </a:solidFill>
              </a:defRPr>
            </a:lvl1pPr>
            <a:lvl2pPr>
              <a:defRPr sz="1600">
                <a:solidFill>
                  <a:schemeClr val="accent5">
                    <a:lumMod val="75000"/>
                  </a:schemeClr>
                </a:solidFill>
              </a:defRPr>
            </a:lvl2pPr>
            <a:lvl3pPr>
              <a:defRPr sz="16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838200" y="365125"/>
            <a:ext cx="10515600" cy="677291"/>
          </a:xfrm>
        </p:spPr>
        <p:txBody>
          <a:bodyPr anchor="t" anchorCtr="0"/>
          <a:lstStyle>
            <a:lvl1pPr>
              <a:defRPr b="1">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4"/>
          </p:nvPr>
        </p:nvSpPr>
        <p:spPr>
          <a:xfrm>
            <a:off x="838200" y="969265"/>
            <a:ext cx="10515600" cy="448056"/>
          </a:xfrm>
        </p:spPr>
        <p:txBody>
          <a:bodyPr/>
          <a:lstStyle>
            <a:lvl1pPr>
              <a:defRPr b="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36895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8"/>
            <a:ext cx="921104" cy="294241"/>
          </a:xfrm>
          <a:prstGeom prst="rect">
            <a:avLst/>
          </a:prstGeom>
        </p:spPr>
      </p:pic>
      <p:sp>
        <p:nvSpPr>
          <p:cNvPr id="7" name="Content Placeholder 6"/>
          <p:cNvSpPr>
            <a:spLocks noGrp="1"/>
          </p:cNvSpPr>
          <p:nvPr>
            <p:ph sz="quarter" idx="13"/>
          </p:nvPr>
        </p:nvSpPr>
        <p:spPr>
          <a:xfrm>
            <a:off x="850392" y="2603669"/>
            <a:ext cx="10491216" cy="1366185"/>
          </a:xfrm>
        </p:spPr>
        <p:txBody>
          <a:bodyPr wrap="square" anchor="ctr" anchorCtr="0">
            <a:spAutoFit/>
          </a:bodyPr>
          <a:lstStyle>
            <a:lvl1pPr>
              <a:defRPr sz="1400">
                <a:solidFill>
                  <a:schemeClr val="accent5">
                    <a:lumMod val="75000"/>
                  </a:schemeClr>
                </a:solidFill>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85120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7839" y="2114440"/>
            <a:ext cx="5076323" cy="2407051"/>
          </a:xfrm>
          <a:prstGeom prst="rect">
            <a:avLst/>
          </a:prstGeom>
        </p:spPr>
      </p:pic>
    </p:spTree>
    <p:extLst>
      <p:ext uri="{BB962C8B-B14F-4D97-AF65-F5344CB8AC3E}">
        <p14:creationId xmlns:p14="http://schemas.microsoft.com/office/powerpoint/2010/main" val="38220506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D4467-E185-3942-AF20-D54D301B5430}" type="datetimeFigureOut">
              <a:rPr lang="en-US" smtClean="0">
                <a:solidFill>
                  <a:srgbClr val="626A6C">
                    <a:tint val="75000"/>
                  </a:srgbClr>
                </a:solidFill>
              </a:rPr>
              <a:pPr/>
              <a:t>12/21/2017</a:t>
            </a:fld>
            <a:endParaRPr lang="en-US">
              <a:solidFill>
                <a:srgbClr val="626A6C">
                  <a:tint val="75000"/>
                </a:srgbClr>
              </a:solidFill>
            </a:endParaRPr>
          </a:p>
        </p:txBody>
      </p:sp>
      <p:sp>
        <p:nvSpPr>
          <p:cNvPr id="5" name="Footer Placeholder 4"/>
          <p:cNvSpPr>
            <a:spLocks noGrp="1"/>
          </p:cNvSpPr>
          <p:nvPr>
            <p:ph type="ftr" sz="quarter" idx="11"/>
          </p:nvPr>
        </p:nvSpPr>
        <p:spPr/>
        <p:txBody>
          <a:bodyPr/>
          <a:lstStyle/>
          <a:p>
            <a:endParaRPr lang="en-US">
              <a:solidFill>
                <a:srgbClr val="626A6C">
                  <a:tint val="75000"/>
                </a:srgbClr>
              </a:solidFill>
            </a:endParaRPr>
          </a:p>
        </p:txBody>
      </p:sp>
      <p:sp>
        <p:nvSpPr>
          <p:cNvPr id="6" name="Slide Number Placeholder 5"/>
          <p:cNvSpPr>
            <a:spLocks noGrp="1"/>
          </p:cNvSpPr>
          <p:nvPr>
            <p:ph type="sldNum" sz="quarter" idx="12"/>
          </p:nvPr>
        </p:nvSpPr>
        <p:spPr/>
        <p:txBody>
          <a:bodyPr/>
          <a:lstStyle/>
          <a:p>
            <a:fld id="{56FDE4E7-5710-B04A-87F5-6066F2E7CFF6}" type="slidenum">
              <a:rPr lang="en-US" smtClean="0">
                <a:solidFill>
                  <a:srgbClr val="626A6C">
                    <a:tint val="75000"/>
                  </a:srgbClr>
                </a:solidFill>
              </a:rPr>
              <a:pPr/>
              <a:t>‹#›</a:t>
            </a:fld>
            <a:endParaRPr lang="en-US">
              <a:solidFill>
                <a:srgbClr val="626A6C">
                  <a:tint val="75000"/>
                </a:srgbClr>
              </a:solidFill>
            </a:endParaRPr>
          </a:p>
        </p:txBody>
      </p:sp>
    </p:spTree>
    <p:extLst>
      <p:ext uri="{BB962C8B-B14F-4D97-AF65-F5344CB8AC3E}">
        <p14:creationId xmlns:p14="http://schemas.microsoft.com/office/powerpoint/2010/main" val="90648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2191" y="5766905"/>
            <a:ext cx="1870380" cy="529697"/>
          </a:xfrm>
          <a:prstGeom prst="rect">
            <a:avLst/>
          </a:prstGeom>
        </p:spPr>
      </p:pic>
      <p:sp>
        <p:nvSpPr>
          <p:cNvPr id="6" name="object 4"/>
          <p:cNvSpPr/>
          <p:nvPr userDrawn="1"/>
        </p:nvSpPr>
        <p:spPr>
          <a:xfrm>
            <a:off x="1584960" y="3744142"/>
            <a:ext cx="9022311" cy="0"/>
          </a:xfrm>
          <a:custGeom>
            <a:avLst/>
            <a:gdLst/>
            <a:ahLst/>
            <a:cxnLst/>
            <a:rect l="l" t="t" r="r" b="b"/>
            <a:pathLst>
              <a:path w="14877415">
                <a:moveTo>
                  <a:pt x="0" y="0"/>
                </a:moveTo>
                <a:lnTo>
                  <a:pt x="14877033" y="0"/>
                </a:lnTo>
              </a:path>
            </a:pathLst>
          </a:custGeom>
          <a:ln w="34899">
            <a:solidFill>
              <a:srgbClr val="6CB33F"/>
            </a:solidFill>
          </a:ln>
        </p:spPr>
        <p:txBody>
          <a:bodyPr wrap="square" lIns="0" tIns="0" rIns="0" bIns="0" rtlCol="0"/>
          <a:lstStyle/>
          <a:p>
            <a:endParaRPr sz="1092"/>
          </a:p>
        </p:txBody>
      </p:sp>
      <p:sp>
        <p:nvSpPr>
          <p:cNvPr id="8" name="object 5"/>
          <p:cNvSpPr/>
          <p:nvPr userDrawn="1"/>
        </p:nvSpPr>
        <p:spPr>
          <a:xfrm>
            <a:off x="8778239" y="2514357"/>
            <a:ext cx="941549" cy="963114"/>
          </a:xfrm>
          <a:custGeom>
            <a:avLst/>
            <a:gdLst/>
            <a:ahLst/>
            <a:cxnLst/>
            <a:rect l="l" t="t" r="r" b="b"/>
            <a:pathLst>
              <a:path w="1552575" h="1588135">
                <a:moveTo>
                  <a:pt x="1265147" y="1333079"/>
                </a:moveTo>
                <a:lnTo>
                  <a:pt x="515251" y="1333079"/>
                </a:lnTo>
                <a:lnTo>
                  <a:pt x="552568" y="1349787"/>
                </a:lnTo>
                <a:lnTo>
                  <a:pt x="590860" y="1363885"/>
                </a:lnTo>
                <a:lnTo>
                  <a:pt x="630014" y="1375336"/>
                </a:lnTo>
                <a:lnTo>
                  <a:pt x="669916" y="1384104"/>
                </a:lnTo>
                <a:lnTo>
                  <a:pt x="712679" y="1588119"/>
                </a:lnTo>
                <a:lnTo>
                  <a:pt x="839503" y="1588119"/>
                </a:lnTo>
                <a:lnTo>
                  <a:pt x="881973" y="1385465"/>
                </a:lnTo>
                <a:lnTo>
                  <a:pt x="922505" y="1377057"/>
                </a:lnTo>
                <a:lnTo>
                  <a:pt x="962321" y="1365865"/>
                </a:lnTo>
                <a:lnTo>
                  <a:pt x="1001304" y="1351927"/>
                </a:lnTo>
                <a:lnTo>
                  <a:pt x="1039340" y="1335278"/>
                </a:lnTo>
                <a:lnTo>
                  <a:pt x="1266136" y="1335278"/>
                </a:lnTo>
                <a:lnTo>
                  <a:pt x="1265147" y="1333079"/>
                </a:lnTo>
                <a:close/>
              </a:path>
              <a:path w="1552575" h="1588135">
                <a:moveTo>
                  <a:pt x="358500" y="1076888"/>
                </a:moveTo>
                <a:lnTo>
                  <a:pt x="249343" y="1076888"/>
                </a:lnTo>
                <a:lnTo>
                  <a:pt x="269584" y="1111778"/>
                </a:lnTo>
                <a:lnTo>
                  <a:pt x="292097" y="1145188"/>
                </a:lnTo>
                <a:lnTo>
                  <a:pt x="316810" y="1177026"/>
                </a:lnTo>
                <a:lnTo>
                  <a:pt x="343654" y="1207198"/>
                </a:lnTo>
                <a:lnTo>
                  <a:pt x="257259" y="1399266"/>
                </a:lnTo>
                <a:lnTo>
                  <a:pt x="359821" y="1473672"/>
                </a:lnTo>
                <a:lnTo>
                  <a:pt x="515251" y="1333079"/>
                </a:lnTo>
                <a:lnTo>
                  <a:pt x="1265147" y="1333079"/>
                </a:lnTo>
                <a:lnTo>
                  <a:pt x="1250255" y="1299970"/>
                </a:lnTo>
                <a:lnTo>
                  <a:pt x="778342" y="1299970"/>
                </a:lnTo>
                <a:lnTo>
                  <a:pt x="738795" y="1298445"/>
                </a:lnTo>
                <a:lnTo>
                  <a:pt x="700069" y="1293946"/>
                </a:lnTo>
                <a:lnTo>
                  <a:pt x="662280" y="1286586"/>
                </a:lnTo>
                <a:lnTo>
                  <a:pt x="625540" y="1276478"/>
                </a:lnTo>
                <a:lnTo>
                  <a:pt x="555663" y="1248472"/>
                </a:lnTo>
                <a:lnTo>
                  <a:pt x="491347" y="1210835"/>
                </a:lnTo>
                <a:lnTo>
                  <a:pt x="433499" y="1164475"/>
                </a:lnTo>
                <a:lnTo>
                  <a:pt x="383028" y="1110297"/>
                </a:lnTo>
                <a:lnTo>
                  <a:pt x="360843" y="1080560"/>
                </a:lnTo>
                <a:lnTo>
                  <a:pt x="358500" y="1076888"/>
                </a:lnTo>
                <a:close/>
              </a:path>
              <a:path w="1552575" h="1588135">
                <a:moveTo>
                  <a:pt x="1266136" y="1335278"/>
                </a:moveTo>
                <a:lnTo>
                  <a:pt x="1039340" y="1335278"/>
                </a:lnTo>
                <a:lnTo>
                  <a:pt x="1192319" y="1473672"/>
                </a:lnTo>
                <a:lnTo>
                  <a:pt x="1294902" y="1399234"/>
                </a:lnTo>
                <a:lnTo>
                  <a:pt x="1266136" y="1335278"/>
                </a:lnTo>
                <a:close/>
              </a:path>
              <a:path w="1552575" h="1588135">
                <a:moveTo>
                  <a:pt x="1250276" y="288106"/>
                </a:moveTo>
                <a:lnTo>
                  <a:pt x="778342" y="288106"/>
                </a:lnTo>
                <a:lnTo>
                  <a:pt x="817890" y="289631"/>
                </a:lnTo>
                <a:lnTo>
                  <a:pt x="856615" y="294131"/>
                </a:lnTo>
                <a:lnTo>
                  <a:pt x="894404" y="301492"/>
                </a:lnTo>
                <a:lnTo>
                  <a:pt x="931144" y="311602"/>
                </a:lnTo>
                <a:lnTo>
                  <a:pt x="1001021" y="339611"/>
                </a:lnTo>
                <a:lnTo>
                  <a:pt x="1065338" y="377253"/>
                </a:lnTo>
                <a:lnTo>
                  <a:pt x="1123186" y="423619"/>
                </a:lnTo>
                <a:lnTo>
                  <a:pt x="1173656" y="477804"/>
                </a:lnTo>
                <a:lnTo>
                  <a:pt x="1215842" y="538900"/>
                </a:lnTo>
                <a:lnTo>
                  <a:pt x="1248835" y="606000"/>
                </a:lnTo>
                <a:lnTo>
                  <a:pt x="1271725" y="678198"/>
                </a:lnTo>
                <a:lnTo>
                  <a:pt x="1279098" y="715926"/>
                </a:lnTo>
                <a:lnTo>
                  <a:pt x="1283606" y="754587"/>
                </a:lnTo>
                <a:lnTo>
                  <a:pt x="1285133" y="794070"/>
                </a:lnTo>
                <a:lnTo>
                  <a:pt x="1283606" y="833548"/>
                </a:lnTo>
                <a:lnTo>
                  <a:pt x="1279098" y="872205"/>
                </a:lnTo>
                <a:lnTo>
                  <a:pt x="1271725" y="909927"/>
                </a:lnTo>
                <a:lnTo>
                  <a:pt x="1248835" y="982117"/>
                </a:lnTo>
                <a:lnTo>
                  <a:pt x="1215842" y="1049209"/>
                </a:lnTo>
                <a:lnTo>
                  <a:pt x="1173656" y="1110297"/>
                </a:lnTo>
                <a:lnTo>
                  <a:pt x="1123186" y="1164475"/>
                </a:lnTo>
                <a:lnTo>
                  <a:pt x="1065338" y="1210835"/>
                </a:lnTo>
                <a:lnTo>
                  <a:pt x="1001021" y="1248472"/>
                </a:lnTo>
                <a:lnTo>
                  <a:pt x="931144" y="1276478"/>
                </a:lnTo>
                <a:lnTo>
                  <a:pt x="894404" y="1286586"/>
                </a:lnTo>
                <a:lnTo>
                  <a:pt x="856615" y="1293946"/>
                </a:lnTo>
                <a:lnTo>
                  <a:pt x="817890" y="1298445"/>
                </a:lnTo>
                <a:lnTo>
                  <a:pt x="778342" y="1299970"/>
                </a:lnTo>
                <a:lnTo>
                  <a:pt x="1250255" y="1299970"/>
                </a:lnTo>
                <a:lnTo>
                  <a:pt x="1210769" y="1212182"/>
                </a:lnTo>
                <a:lnTo>
                  <a:pt x="1238852" y="1181230"/>
                </a:lnTo>
                <a:lnTo>
                  <a:pt x="1264689" y="1148419"/>
                </a:lnTo>
                <a:lnTo>
                  <a:pt x="1288209" y="1113847"/>
                </a:lnTo>
                <a:lnTo>
                  <a:pt x="1309342" y="1077611"/>
                </a:lnTo>
                <a:lnTo>
                  <a:pt x="1520134" y="1077611"/>
                </a:lnTo>
                <a:lnTo>
                  <a:pt x="1552130" y="979226"/>
                </a:lnTo>
                <a:lnTo>
                  <a:pt x="1374921" y="877816"/>
                </a:lnTo>
                <a:lnTo>
                  <a:pt x="1377455" y="857031"/>
                </a:lnTo>
                <a:lnTo>
                  <a:pt x="1379272" y="836104"/>
                </a:lnTo>
                <a:lnTo>
                  <a:pt x="1380366" y="815096"/>
                </a:lnTo>
                <a:lnTo>
                  <a:pt x="1380732" y="794070"/>
                </a:lnTo>
                <a:lnTo>
                  <a:pt x="1380366" y="773049"/>
                </a:lnTo>
                <a:lnTo>
                  <a:pt x="1379272" y="752041"/>
                </a:lnTo>
                <a:lnTo>
                  <a:pt x="1377455" y="731105"/>
                </a:lnTo>
                <a:lnTo>
                  <a:pt x="1374921" y="710302"/>
                </a:lnTo>
                <a:lnTo>
                  <a:pt x="1552172" y="608892"/>
                </a:lnTo>
                <a:lnTo>
                  <a:pt x="1520110" y="510508"/>
                </a:lnTo>
                <a:lnTo>
                  <a:pt x="1309342" y="510508"/>
                </a:lnTo>
                <a:lnTo>
                  <a:pt x="1288190" y="474248"/>
                </a:lnTo>
                <a:lnTo>
                  <a:pt x="1264661" y="439668"/>
                </a:lnTo>
                <a:lnTo>
                  <a:pt x="1238830" y="406865"/>
                </a:lnTo>
                <a:lnTo>
                  <a:pt x="1210769" y="375936"/>
                </a:lnTo>
                <a:lnTo>
                  <a:pt x="1250276" y="288106"/>
                </a:lnTo>
                <a:close/>
              </a:path>
              <a:path w="1552575" h="1588135">
                <a:moveTo>
                  <a:pt x="1520134" y="1077611"/>
                </a:moveTo>
                <a:lnTo>
                  <a:pt x="1309342" y="1077611"/>
                </a:lnTo>
                <a:lnTo>
                  <a:pt x="1512969" y="1099641"/>
                </a:lnTo>
                <a:lnTo>
                  <a:pt x="1520134" y="1077611"/>
                </a:lnTo>
                <a:close/>
              </a:path>
              <a:path w="1552575" h="1588135">
                <a:moveTo>
                  <a:pt x="39182" y="488498"/>
                </a:moveTo>
                <a:lnTo>
                  <a:pt x="0" y="608871"/>
                </a:lnTo>
                <a:lnTo>
                  <a:pt x="183711" y="713978"/>
                </a:lnTo>
                <a:lnTo>
                  <a:pt x="181358" y="734013"/>
                </a:lnTo>
                <a:lnTo>
                  <a:pt x="179672" y="754079"/>
                </a:lnTo>
                <a:lnTo>
                  <a:pt x="178658" y="774116"/>
                </a:lnTo>
                <a:lnTo>
                  <a:pt x="178319" y="794070"/>
                </a:lnTo>
                <a:lnTo>
                  <a:pt x="178658" y="814015"/>
                </a:lnTo>
                <a:lnTo>
                  <a:pt x="179672" y="834045"/>
                </a:lnTo>
                <a:lnTo>
                  <a:pt x="181358" y="854102"/>
                </a:lnTo>
                <a:lnTo>
                  <a:pt x="183711" y="874130"/>
                </a:lnTo>
                <a:lnTo>
                  <a:pt x="10" y="979247"/>
                </a:lnTo>
                <a:lnTo>
                  <a:pt x="39182" y="1099620"/>
                </a:lnTo>
                <a:lnTo>
                  <a:pt x="249343" y="1076888"/>
                </a:lnTo>
                <a:lnTo>
                  <a:pt x="358500" y="1076888"/>
                </a:lnTo>
                <a:lnTo>
                  <a:pt x="323140" y="1016357"/>
                </a:lnTo>
                <a:lnTo>
                  <a:pt x="295085" y="946603"/>
                </a:lnTo>
                <a:lnTo>
                  <a:pt x="277586" y="872205"/>
                </a:lnTo>
                <a:lnTo>
                  <a:pt x="273079" y="833548"/>
                </a:lnTo>
                <a:lnTo>
                  <a:pt x="271551" y="794070"/>
                </a:lnTo>
                <a:lnTo>
                  <a:pt x="273079" y="754587"/>
                </a:lnTo>
                <a:lnTo>
                  <a:pt x="277586" y="715926"/>
                </a:lnTo>
                <a:lnTo>
                  <a:pt x="284960" y="678198"/>
                </a:lnTo>
                <a:lnTo>
                  <a:pt x="307850" y="606000"/>
                </a:lnTo>
                <a:lnTo>
                  <a:pt x="340842" y="538900"/>
                </a:lnTo>
                <a:lnTo>
                  <a:pt x="358492" y="511230"/>
                </a:lnTo>
                <a:lnTo>
                  <a:pt x="249343" y="511230"/>
                </a:lnTo>
                <a:lnTo>
                  <a:pt x="39182" y="488498"/>
                </a:lnTo>
                <a:close/>
              </a:path>
              <a:path w="1552575" h="1588135">
                <a:moveTo>
                  <a:pt x="359842" y="114446"/>
                </a:moveTo>
                <a:lnTo>
                  <a:pt x="257259" y="188852"/>
                </a:lnTo>
                <a:lnTo>
                  <a:pt x="343654" y="380920"/>
                </a:lnTo>
                <a:lnTo>
                  <a:pt x="316811" y="411086"/>
                </a:lnTo>
                <a:lnTo>
                  <a:pt x="292101" y="442922"/>
                </a:lnTo>
                <a:lnTo>
                  <a:pt x="269589" y="476334"/>
                </a:lnTo>
                <a:lnTo>
                  <a:pt x="249343" y="511230"/>
                </a:lnTo>
                <a:lnTo>
                  <a:pt x="358492" y="511230"/>
                </a:lnTo>
                <a:lnTo>
                  <a:pt x="360843" y="507545"/>
                </a:lnTo>
                <a:lnTo>
                  <a:pt x="383028" y="477804"/>
                </a:lnTo>
                <a:lnTo>
                  <a:pt x="433499" y="423619"/>
                </a:lnTo>
                <a:lnTo>
                  <a:pt x="491347" y="377253"/>
                </a:lnTo>
                <a:lnTo>
                  <a:pt x="555663" y="339611"/>
                </a:lnTo>
                <a:lnTo>
                  <a:pt x="625540" y="311602"/>
                </a:lnTo>
                <a:lnTo>
                  <a:pt x="662280" y="301492"/>
                </a:lnTo>
                <a:lnTo>
                  <a:pt x="700069" y="294131"/>
                </a:lnTo>
                <a:lnTo>
                  <a:pt x="738795" y="289631"/>
                </a:lnTo>
                <a:lnTo>
                  <a:pt x="778342" y="288106"/>
                </a:lnTo>
                <a:lnTo>
                  <a:pt x="1250276" y="288106"/>
                </a:lnTo>
                <a:lnTo>
                  <a:pt x="1265146" y="255049"/>
                </a:lnTo>
                <a:lnTo>
                  <a:pt x="515261" y="255049"/>
                </a:lnTo>
                <a:lnTo>
                  <a:pt x="359842" y="114446"/>
                </a:lnTo>
                <a:close/>
              </a:path>
              <a:path w="1552575" h="1588135">
                <a:moveTo>
                  <a:pt x="1512938" y="488498"/>
                </a:moveTo>
                <a:lnTo>
                  <a:pt x="1309342" y="510508"/>
                </a:lnTo>
                <a:lnTo>
                  <a:pt x="1520110" y="510508"/>
                </a:lnTo>
                <a:lnTo>
                  <a:pt x="1512938" y="488498"/>
                </a:lnTo>
                <a:close/>
              </a:path>
              <a:path w="1552575" h="1588135">
                <a:moveTo>
                  <a:pt x="839503" y="0"/>
                </a:moveTo>
                <a:lnTo>
                  <a:pt x="712679" y="0"/>
                </a:lnTo>
                <a:lnTo>
                  <a:pt x="669927" y="204014"/>
                </a:lnTo>
                <a:lnTo>
                  <a:pt x="629989" y="212788"/>
                </a:lnTo>
                <a:lnTo>
                  <a:pt x="590823" y="224243"/>
                </a:lnTo>
                <a:lnTo>
                  <a:pt x="552543" y="238342"/>
                </a:lnTo>
                <a:lnTo>
                  <a:pt x="515261" y="255049"/>
                </a:lnTo>
                <a:lnTo>
                  <a:pt x="1265146" y="255049"/>
                </a:lnTo>
                <a:lnTo>
                  <a:pt x="1266140" y="252840"/>
                </a:lnTo>
                <a:lnTo>
                  <a:pt x="1039371" y="252840"/>
                </a:lnTo>
                <a:lnTo>
                  <a:pt x="1001316" y="236191"/>
                </a:lnTo>
                <a:lnTo>
                  <a:pt x="962321" y="222253"/>
                </a:lnTo>
                <a:lnTo>
                  <a:pt x="922501" y="211062"/>
                </a:lnTo>
                <a:lnTo>
                  <a:pt x="881973" y="202653"/>
                </a:lnTo>
                <a:lnTo>
                  <a:pt x="839503" y="0"/>
                </a:lnTo>
                <a:close/>
              </a:path>
              <a:path w="1552575" h="1588135">
                <a:moveTo>
                  <a:pt x="1192298" y="114499"/>
                </a:moveTo>
                <a:lnTo>
                  <a:pt x="1039371" y="252840"/>
                </a:lnTo>
                <a:lnTo>
                  <a:pt x="1266140" y="252840"/>
                </a:lnTo>
                <a:lnTo>
                  <a:pt x="1294913" y="188873"/>
                </a:lnTo>
                <a:lnTo>
                  <a:pt x="1192298" y="114499"/>
                </a:lnTo>
                <a:close/>
              </a:path>
            </a:pathLst>
          </a:custGeom>
          <a:solidFill>
            <a:srgbClr val="596C8E"/>
          </a:solidFill>
        </p:spPr>
        <p:txBody>
          <a:bodyPr wrap="square" lIns="0" tIns="0" rIns="0" bIns="0" rtlCol="0"/>
          <a:lstStyle/>
          <a:p>
            <a:endParaRPr sz="1092"/>
          </a:p>
        </p:txBody>
      </p:sp>
      <p:sp>
        <p:nvSpPr>
          <p:cNvPr id="9" name="object 6"/>
          <p:cNvSpPr/>
          <p:nvPr userDrawn="1"/>
        </p:nvSpPr>
        <p:spPr>
          <a:xfrm>
            <a:off x="9642284" y="2526071"/>
            <a:ext cx="965040" cy="940008"/>
          </a:xfrm>
          <a:custGeom>
            <a:avLst/>
            <a:gdLst/>
            <a:ahLst/>
            <a:cxnLst/>
            <a:rect l="l" t="t" r="r" b="b"/>
            <a:pathLst>
              <a:path w="1591309" h="1550035">
                <a:moveTo>
                  <a:pt x="552024" y="1206444"/>
                </a:moveTo>
                <a:lnTo>
                  <a:pt x="381569" y="1206444"/>
                </a:lnTo>
                <a:lnTo>
                  <a:pt x="411767" y="1233224"/>
                </a:lnTo>
                <a:lnTo>
                  <a:pt x="443650" y="1257887"/>
                </a:lnTo>
                <a:lnTo>
                  <a:pt x="477125" y="1280364"/>
                </a:lnTo>
                <a:lnTo>
                  <a:pt x="512099" y="1300588"/>
                </a:lnTo>
                <a:lnTo>
                  <a:pt x="489356" y="1510383"/>
                </a:lnTo>
                <a:lnTo>
                  <a:pt x="609908" y="1549502"/>
                </a:lnTo>
                <a:lnTo>
                  <a:pt x="715203" y="1366105"/>
                </a:lnTo>
                <a:lnTo>
                  <a:pt x="1085865" y="1366105"/>
                </a:lnTo>
                <a:lnTo>
                  <a:pt x="1078762" y="1300588"/>
                </a:lnTo>
                <a:lnTo>
                  <a:pt x="1113726" y="1280350"/>
                </a:lnTo>
                <a:lnTo>
                  <a:pt x="1128740" y="1270264"/>
                </a:lnTo>
                <a:lnTo>
                  <a:pt x="795410" y="1270264"/>
                </a:lnTo>
                <a:lnTo>
                  <a:pt x="756615" y="1268773"/>
                </a:lnTo>
                <a:lnTo>
                  <a:pt x="718637" y="1264374"/>
                </a:lnTo>
                <a:lnTo>
                  <a:pt x="645573" y="1247290"/>
                </a:lnTo>
                <a:lnTo>
                  <a:pt x="577102" y="1219894"/>
                </a:lnTo>
                <a:lnTo>
                  <a:pt x="552024" y="1206444"/>
                </a:lnTo>
                <a:close/>
              </a:path>
              <a:path w="1591309" h="1550035">
                <a:moveTo>
                  <a:pt x="1085865" y="1366105"/>
                </a:moveTo>
                <a:lnTo>
                  <a:pt x="875659" y="1366105"/>
                </a:lnTo>
                <a:lnTo>
                  <a:pt x="980943" y="1549492"/>
                </a:lnTo>
                <a:lnTo>
                  <a:pt x="1101505" y="1510383"/>
                </a:lnTo>
                <a:lnTo>
                  <a:pt x="1085865" y="1366105"/>
                </a:lnTo>
                <a:close/>
              </a:path>
              <a:path w="1591309" h="1550035">
                <a:moveTo>
                  <a:pt x="875659" y="1366105"/>
                </a:moveTo>
                <a:lnTo>
                  <a:pt x="715203" y="1366105"/>
                </a:lnTo>
                <a:lnTo>
                  <a:pt x="755305" y="1370116"/>
                </a:lnTo>
                <a:lnTo>
                  <a:pt x="795423" y="1371453"/>
                </a:lnTo>
                <a:lnTo>
                  <a:pt x="835545" y="1370116"/>
                </a:lnTo>
                <a:lnTo>
                  <a:pt x="875659" y="1366105"/>
                </a:lnTo>
                <a:close/>
              </a:path>
              <a:path w="1591309" h="1550035">
                <a:moveTo>
                  <a:pt x="189187" y="256808"/>
                </a:moveTo>
                <a:lnTo>
                  <a:pt x="114687" y="359245"/>
                </a:lnTo>
                <a:lnTo>
                  <a:pt x="253269" y="511911"/>
                </a:lnTo>
                <a:lnTo>
                  <a:pt x="236581" y="549919"/>
                </a:lnTo>
                <a:lnTo>
                  <a:pt x="222623" y="588838"/>
                </a:lnTo>
                <a:lnTo>
                  <a:pt x="211417" y="628585"/>
                </a:lnTo>
                <a:lnTo>
                  <a:pt x="202999" y="669047"/>
                </a:lnTo>
                <a:lnTo>
                  <a:pt x="0" y="711433"/>
                </a:lnTo>
                <a:lnTo>
                  <a:pt x="0" y="838026"/>
                </a:lnTo>
                <a:lnTo>
                  <a:pt x="204370" y="880706"/>
                </a:lnTo>
                <a:lnTo>
                  <a:pt x="213149" y="920575"/>
                </a:lnTo>
                <a:lnTo>
                  <a:pt x="224622" y="959678"/>
                </a:lnTo>
                <a:lnTo>
                  <a:pt x="238750" y="997904"/>
                </a:lnTo>
                <a:lnTo>
                  <a:pt x="255479" y="1035120"/>
                </a:lnTo>
                <a:lnTo>
                  <a:pt x="114635" y="1190267"/>
                </a:lnTo>
                <a:lnTo>
                  <a:pt x="189198" y="1292672"/>
                </a:lnTo>
                <a:lnTo>
                  <a:pt x="381569" y="1206444"/>
                </a:lnTo>
                <a:lnTo>
                  <a:pt x="552024" y="1206444"/>
                </a:lnTo>
                <a:lnTo>
                  <a:pt x="514106" y="1183069"/>
                </a:lnTo>
                <a:lnTo>
                  <a:pt x="457468" y="1137694"/>
                </a:lnTo>
                <a:lnTo>
                  <a:pt x="408069" y="1084653"/>
                </a:lnTo>
                <a:lnTo>
                  <a:pt x="366792" y="1024827"/>
                </a:lnTo>
                <a:lnTo>
                  <a:pt x="334520" y="959097"/>
                </a:lnTo>
                <a:lnTo>
                  <a:pt x="312136" y="888345"/>
                </a:lnTo>
                <a:lnTo>
                  <a:pt x="300520" y="813453"/>
                </a:lnTo>
                <a:lnTo>
                  <a:pt x="299027" y="774730"/>
                </a:lnTo>
                <a:lnTo>
                  <a:pt x="300520" y="736008"/>
                </a:lnTo>
                <a:lnTo>
                  <a:pt x="304927" y="698101"/>
                </a:lnTo>
                <a:lnTo>
                  <a:pt x="322037" y="625171"/>
                </a:lnTo>
                <a:lnTo>
                  <a:pt x="349476" y="556821"/>
                </a:lnTo>
                <a:lnTo>
                  <a:pt x="386360" y="493935"/>
                </a:lnTo>
                <a:lnTo>
                  <a:pt x="431808" y="437392"/>
                </a:lnTo>
                <a:lnTo>
                  <a:pt x="484937" y="388074"/>
                </a:lnTo>
                <a:lnTo>
                  <a:pt x="544865" y="346865"/>
                </a:lnTo>
                <a:lnTo>
                  <a:pt x="556162" y="340806"/>
                </a:lnTo>
                <a:lnTo>
                  <a:pt x="376574" y="340806"/>
                </a:lnTo>
                <a:lnTo>
                  <a:pt x="189187" y="256808"/>
                </a:lnTo>
                <a:close/>
              </a:path>
              <a:path w="1591309" h="1550035">
                <a:moveTo>
                  <a:pt x="1464450" y="1206434"/>
                </a:moveTo>
                <a:lnTo>
                  <a:pt x="1209272" y="1206434"/>
                </a:lnTo>
                <a:lnTo>
                  <a:pt x="1401664" y="1292672"/>
                </a:lnTo>
                <a:lnTo>
                  <a:pt x="1464450" y="1206434"/>
                </a:lnTo>
                <a:close/>
              </a:path>
              <a:path w="1591309" h="1550035">
                <a:moveTo>
                  <a:pt x="1138921" y="279206"/>
                </a:moveTo>
                <a:lnTo>
                  <a:pt x="795410" y="279206"/>
                </a:lnTo>
                <a:lnTo>
                  <a:pt x="834204" y="280697"/>
                </a:lnTo>
                <a:lnTo>
                  <a:pt x="872181" y="285096"/>
                </a:lnTo>
                <a:lnTo>
                  <a:pt x="945243" y="302180"/>
                </a:lnTo>
                <a:lnTo>
                  <a:pt x="1013713" y="329576"/>
                </a:lnTo>
                <a:lnTo>
                  <a:pt x="1076709" y="366401"/>
                </a:lnTo>
                <a:lnTo>
                  <a:pt x="1133348" y="411775"/>
                </a:lnTo>
                <a:lnTo>
                  <a:pt x="1182747" y="464815"/>
                </a:lnTo>
                <a:lnTo>
                  <a:pt x="1224025" y="524640"/>
                </a:lnTo>
                <a:lnTo>
                  <a:pt x="1256298" y="590368"/>
                </a:lnTo>
                <a:lnTo>
                  <a:pt x="1278684" y="661118"/>
                </a:lnTo>
                <a:lnTo>
                  <a:pt x="1290299" y="736008"/>
                </a:lnTo>
                <a:lnTo>
                  <a:pt x="1291793" y="774730"/>
                </a:lnTo>
                <a:lnTo>
                  <a:pt x="1290299" y="813453"/>
                </a:lnTo>
                <a:lnTo>
                  <a:pt x="1285893" y="851362"/>
                </a:lnTo>
                <a:lnTo>
                  <a:pt x="1268782" y="924294"/>
                </a:lnTo>
                <a:lnTo>
                  <a:pt x="1241342" y="992645"/>
                </a:lnTo>
                <a:lnTo>
                  <a:pt x="1204457" y="1055533"/>
                </a:lnTo>
                <a:lnTo>
                  <a:pt x="1159008" y="1112077"/>
                </a:lnTo>
                <a:lnTo>
                  <a:pt x="1105878" y="1161395"/>
                </a:lnTo>
                <a:lnTo>
                  <a:pt x="1045950" y="1202605"/>
                </a:lnTo>
                <a:lnTo>
                  <a:pt x="980107" y="1234826"/>
                </a:lnTo>
                <a:lnTo>
                  <a:pt x="909230" y="1257176"/>
                </a:lnTo>
                <a:lnTo>
                  <a:pt x="834204" y="1268773"/>
                </a:lnTo>
                <a:lnTo>
                  <a:pt x="795410" y="1270264"/>
                </a:lnTo>
                <a:lnTo>
                  <a:pt x="1128740" y="1270264"/>
                </a:lnTo>
                <a:lnTo>
                  <a:pt x="1147198" y="1257866"/>
                </a:lnTo>
                <a:lnTo>
                  <a:pt x="1179079" y="1233204"/>
                </a:lnTo>
                <a:lnTo>
                  <a:pt x="1209272" y="1206434"/>
                </a:lnTo>
                <a:lnTo>
                  <a:pt x="1464450" y="1206434"/>
                </a:lnTo>
                <a:lnTo>
                  <a:pt x="1476206" y="1190288"/>
                </a:lnTo>
                <a:lnTo>
                  <a:pt x="1335362" y="1035141"/>
                </a:lnTo>
                <a:lnTo>
                  <a:pt x="1352106" y="997883"/>
                </a:lnTo>
                <a:lnTo>
                  <a:pt x="1366225" y="959660"/>
                </a:lnTo>
                <a:lnTo>
                  <a:pt x="1377689" y="920563"/>
                </a:lnTo>
                <a:lnTo>
                  <a:pt x="1386460" y="880706"/>
                </a:lnTo>
                <a:lnTo>
                  <a:pt x="1590841" y="838026"/>
                </a:lnTo>
                <a:lnTo>
                  <a:pt x="1590841" y="711433"/>
                </a:lnTo>
                <a:lnTo>
                  <a:pt x="1387842" y="669047"/>
                </a:lnTo>
                <a:lnTo>
                  <a:pt x="1379421" y="628583"/>
                </a:lnTo>
                <a:lnTo>
                  <a:pt x="1368209" y="588830"/>
                </a:lnTo>
                <a:lnTo>
                  <a:pt x="1354241" y="549901"/>
                </a:lnTo>
                <a:lnTo>
                  <a:pt x="1337571" y="511942"/>
                </a:lnTo>
                <a:lnTo>
                  <a:pt x="1476206" y="359214"/>
                </a:lnTo>
                <a:lnTo>
                  <a:pt x="1462801" y="340806"/>
                </a:lnTo>
                <a:lnTo>
                  <a:pt x="1214266" y="340806"/>
                </a:lnTo>
                <a:lnTo>
                  <a:pt x="1183257" y="312774"/>
                </a:lnTo>
                <a:lnTo>
                  <a:pt x="1150390" y="286983"/>
                </a:lnTo>
                <a:lnTo>
                  <a:pt x="1138921" y="279206"/>
                </a:lnTo>
                <a:close/>
              </a:path>
              <a:path w="1591309" h="1550035">
                <a:moveTo>
                  <a:pt x="609939" y="0"/>
                </a:moveTo>
                <a:lnTo>
                  <a:pt x="489325" y="39161"/>
                </a:lnTo>
                <a:lnTo>
                  <a:pt x="511377" y="242400"/>
                </a:lnTo>
                <a:lnTo>
                  <a:pt x="475043" y="263523"/>
                </a:lnTo>
                <a:lnTo>
                  <a:pt x="440398" y="287013"/>
                </a:lnTo>
                <a:lnTo>
                  <a:pt x="407543" y="312798"/>
                </a:lnTo>
                <a:lnTo>
                  <a:pt x="376574" y="340806"/>
                </a:lnTo>
                <a:lnTo>
                  <a:pt x="556162" y="340806"/>
                </a:lnTo>
                <a:lnTo>
                  <a:pt x="577102" y="329576"/>
                </a:lnTo>
                <a:lnTo>
                  <a:pt x="610709" y="314644"/>
                </a:lnTo>
                <a:lnTo>
                  <a:pt x="681586" y="292294"/>
                </a:lnTo>
                <a:lnTo>
                  <a:pt x="756615" y="280697"/>
                </a:lnTo>
                <a:lnTo>
                  <a:pt x="795410" y="279206"/>
                </a:lnTo>
                <a:lnTo>
                  <a:pt x="1138921" y="279206"/>
                </a:lnTo>
                <a:lnTo>
                  <a:pt x="1115765" y="263504"/>
                </a:lnTo>
                <a:lnTo>
                  <a:pt x="1079486" y="242400"/>
                </a:lnTo>
                <a:lnTo>
                  <a:pt x="1086595" y="176926"/>
                </a:lnTo>
                <a:lnTo>
                  <a:pt x="711507" y="176926"/>
                </a:lnTo>
                <a:lnTo>
                  <a:pt x="609939" y="0"/>
                </a:lnTo>
                <a:close/>
              </a:path>
              <a:path w="1591309" h="1550035">
                <a:moveTo>
                  <a:pt x="1401632" y="256808"/>
                </a:moveTo>
                <a:lnTo>
                  <a:pt x="1214266" y="340806"/>
                </a:lnTo>
                <a:lnTo>
                  <a:pt x="1462801" y="340806"/>
                </a:lnTo>
                <a:lnTo>
                  <a:pt x="1401632" y="256808"/>
                </a:lnTo>
                <a:close/>
              </a:path>
              <a:path w="1591309" h="1550035">
                <a:moveTo>
                  <a:pt x="795394" y="171154"/>
                </a:moveTo>
                <a:lnTo>
                  <a:pt x="753248" y="172597"/>
                </a:lnTo>
                <a:lnTo>
                  <a:pt x="711507" y="176926"/>
                </a:lnTo>
                <a:lnTo>
                  <a:pt x="879344" y="176926"/>
                </a:lnTo>
                <a:lnTo>
                  <a:pt x="837556" y="172597"/>
                </a:lnTo>
                <a:lnTo>
                  <a:pt x="795394" y="171154"/>
                </a:lnTo>
                <a:close/>
              </a:path>
              <a:path w="1591309" h="1550035">
                <a:moveTo>
                  <a:pt x="980902" y="20"/>
                </a:moveTo>
                <a:lnTo>
                  <a:pt x="879344" y="176926"/>
                </a:lnTo>
                <a:lnTo>
                  <a:pt x="1086595" y="176926"/>
                </a:lnTo>
                <a:lnTo>
                  <a:pt x="1101558" y="39129"/>
                </a:lnTo>
                <a:lnTo>
                  <a:pt x="980902" y="20"/>
                </a:lnTo>
                <a:close/>
              </a:path>
            </a:pathLst>
          </a:custGeom>
          <a:solidFill>
            <a:srgbClr val="6CB33F"/>
          </a:solidFill>
        </p:spPr>
        <p:txBody>
          <a:bodyPr wrap="square" lIns="0" tIns="0" rIns="0" bIns="0" rtlCol="0"/>
          <a:lstStyle/>
          <a:p>
            <a:endParaRPr sz="1092"/>
          </a:p>
        </p:txBody>
      </p:sp>
      <p:sp>
        <p:nvSpPr>
          <p:cNvPr id="11" name="object 7"/>
          <p:cNvSpPr/>
          <p:nvPr userDrawn="1"/>
        </p:nvSpPr>
        <p:spPr>
          <a:xfrm>
            <a:off x="9148116" y="2994553"/>
            <a:ext cx="123999" cy="123999"/>
          </a:xfrm>
          <a:custGeom>
            <a:avLst/>
            <a:gdLst/>
            <a:ahLst/>
            <a:cxnLst/>
            <a:rect l="l" t="t" r="r" b="b"/>
            <a:pathLst>
              <a:path w="204469" h="204470">
                <a:moveTo>
                  <a:pt x="162199" y="0"/>
                </a:moveTo>
                <a:lnTo>
                  <a:pt x="8685" y="153251"/>
                </a:lnTo>
                <a:lnTo>
                  <a:pt x="2171" y="163063"/>
                </a:lnTo>
                <a:lnTo>
                  <a:pt x="0" y="174234"/>
                </a:lnTo>
                <a:lnTo>
                  <a:pt x="2171" y="185403"/>
                </a:lnTo>
                <a:lnTo>
                  <a:pt x="8685" y="195208"/>
                </a:lnTo>
                <a:lnTo>
                  <a:pt x="14475" y="200999"/>
                </a:lnTo>
                <a:lnTo>
                  <a:pt x="22088" y="203889"/>
                </a:lnTo>
                <a:lnTo>
                  <a:pt x="37313" y="203889"/>
                </a:lnTo>
                <a:lnTo>
                  <a:pt x="44925" y="200999"/>
                </a:lnTo>
                <a:lnTo>
                  <a:pt x="204229" y="41967"/>
                </a:lnTo>
                <a:lnTo>
                  <a:pt x="162199" y="0"/>
                </a:lnTo>
                <a:close/>
              </a:path>
            </a:pathLst>
          </a:custGeom>
          <a:solidFill>
            <a:srgbClr val="596C8E"/>
          </a:solidFill>
        </p:spPr>
        <p:txBody>
          <a:bodyPr wrap="square" lIns="0" tIns="0" rIns="0" bIns="0" rtlCol="0"/>
          <a:lstStyle/>
          <a:p>
            <a:endParaRPr sz="1092"/>
          </a:p>
        </p:txBody>
      </p:sp>
      <p:sp>
        <p:nvSpPr>
          <p:cNvPr id="12" name="object 8"/>
          <p:cNvSpPr/>
          <p:nvPr userDrawn="1"/>
        </p:nvSpPr>
        <p:spPr>
          <a:xfrm>
            <a:off x="9235906" y="2783938"/>
            <a:ext cx="36199" cy="236061"/>
          </a:xfrm>
          <a:custGeom>
            <a:avLst/>
            <a:gdLst/>
            <a:ahLst/>
            <a:cxnLst/>
            <a:rect l="l" t="t" r="r" b="b"/>
            <a:pathLst>
              <a:path w="59690" h="389254">
                <a:moveTo>
                  <a:pt x="29726" y="0"/>
                </a:moveTo>
                <a:lnTo>
                  <a:pt x="18168" y="2335"/>
                </a:lnTo>
                <a:lnTo>
                  <a:pt x="8718" y="8698"/>
                </a:lnTo>
                <a:lnTo>
                  <a:pt x="2340" y="18129"/>
                </a:lnTo>
                <a:lnTo>
                  <a:pt x="0" y="29664"/>
                </a:lnTo>
                <a:lnTo>
                  <a:pt x="0" y="389265"/>
                </a:lnTo>
                <a:lnTo>
                  <a:pt x="59443" y="389265"/>
                </a:lnTo>
                <a:lnTo>
                  <a:pt x="59443" y="29664"/>
                </a:lnTo>
                <a:lnTo>
                  <a:pt x="57104" y="18129"/>
                </a:lnTo>
                <a:lnTo>
                  <a:pt x="50730" y="8698"/>
                </a:lnTo>
                <a:lnTo>
                  <a:pt x="41283" y="2335"/>
                </a:lnTo>
                <a:lnTo>
                  <a:pt x="29726" y="0"/>
                </a:lnTo>
                <a:close/>
              </a:path>
            </a:pathLst>
          </a:custGeom>
          <a:solidFill>
            <a:srgbClr val="596C8E"/>
          </a:solidFill>
        </p:spPr>
        <p:txBody>
          <a:bodyPr wrap="square" lIns="0" tIns="0" rIns="0" bIns="0" rtlCol="0"/>
          <a:lstStyle/>
          <a:p>
            <a:endParaRPr sz="1092"/>
          </a:p>
        </p:txBody>
      </p:sp>
      <p:sp>
        <p:nvSpPr>
          <p:cNvPr id="13" name="object 9"/>
          <p:cNvSpPr/>
          <p:nvPr userDrawn="1"/>
        </p:nvSpPr>
        <p:spPr>
          <a:xfrm>
            <a:off x="9253933" y="2723034"/>
            <a:ext cx="0" cy="21565"/>
          </a:xfrm>
          <a:custGeom>
            <a:avLst/>
            <a:gdLst/>
            <a:ahLst/>
            <a:cxnLst/>
            <a:rect l="l" t="t" r="r" b="b"/>
            <a:pathLst>
              <a:path h="35560">
                <a:moveTo>
                  <a:pt x="0" y="0"/>
                </a:moveTo>
                <a:lnTo>
                  <a:pt x="0" y="34951"/>
                </a:lnTo>
              </a:path>
            </a:pathLst>
          </a:custGeom>
          <a:ln w="4366">
            <a:solidFill>
              <a:srgbClr val="596C8E"/>
            </a:solidFill>
          </a:ln>
        </p:spPr>
        <p:txBody>
          <a:bodyPr wrap="square" lIns="0" tIns="0" rIns="0" bIns="0" rtlCol="0"/>
          <a:lstStyle/>
          <a:p>
            <a:endParaRPr sz="1092"/>
          </a:p>
        </p:txBody>
      </p:sp>
      <p:sp>
        <p:nvSpPr>
          <p:cNvPr id="14" name="object 10"/>
          <p:cNvSpPr/>
          <p:nvPr userDrawn="1"/>
        </p:nvSpPr>
        <p:spPr>
          <a:xfrm>
            <a:off x="9506105" y="2995919"/>
            <a:ext cx="21565" cy="0"/>
          </a:xfrm>
          <a:custGeom>
            <a:avLst/>
            <a:gdLst/>
            <a:ahLst/>
            <a:cxnLst/>
            <a:rect l="l" t="t" r="r" b="b"/>
            <a:pathLst>
              <a:path w="35559">
                <a:moveTo>
                  <a:pt x="35014" y="0"/>
                </a:moveTo>
                <a:lnTo>
                  <a:pt x="0" y="0"/>
                </a:lnTo>
              </a:path>
            </a:pathLst>
          </a:custGeom>
          <a:ln w="4366">
            <a:solidFill>
              <a:srgbClr val="596C8E"/>
            </a:solidFill>
          </a:ln>
        </p:spPr>
        <p:txBody>
          <a:bodyPr wrap="square" lIns="0" tIns="0" rIns="0" bIns="0" rtlCol="0"/>
          <a:lstStyle/>
          <a:p>
            <a:endParaRPr sz="1092"/>
          </a:p>
        </p:txBody>
      </p:sp>
      <p:sp>
        <p:nvSpPr>
          <p:cNvPr id="15" name="object 11"/>
          <p:cNvSpPr/>
          <p:nvPr userDrawn="1"/>
        </p:nvSpPr>
        <p:spPr>
          <a:xfrm>
            <a:off x="8980686" y="2995899"/>
            <a:ext cx="21565" cy="0"/>
          </a:xfrm>
          <a:custGeom>
            <a:avLst/>
            <a:gdLst/>
            <a:ahLst/>
            <a:cxnLst/>
            <a:rect l="l" t="t" r="r" b="b"/>
            <a:pathLst>
              <a:path w="35559">
                <a:moveTo>
                  <a:pt x="35004" y="0"/>
                </a:moveTo>
                <a:lnTo>
                  <a:pt x="0" y="0"/>
                </a:lnTo>
              </a:path>
            </a:pathLst>
          </a:custGeom>
          <a:ln w="4366">
            <a:solidFill>
              <a:srgbClr val="596C8E"/>
            </a:solidFill>
          </a:ln>
        </p:spPr>
        <p:txBody>
          <a:bodyPr wrap="square" lIns="0" tIns="0" rIns="0" bIns="0" rtlCol="0"/>
          <a:lstStyle/>
          <a:p>
            <a:endParaRPr sz="1092"/>
          </a:p>
        </p:txBody>
      </p:sp>
      <p:sp>
        <p:nvSpPr>
          <p:cNvPr id="16" name="object 12"/>
          <p:cNvSpPr/>
          <p:nvPr userDrawn="1"/>
        </p:nvSpPr>
        <p:spPr>
          <a:xfrm>
            <a:off x="9254015" y="3247557"/>
            <a:ext cx="0" cy="21565"/>
          </a:xfrm>
          <a:custGeom>
            <a:avLst/>
            <a:gdLst/>
            <a:ahLst/>
            <a:cxnLst/>
            <a:rect l="l" t="t" r="r" b="b"/>
            <a:pathLst>
              <a:path h="35560">
                <a:moveTo>
                  <a:pt x="0" y="34951"/>
                </a:moveTo>
                <a:lnTo>
                  <a:pt x="0" y="0"/>
                </a:lnTo>
              </a:path>
            </a:pathLst>
          </a:custGeom>
          <a:ln w="4366">
            <a:solidFill>
              <a:srgbClr val="596C8E"/>
            </a:solidFill>
          </a:ln>
        </p:spPr>
        <p:txBody>
          <a:bodyPr wrap="square" lIns="0" tIns="0" rIns="0" bIns="0" rtlCol="0"/>
          <a:lstStyle/>
          <a:p>
            <a:endParaRPr sz="1092"/>
          </a:p>
        </p:txBody>
      </p:sp>
      <p:sp>
        <p:nvSpPr>
          <p:cNvPr id="17" name="object 13"/>
          <p:cNvSpPr/>
          <p:nvPr userDrawn="1"/>
        </p:nvSpPr>
        <p:spPr>
          <a:xfrm>
            <a:off x="10009340" y="2814066"/>
            <a:ext cx="220658" cy="367763"/>
          </a:xfrm>
          <a:custGeom>
            <a:avLst/>
            <a:gdLst/>
            <a:ahLst/>
            <a:cxnLst/>
            <a:rect l="l" t="t" r="r" b="b"/>
            <a:pathLst>
              <a:path w="363855" h="606425">
                <a:moveTo>
                  <a:pt x="31904" y="419746"/>
                </a:moveTo>
                <a:lnTo>
                  <a:pt x="0" y="462226"/>
                </a:lnTo>
                <a:lnTo>
                  <a:pt x="30404" y="485573"/>
                </a:lnTo>
                <a:lnTo>
                  <a:pt x="62170" y="504606"/>
                </a:lnTo>
                <a:lnTo>
                  <a:pt x="95469" y="519255"/>
                </a:lnTo>
                <a:lnTo>
                  <a:pt x="130467" y="529454"/>
                </a:lnTo>
                <a:lnTo>
                  <a:pt x="167335" y="535135"/>
                </a:lnTo>
                <a:lnTo>
                  <a:pt x="167335" y="605918"/>
                </a:lnTo>
                <a:lnTo>
                  <a:pt x="212716" y="605918"/>
                </a:lnTo>
                <a:lnTo>
                  <a:pt x="212716" y="536549"/>
                </a:lnTo>
                <a:lnTo>
                  <a:pt x="254928" y="529987"/>
                </a:lnTo>
                <a:lnTo>
                  <a:pt x="291585" y="516365"/>
                </a:lnTo>
                <a:lnTo>
                  <a:pt x="321742" y="496291"/>
                </a:lnTo>
                <a:lnTo>
                  <a:pt x="328012" y="489136"/>
                </a:lnTo>
                <a:lnTo>
                  <a:pt x="210590" y="489136"/>
                </a:lnTo>
                <a:lnTo>
                  <a:pt x="210590" y="486990"/>
                </a:lnTo>
                <a:lnTo>
                  <a:pt x="169460" y="486990"/>
                </a:lnTo>
                <a:lnTo>
                  <a:pt x="131518" y="479472"/>
                </a:lnTo>
                <a:lnTo>
                  <a:pt x="96697" y="465580"/>
                </a:lnTo>
                <a:lnTo>
                  <a:pt x="63868" y="445581"/>
                </a:lnTo>
                <a:lnTo>
                  <a:pt x="31904" y="419746"/>
                </a:lnTo>
                <a:close/>
              </a:path>
              <a:path w="363855" h="606425">
                <a:moveTo>
                  <a:pt x="331014" y="319948"/>
                </a:moveTo>
                <a:lnTo>
                  <a:pt x="210590" y="319948"/>
                </a:lnTo>
                <a:lnTo>
                  <a:pt x="259190" y="335522"/>
                </a:lnTo>
                <a:lnTo>
                  <a:pt x="289378" y="354275"/>
                </a:lnTo>
                <a:lnTo>
                  <a:pt x="304810" y="377275"/>
                </a:lnTo>
                <a:lnTo>
                  <a:pt x="309142" y="405589"/>
                </a:lnTo>
                <a:lnTo>
                  <a:pt x="309142" y="407003"/>
                </a:lnTo>
                <a:lnTo>
                  <a:pt x="302219" y="438855"/>
                </a:lnTo>
                <a:lnTo>
                  <a:pt x="282467" y="464263"/>
                </a:lnTo>
                <a:lnTo>
                  <a:pt x="251415" y="481574"/>
                </a:lnTo>
                <a:lnTo>
                  <a:pt x="210590" y="489136"/>
                </a:lnTo>
                <a:lnTo>
                  <a:pt x="328012" y="489136"/>
                </a:lnTo>
                <a:lnTo>
                  <a:pt x="344454" y="470376"/>
                </a:lnTo>
                <a:lnTo>
                  <a:pt x="358774" y="439230"/>
                </a:lnTo>
                <a:lnTo>
                  <a:pt x="363758" y="403464"/>
                </a:lnTo>
                <a:lnTo>
                  <a:pt x="363758" y="402061"/>
                </a:lnTo>
                <a:lnTo>
                  <a:pt x="359898" y="368783"/>
                </a:lnTo>
                <a:lnTo>
                  <a:pt x="348001" y="340185"/>
                </a:lnTo>
                <a:lnTo>
                  <a:pt x="331014" y="319948"/>
                </a:lnTo>
                <a:close/>
              </a:path>
              <a:path w="363855" h="606425">
                <a:moveTo>
                  <a:pt x="212716" y="0"/>
                </a:moveTo>
                <a:lnTo>
                  <a:pt x="167335" y="0"/>
                </a:lnTo>
                <a:lnTo>
                  <a:pt x="167335" y="41056"/>
                </a:lnTo>
                <a:lnTo>
                  <a:pt x="126023" y="47116"/>
                </a:lnTo>
                <a:lnTo>
                  <a:pt x="89968" y="60509"/>
                </a:lnTo>
                <a:lnTo>
                  <a:pt x="37653" y="106072"/>
                </a:lnTo>
                <a:lnTo>
                  <a:pt x="18428" y="171303"/>
                </a:lnTo>
                <a:lnTo>
                  <a:pt x="18428" y="172717"/>
                </a:lnTo>
                <a:lnTo>
                  <a:pt x="34265" y="235532"/>
                </a:lnTo>
                <a:lnTo>
                  <a:pt x="83664" y="279784"/>
                </a:lnTo>
                <a:lnTo>
                  <a:pt x="121836" y="296377"/>
                </a:lnTo>
                <a:lnTo>
                  <a:pt x="169460" y="310042"/>
                </a:lnTo>
                <a:lnTo>
                  <a:pt x="169460" y="486990"/>
                </a:lnTo>
                <a:lnTo>
                  <a:pt x="210590" y="486990"/>
                </a:lnTo>
                <a:lnTo>
                  <a:pt x="210590" y="319948"/>
                </a:lnTo>
                <a:lnTo>
                  <a:pt x="331014" y="319948"/>
                </a:lnTo>
                <a:lnTo>
                  <a:pt x="327594" y="315873"/>
                </a:lnTo>
                <a:lnTo>
                  <a:pt x="298206" y="295456"/>
                </a:lnTo>
                <a:lnTo>
                  <a:pt x="259362" y="278541"/>
                </a:lnTo>
                <a:lnTo>
                  <a:pt x="210590" y="264735"/>
                </a:lnTo>
                <a:lnTo>
                  <a:pt x="210590" y="254829"/>
                </a:lnTo>
                <a:lnTo>
                  <a:pt x="169460" y="254829"/>
                </a:lnTo>
                <a:lnTo>
                  <a:pt x="121491" y="238659"/>
                </a:lnTo>
                <a:lnTo>
                  <a:pt x="91997" y="219438"/>
                </a:lnTo>
                <a:lnTo>
                  <a:pt x="77125" y="196502"/>
                </a:lnTo>
                <a:lnTo>
                  <a:pt x="73023" y="169188"/>
                </a:lnTo>
                <a:lnTo>
                  <a:pt x="73023" y="167764"/>
                </a:lnTo>
                <a:lnTo>
                  <a:pt x="79716" y="137457"/>
                </a:lnTo>
                <a:lnTo>
                  <a:pt x="98907" y="112725"/>
                </a:lnTo>
                <a:lnTo>
                  <a:pt x="129266" y="95691"/>
                </a:lnTo>
                <a:lnTo>
                  <a:pt x="169460" y="88478"/>
                </a:lnTo>
                <a:lnTo>
                  <a:pt x="332886" y="88478"/>
                </a:lnTo>
                <a:lnTo>
                  <a:pt x="317116" y="77507"/>
                </a:lnTo>
                <a:lnTo>
                  <a:pt x="284954" y="60695"/>
                </a:lnTo>
                <a:lnTo>
                  <a:pt x="250530" y="48927"/>
                </a:lnTo>
                <a:lnTo>
                  <a:pt x="212716" y="42469"/>
                </a:lnTo>
                <a:lnTo>
                  <a:pt x="212716" y="0"/>
                </a:lnTo>
                <a:close/>
              </a:path>
              <a:path w="363855" h="606425">
                <a:moveTo>
                  <a:pt x="332886" y="88478"/>
                </a:moveTo>
                <a:lnTo>
                  <a:pt x="169460" y="88478"/>
                </a:lnTo>
                <a:lnTo>
                  <a:pt x="169460" y="254829"/>
                </a:lnTo>
                <a:lnTo>
                  <a:pt x="210590" y="254829"/>
                </a:lnTo>
                <a:lnTo>
                  <a:pt x="210590" y="90604"/>
                </a:lnTo>
                <a:lnTo>
                  <a:pt x="335941" y="90604"/>
                </a:lnTo>
                <a:lnTo>
                  <a:pt x="332886" y="88478"/>
                </a:lnTo>
                <a:close/>
              </a:path>
              <a:path w="363855" h="606425">
                <a:moveTo>
                  <a:pt x="335941" y="90604"/>
                </a:moveTo>
                <a:lnTo>
                  <a:pt x="210590" y="90604"/>
                </a:lnTo>
                <a:lnTo>
                  <a:pt x="238388" y="97177"/>
                </a:lnTo>
                <a:lnTo>
                  <a:pt x="265455" y="107597"/>
                </a:lnTo>
                <a:lnTo>
                  <a:pt x="291858" y="122264"/>
                </a:lnTo>
                <a:lnTo>
                  <a:pt x="317665" y="141576"/>
                </a:lnTo>
                <a:lnTo>
                  <a:pt x="348146" y="99096"/>
                </a:lnTo>
                <a:lnTo>
                  <a:pt x="335941" y="90604"/>
                </a:lnTo>
                <a:close/>
              </a:path>
            </a:pathLst>
          </a:custGeom>
          <a:solidFill>
            <a:srgbClr val="6CB33F"/>
          </a:solidFill>
        </p:spPr>
        <p:txBody>
          <a:bodyPr wrap="square" lIns="0" tIns="0" rIns="0" bIns="0" rtlCol="0"/>
          <a:lstStyle/>
          <a:p>
            <a:endParaRPr sz="1092"/>
          </a:p>
        </p:txBody>
      </p:sp>
      <p:sp>
        <p:nvSpPr>
          <p:cNvPr id="7" name="Title 6"/>
          <p:cNvSpPr>
            <a:spLocks noGrp="1"/>
          </p:cNvSpPr>
          <p:nvPr>
            <p:ph type="title" hasCustomPrompt="1"/>
          </p:nvPr>
        </p:nvSpPr>
        <p:spPr>
          <a:xfrm>
            <a:off x="1515767" y="2443689"/>
            <a:ext cx="7147858" cy="1205057"/>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1">
                <a:solidFill>
                  <a:schemeClr val="tx1">
                    <a:lumMod val="65000"/>
                    <a:lumOff val="35000"/>
                  </a:schemeClr>
                </a:solidFill>
                <a:latin typeface="Arial" charset="0"/>
                <a:ea typeface="Arial" charset="0"/>
                <a:cs typeface="Arial" charset="0"/>
              </a:defRPr>
            </a:lvl1pPr>
          </a:lstStyle>
          <a:p>
            <a:pPr>
              <a:lnSpc>
                <a:spcPct val="80000"/>
              </a:lnSpc>
            </a:pPr>
            <a:r>
              <a:rPr lang="en-US" sz="4000" dirty="0" smtClean="0">
                <a:solidFill>
                  <a:schemeClr val="tx1">
                    <a:lumMod val="65000"/>
                    <a:lumOff val="35000"/>
                  </a:schemeClr>
                </a:solidFill>
                <a:latin typeface="Arial" charset="0"/>
                <a:ea typeface="Arial" charset="0"/>
                <a:cs typeface="Arial" charset="0"/>
              </a:rPr>
              <a:t>Title Slide</a:t>
            </a:r>
            <a:br>
              <a:rPr lang="en-US" sz="4000" dirty="0" smtClean="0">
                <a:solidFill>
                  <a:schemeClr val="tx1">
                    <a:lumMod val="65000"/>
                    <a:lumOff val="35000"/>
                  </a:schemeClr>
                </a:solidFill>
                <a:latin typeface="Arial" charset="0"/>
                <a:ea typeface="Arial" charset="0"/>
                <a:cs typeface="Arial" charset="0"/>
              </a:rPr>
            </a:br>
            <a:r>
              <a:rPr lang="en-US" dirty="0" smtClean="0"/>
              <a:t>Click to edit</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C6C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170" y="1062355"/>
            <a:ext cx="3705475" cy="4012565"/>
          </a:xfrm>
        </p:spPr>
        <p:txBody>
          <a:bodyPr/>
          <a:lstStyle>
            <a:lvl1pPr algn="ct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153400" y="6356350"/>
            <a:ext cx="2743200" cy="365125"/>
          </a:xfrm>
        </p:spPr>
        <p:txBody>
          <a:bodyPr/>
          <a:lstStyle>
            <a:lvl1pPr>
              <a:defRPr>
                <a:solidFill>
                  <a:schemeClr val="bg1"/>
                </a:solidFill>
              </a:defRPr>
            </a:lvl1pPr>
          </a:lstStyle>
          <a:p>
            <a:fld id="{785CCD79-59BB-4476-9F86-E3A94729A240}" type="slidenum">
              <a:rPr lang="en-US" smtClean="0"/>
              <a:pPr/>
              <a:t>‹#›</a:t>
            </a:fld>
            <a:endParaRPr lang="en-US" dirty="0"/>
          </a:p>
        </p:txBody>
      </p:sp>
      <p:cxnSp>
        <p:nvCxnSpPr>
          <p:cNvPr id="7" name="Straight Connector 6"/>
          <p:cNvCxnSpPr/>
          <p:nvPr userDrawn="1"/>
        </p:nvCxnSpPr>
        <p:spPr>
          <a:xfrm>
            <a:off x="4917882" y="685800"/>
            <a:ext cx="0" cy="492633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532120" y="2146333"/>
            <a:ext cx="5924550" cy="1844608"/>
          </a:xfrm>
        </p:spPr>
        <p:txBody>
          <a:bodyPr anchor="ctr">
            <a:spAutoFit/>
          </a:bodyPr>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tx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7726" y="6250326"/>
            <a:ext cx="903401" cy="288586"/>
          </a:xfrm>
          <a:prstGeom prst="rect">
            <a:avLst/>
          </a:prstGeom>
        </p:spPr>
      </p:pic>
    </p:spTree>
    <p:extLst>
      <p:ext uri="{BB962C8B-B14F-4D97-AF65-F5344CB8AC3E}">
        <p14:creationId xmlns:p14="http://schemas.microsoft.com/office/powerpoint/2010/main" val="69791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1">
                <a:solidFill>
                  <a:srgbClr val="5C6C8E"/>
                </a:solidFill>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2010807"/>
          </a:xfrm>
        </p:spPr>
        <p:txBody>
          <a:bodyPr>
            <a:spAutoFit/>
          </a:bodyPr>
          <a:lstStyle>
            <a:lvl1pPr>
              <a:buClr>
                <a:schemeClr val="tx1"/>
              </a:buClr>
              <a:defRPr sz="2400" b="1">
                <a:solidFill>
                  <a:schemeClr val="bg2">
                    <a:lumMod val="50000"/>
                  </a:schemeClr>
                </a:solidFill>
                <a:latin typeface="Franklin Gothic Book" charset="0"/>
                <a:ea typeface="Franklin Gothic Book" charset="0"/>
                <a:cs typeface="Franklin Gothic Book" charset="0"/>
              </a:defRPr>
            </a:lvl1pPr>
            <a:lvl2pPr marL="800100" indent="-342900">
              <a:buClr>
                <a:schemeClr val="tx1"/>
              </a:buClr>
              <a:buFont typeface=".AppleSystemUIFont" charset="-120"/>
              <a:buChar char="–"/>
              <a:defRPr sz="2400">
                <a:solidFill>
                  <a:schemeClr val="bg2">
                    <a:lumMod val="50000"/>
                  </a:schemeClr>
                </a:solidFill>
                <a:latin typeface="Franklin Gothic Book" charset="0"/>
                <a:ea typeface="Franklin Gothic Book" charset="0"/>
                <a:cs typeface="Franklin Gothic Book" charset="0"/>
              </a:defRPr>
            </a:lvl2pPr>
            <a:lvl3pPr marL="1257300" indent="-342900">
              <a:buClr>
                <a:schemeClr val="tx1"/>
              </a:buClr>
              <a:buFont typeface="Arial" charset="0"/>
              <a:buChar char="•"/>
              <a:defRPr sz="2400">
                <a:solidFill>
                  <a:schemeClr val="bg2">
                    <a:lumMod val="50000"/>
                  </a:schemeClr>
                </a:solidFill>
                <a:latin typeface="Franklin Gothic Book" charset="0"/>
                <a:ea typeface="Franklin Gothic Book" charset="0"/>
                <a:cs typeface="Franklin Gothic Book" charset="0"/>
              </a:defRPr>
            </a:lvl3pPr>
            <a:lvl4pPr marL="1657350" indent="-285750">
              <a:buClr>
                <a:schemeClr val="tx1"/>
              </a:buClr>
              <a:buFont typeface="Courier New" charset="0"/>
              <a:buChar char="o"/>
              <a:defRPr sz="2400">
                <a:solidFill>
                  <a:schemeClr val="bg2">
                    <a:lumMod val="50000"/>
                  </a:schemeClr>
                </a:solidFill>
                <a:latin typeface="Franklin Gothic Book" charset="0"/>
                <a:ea typeface="Franklin Gothic Book" charset="0"/>
                <a:cs typeface="Franklin Gothic Book" charset="0"/>
              </a:defRPr>
            </a:lvl4pPr>
            <a:lvl5pPr marL="2114550" indent="-285750">
              <a:buClr>
                <a:schemeClr val="tx1"/>
              </a:buClr>
              <a:buFont typeface="LucidaGrande" charset="0"/>
              <a:buChar char="□"/>
              <a:defRPr sz="2400">
                <a:solidFill>
                  <a:schemeClr val="bg2">
                    <a:lumMod val="50000"/>
                  </a:schemeClr>
                </a:solidFill>
                <a:latin typeface="Franklin Gothic Book" charset="0"/>
                <a:ea typeface="Franklin Gothic Book"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6"/>
            <a:ext cx="921104" cy="294241"/>
          </a:xfrm>
          <a:prstGeom prst="rect">
            <a:avLst/>
          </a:prstGeom>
        </p:spPr>
      </p:pic>
      <p:sp>
        <p:nvSpPr>
          <p:cNvPr id="5" name="Slide Number Placeholder 4"/>
          <p:cNvSpPr>
            <a:spLocks noGrp="1"/>
          </p:cNvSpPr>
          <p:nvPr>
            <p:ph type="sldNum" sz="quarter" idx="12"/>
          </p:nvPr>
        </p:nvSpPr>
        <p:spPr>
          <a:xfrm>
            <a:off x="8153400" y="6356350"/>
            <a:ext cx="2743200" cy="365125"/>
          </a:xfrm>
        </p:spPr>
        <p:txBody>
          <a:bodyPr/>
          <a:lstStyle>
            <a:lvl1pPr>
              <a:defRPr>
                <a:solidFill>
                  <a:schemeClr val="bg1">
                    <a:lumMod val="75000"/>
                  </a:schemeClr>
                </a:solidFill>
              </a:defRPr>
            </a:lvl1pPr>
          </a:lstStyle>
          <a:p>
            <a:fld id="{785CCD79-59BB-4476-9F86-E3A94729A240}" type="slidenum">
              <a:rPr lang="en-US" smtClean="0"/>
              <a:pPr/>
              <a:t>‹#›</a:t>
            </a:fld>
            <a:endParaRPr lang="en-US" dirty="0"/>
          </a:p>
        </p:txBody>
      </p:sp>
    </p:spTree>
    <p:extLst>
      <p:ext uri="{BB962C8B-B14F-4D97-AF65-F5344CB8AC3E}">
        <p14:creationId xmlns:p14="http://schemas.microsoft.com/office/powerpoint/2010/main" val="759981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5C6C8E"/>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97560" y="2640330"/>
            <a:ext cx="0" cy="1087755"/>
          </a:xfrm>
          <a:prstGeom prst="line">
            <a:avLst/>
          </a:prstGeom>
          <a:ln w="38100">
            <a:solidFill>
              <a:schemeClr val="accent3">
                <a:lumMod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7726" y="6250326"/>
            <a:ext cx="903401" cy="288586"/>
          </a:xfrm>
          <a:prstGeom prst="rect">
            <a:avLst/>
          </a:prstGeom>
        </p:spPr>
      </p:pic>
      <p:sp>
        <p:nvSpPr>
          <p:cNvPr id="13" name="Title 12"/>
          <p:cNvSpPr>
            <a:spLocks noGrp="1"/>
          </p:cNvSpPr>
          <p:nvPr>
            <p:ph type="title" hasCustomPrompt="1"/>
          </p:nvPr>
        </p:nvSpPr>
        <p:spPr>
          <a:xfrm>
            <a:off x="968827" y="2521425"/>
            <a:ext cx="10977155" cy="1325563"/>
          </a:xfrm>
        </p:spPr>
        <p:txBody>
          <a:bodyPr>
            <a:normAutofit/>
          </a:bodyPr>
          <a:lstStyle>
            <a:lvl1pPr>
              <a:defRPr sz="4000" b="1">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6" name="Slide Number Placeholder 4"/>
          <p:cNvSpPr>
            <a:spLocks noGrp="1"/>
          </p:cNvSpPr>
          <p:nvPr>
            <p:ph type="sldNum" sz="quarter" idx="12"/>
          </p:nvPr>
        </p:nvSpPr>
        <p:spPr>
          <a:xfrm>
            <a:off x="8153400" y="6356350"/>
            <a:ext cx="2743200" cy="365125"/>
          </a:xfrm>
        </p:spPr>
        <p:txBody>
          <a:bodyPr/>
          <a:lstStyle>
            <a:lvl1pPr>
              <a:defRPr>
                <a:solidFill>
                  <a:schemeClr val="bg1"/>
                </a:solidFill>
              </a:defRPr>
            </a:lvl1pPr>
          </a:lstStyle>
          <a:p>
            <a:fld id="{785CCD79-59BB-4476-9F86-E3A94729A240}" type="slidenum">
              <a:rPr lang="en-US" smtClean="0"/>
              <a:pPr/>
              <a:t>‹#›</a:t>
            </a:fld>
            <a:endParaRPr lang="en-US" dirty="0"/>
          </a:p>
        </p:txBody>
      </p:sp>
    </p:spTree>
    <p:extLst>
      <p:ext uri="{BB962C8B-B14F-4D97-AF65-F5344CB8AC3E}">
        <p14:creationId xmlns:p14="http://schemas.microsoft.com/office/powerpoint/2010/main" val="38144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000" b="1">
                <a:solidFill>
                  <a:srgbClr val="5C6C8E"/>
                </a:solidFill>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buClr>
                <a:schemeClr val="tx1"/>
              </a:buClr>
              <a:defRPr>
                <a:solidFill>
                  <a:schemeClr val="accent4"/>
                </a:solidFill>
                <a:latin typeface="Franklin Gothic Medium" panose="020B0603020102020204" pitchFamily="34" charset="0"/>
              </a:defRPr>
            </a:lvl1pPr>
            <a:lvl2pPr>
              <a:buClr>
                <a:schemeClr val="tx1"/>
              </a:buClr>
              <a:defRPr>
                <a:solidFill>
                  <a:schemeClr val="accent4"/>
                </a:solidFill>
                <a:latin typeface="Franklin Gothic Medium" panose="020B0603020102020204" pitchFamily="34" charset="0"/>
              </a:defRPr>
            </a:lvl2pPr>
            <a:lvl3pPr>
              <a:buClr>
                <a:schemeClr val="tx1"/>
              </a:buClr>
              <a:defRPr>
                <a:solidFill>
                  <a:schemeClr val="accent4"/>
                </a:solidFill>
                <a:latin typeface="Franklin Gothic Medium" panose="020B0603020102020204" pitchFamily="34" charset="0"/>
              </a:defRPr>
            </a:lvl3pPr>
            <a:lvl4pPr>
              <a:buClr>
                <a:schemeClr val="tx1"/>
              </a:buClr>
              <a:defRPr>
                <a:solidFill>
                  <a:schemeClr val="accent4"/>
                </a:solidFill>
                <a:latin typeface="Franklin Gothic Medium" panose="020B0603020102020204" pitchFamily="34" charset="0"/>
              </a:defRPr>
            </a:lvl4pPr>
            <a:lvl5pPr>
              <a:buClr>
                <a:schemeClr val="tx1"/>
              </a:buClr>
              <a:defRPr>
                <a:solidFill>
                  <a:schemeClr val="accent4"/>
                </a:solidFill>
                <a:latin typeface="Franklin Gothic Medium" panose="020B06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tx1"/>
              </a:buClr>
              <a:defRPr>
                <a:solidFill>
                  <a:schemeClr val="accent4"/>
                </a:solidFill>
                <a:latin typeface="Franklin Gothic Medium" panose="020B0603020102020204" pitchFamily="34" charset="0"/>
              </a:defRPr>
            </a:lvl1pPr>
            <a:lvl2pPr>
              <a:buClr>
                <a:schemeClr val="tx1"/>
              </a:buClr>
              <a:defRPr>
                <a:solidFill>
                  <a:schemeClr val="accent4"/>
                </a:solidFill>
                <a:latin typeface="Franklin Gothic Medium" panose="020B0603020102020204" pitchFamily="34" charset="0"/>
              </a:defRPr>
            </a:lvl2pPr>
            <a:lvl3pPr>
              <a:buClr>
                <a:schemeClr val="tx1"/>
              </a:buClr>
              <a:defRPr>
                <a:solidFill>
                  <a:schemeClr val="accent4"/>
                </a:solidFill>
                <a:latin typeface="Franklin Gothic Medium" panose="020B0603020102020204" pitchFamily="34" charset="0"/>
              </a:defRPr>
            </a:lvl3pPr>
            <a:lvl4pPr>
              <a:buClr>
                <a:schemeClr val="tx1"/>
              </a:buClr>
              <a:defRPr>
                <a:solidFill>
                  <a:schemeClr val="accent4"/>
                </a:solidFill>
                <a:latin typeface="Franklin Gothic Medium" panose="020B0603020102020204" pitchFamily="34" charset="0"/>
              </a:defRPr>
            </a:lvl4pPr>
            <a:lvl5pPr>
              <a:buClr>
                <a:schemeClr val="tx1"/>
              </a:buClr>
              <a:defRPr>
                <a:solidFill>
                  <a:schemeClr val="accent4"/>
                </a:solidFill>
                <a:latin typeface="Franklin Gothic Medium" panose="020B06030201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8153400" y="6356350"/>
            <a:ext cx="2743200" cy="365125"/>
          </a:xfrm>
        </p:spPr>
        <p:txBody>
          <a:bodyPr/>
          <a:lstStyle>
            <a:lvl1pPr>
              <a:defRPr>
                <a:solidFill>
                  <a:schemeClr val="bg1">
                    <a:lumMod val="75000"/>
                  </a:schemeClr>
                </a:solidFill>
              </a:defRPr>
            </a:lvl1pPr>
          </a:lstStyle>
          <a:p>
            <a:fld id="{785CCD79-59BB-4476-9F86-E3A94729A240}" type="slidenum">
              <a:rPr lang="en-US" smtClean="0"/>
              <a:pPr/>
              <a:t>‹#›</a:t>
            </a:fld>
            <a:endParaRPr lang="en-US" dirty="0"/>
          </a:p>
        </p:txBody>
      </p:sp>
    </p:spTree>
    <p:extLst>
      <p:ext uri="{BB962C8B-B14F-4D97-AF65-F5344CB8AC3E}">
        <p14:creationId xmlns:p14="http://schemas.microsoft.com/office/powerpoint/2010/main" val="19768363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w/ sto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971039"/>
          </a:xfrm>
          <a:solidFill>
            <a:srgbClr val="5C6C8E"/>
          </a:solidFill>
        </p:spPr>
        <p:txBody>
          <a:bodyPr>
            <a:normAutofit/>
          </a:bodyPr>
          <a:lstStyle>
            <a:lvl1pPr algn="ctr">
              <a:defRPr sz="4200" b="1">
                <a:solidFill>
                  <a:schemeClr val="bg1"/>
                </a:solidFill>
                <a:latin typeface="Arial" charset="0"/>
                <a:ea typeface="Arial" charset="0"/>
                <a:cs typeface="Arial"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6"/>
            <a:ext cx="921104" cy="294241"/>
          </a:xfrm>
          <a:prstGeom prst="rect">
            <a:avLst/>
          </a:prstGeom>
        </p:spPr>
      </p:pic>
      <p:sp>
        <p:nvSpPr>
          <p:cNvPr id="4" name="Slide Number Placeholder 4"/>
          <p:cNvSpPr>
            <a:spLocks noGrp="1"/>
          </p:cNvSpPr>
          <p:nvPr>
            <p:ph type="sldNum" sz="quarter" idx="12"/>
          </p:nvPr>
        </p:nvSpPr>
        <p:spPr>
          <a:xfrm>
            <a:off x="8153400" y="6356350"/>
            <a:ext cx="2743200" cy="365125"/>
          </a:xfrm>
        </p:spPr>
        <p:txBody>
          <a:bodyPr/>
          <a:lstStyle>
            <a:lvl1pPr>
              <a:defRPr>
                <a:solidFill>
                  <a:schemeClr val="bg1">
                    <a:lumMod val="75000"/>
                  </a:schemeClr>
                </a:solidFill>
              </a:defRPr>
            </a:lvl1pPr>
          </a:lstStyle>
          <a:p>
            <a:fld id="{785CCD79-59BB-4476-9F86-E3A94729A240}" type="slidenum">
              <a:rPr lang="en-US" smtClean="0"/>
              <a:pPr/>
              <a:t>‹#›</a:t>
            </a:fld>
            <a:endParaRPr lang="en-US" dirty="0"/>
          </a:p>
        </p:txBody>
      </p:sp>
      <p:sp>
        <p:nvSpPr>
          <p:cNvPr id="5" name="Content Placeholder 2"/>
          <p:cNvSpPr>
            <a:spLocks noGrp="1"/>
          </p:cNvSpPr>
          <p:nvPr>
            <p:ph idx="1"/>
          </p:nvPr>
        </p:nvSpPr>
        <p:spPr>
          <a:xfrm>
            <a:off x="838200" y="2536825"/>
            <a:ext cx="10515600" cy="1733808"/>
          </a:xfrm>
        </p:spPr>
        <p:txBody>
          <a:bodyPr>
            <a:spAutoFit/>
          </a:bodyPr>
          <a:lstStyle>
            <a:lvl1pPr>
              <a:buClr>
                <a:schemeClr val="tx1"/>
              </a:buClr>
              <a:defRPr sz="2000" b="1">
                <a:solidFill>
                  <a:schemeClr val="bg2">
                    <a:lumMod val="50000"/>
                  </a:schemeClr>
                </a:solidFill>
                <a:latin typeface="Franklin Gothic Book" charset="0"/>
                <a:ea typeface="Franklin Gothic Book" charset="0"/>
                <a:cs typeface="Franklin Gothic Book" charset="0"/>
              </a:defRPr>
            </a:lvl1pPr>
            <a:lvl2pPr marL="800100" indent="-342900">
              <a:buClr>
                <a:schemeClr val="tx2">
                  <a:lumMod val="50000"/>
                </a:schemeClr>
              </a:buClr>
              <a:buFont typeface="Arial" charset="0"/>
              <a:buChar char="•"/>
              <a:defRPr sz="2000">
                <a:solidFill>
                  <a:schemeClr val="bg2">
                    <a:lumMod val="50000"/>
                  </a:schemeClr>
                </a:solidFill>
                <a:latin typeface="Franklin Gothic Book" charset="0"/>
                <a:ea typeface="Franklin Gothic Book" charset="0"/>
                <a:cs typeface="Franklin Gothic Book" charset="0"/>
              </a:defRPr>
            </a:lvl2pPr>
            <a:lvl3pPr marL="1257300" indent="-342900">
              <a:buClr>
                <a:schemeClr val="tx2">
                  <a:lumMod val="50000"/>
                </a:schemeClr>
              </a:buClr>
              <a:buFont typeface=".AppleSystemUIFont" charset="-120"/>
              <a:buChar char="–"/>
              <a:defRPr sz="2000">
                <a:solidFill>
                  <a:schemeClr val="bg2">
                    <a:lumMod val="50000"/>
                  </a:schemeClr>
                </a:solidFill>
                <a:latin typeface="Franklin Gothic Book" charset="0"/>
                <a:ea typeface="Franklin Gothic Book" charset="0"/>
                <a:cs typeface="Franklin Gothic Book" charset="0"/>
              </a:defRPr>
            </a:lvl3pPr>
            <a:lvl4pPr marL="1657350" indent="-285750">
              <a:buClr>
                <a:schemeClr val="tx2">
                  <a:lumMod val="50000"/>
                </a:schemeClr>
              </a:buClr>
              <a:buFont typeface="Courier New" charset="0"/>
              <a:buChar char="o"/>
              <a:defRPr sz="2000">
                <a:solidFill>
                  <a:schemeClr val="bg2">
                    <a:lumMod val="50000"/>
                  </a:schemeClr>
                </a:solidFill>
                <a:latin typeface="Franklin Gothic Book" charset="0"/>
                <a:ea typeface="Franklin Gothic Book" charset="0"/>
                <a:cs typeface="Franklin Gothic Book" charset="0"/>
              </a:defRPr>
            </a:lvl4pPr>
            <a:lvl5pPr marL="2114550" indent="-285750">
              <a:buClr>
                <a:schemeClr val="tx2">
                  <a:lumMod val="50000"/>
                </a:schemeClr>
              </a:buClr>
              <a:buFont typeface="LucidaGrande" charset="0"/>
              <a:buChar char="□"/>
              <a:defRPr sz="2000">
                <a:solidFill>
                  <a:schemeClr val="bg2">
                    <a:lumMod val="50000"/>
                  </a:schemeClr>
                </a:solidFill>
                <a:latin typeface="Franklin Gothic Book" charset="0"/>
                <a:ea typeface="Franklin Gothic Book" charset="0"/>
                <a:cs typeface="Franklin Gothic Book"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lank (w/ ston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000" b="1">
                <a:solidFill>
                  <a:srgbClr val="5C6C8E"/>
                </a:solidFill>
                <a:latin typeface="Arial" charset="0"/>
                <a:ea typeface="Arial" charset="0"/>
                <a:cs typeface="Arial"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47331" y="6247586"/>
            <a:ext cx="921104" cy="294241"/>
          </a:xfrm>
          <a:prstGeom prst="rect">
            <a:avLst/>
          </a:prstGeom>
        </p:spPr>
      </p:pic>
      <p:sp>
        <p:nvSpPr>
          <p:cNvPr id="4" name="Slide Number Placeholder 4"/>
          <p:cNvSpPr>
            <a:spLocks noGrp="1"/>
          </p:cNvSpPr>
          <p:nvPr>
            <p:ph type="sldNum" sz="quarter" idx="12"/>
          </p:nvPr>
        </p:nvSpPr>
        <p:spPr>
          <a:xfrm>
            <a:off x="8153400" y="6356350"/>
            <a:ext cx="2743200" cy="365125"/>
          </a:xfrm>
        </p:spPr>
        <p:txBody>
          <a:bodyPr/>
          <a:lstStyle>
            <a:lvl1pPr>
              <a:defRPr>
                <a:solidFill>
                  <a:schemeClr val="bg1">
                    <a:lumMod val="75000"/>
                  </a:schemeClr>
                </a:solidFill>
              </a:defRPr>
            </a:lvl1pPr>
          </a:lstStyle>
          <a:p>
            <a:fld id="{785CCD79-59BB-4476-9F86-E3A94729A240}" type="slidenum">
              <a:rPr lang="en-US" smtClean="0"/>
              <a:pPr/>
              <a:t>‹#›</a:t>
            </a:fld>
            <a:endParaRPr lang="en-US" dirty="0"/>
          </a:p>
        </p:txBody>
      </p:sp>
    </p:spTree>
    <p:extLst>
      <p:ext uri="{BB962C8B-B14F-4D97-AF65-F5344CB8AC3E}">
        <p14:creationId xmlns:p14="http://schemas.microsoft.com/office/powerpoint/2010/main" val="185015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CCD79-59BB-4476-9F86-E3A94729A240}" type="slidenum">
              <a:rPr lang="en-US" smtClean="0"/>
              <a:t>‹#›</a:t>
            </a:fld>
            <a:endParaRPr lang="en-US"/>
          </a:p>
        </p:txBody>
      </p:sp>
    </p:spTree>
    <p:extLst>
      <p:ext uri="{BB962C8B-B14F-4D97-AF65-F5344CB8AC3E}">
        <p14:creationId xmlns:p14="http://schemas.microsoft.com/office/powerpoint/2010/main" val="552350376"/>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4" r:id="rId3"/>
    <p:sldLayoutId id="2147483672" r:id="rId4"/>
    <p:sldLayoutId id="2147483662" r:id="rId5"/>
    <p:sldLayoutId id="2147483663" r:id="rId6"/>
    <p:sldLayoutId id="2147483664" r:id="rId7"/>
    <p:sldLayoutId id="2147483675" r:id="rId8"/>
    <p:sldLayoutId id="2147483666" r:id="rId9"/>
    <p:sldLayoutId id="2147483673" r:id="rId10"/>
    <p:sldLayoutId id="2147483676" r:id="rId11"/>
    <p:sldLayoutId id="2147483667" r:id="rId12"/>
  </p:sldLayoutIdLst>
  <p:hf sldNum="0" hdr="0" ftr="0" dt="0"/>
  <p:txStyles>
    <p:title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p:titleStyle>
    <p:bodyStyle>
      <a:lvl1pPr marL="0" indent="0" algn="l" defTabSz="914400" rtl="0" eaLnBrk="1" latinLnBrk="0" hangingPunct="1">
        <a:lnSpc>
          <a:spcPct val="90000"/>
        </a:lnSpc>
        <a:spcBef>
          <a:spcPts val="1000"/>
        </a:spcBef>
        <a:buClr>
          <a:schemeClr val="tx1"/>
        </a:buClr>
        <a:buFont typeface="Arial" panose="020B0604020202020204" pitchFamily="34" charset="0"/>
        <a:buNone/>
        <a:defRPr sz="2800" b="1" kern="1200">
          <a:solidFill>
            <a:schemeClr val="bg2">
              <a:lumMod val="50000"/>
            </a:schemeClr>
          </a:solidFill>
          <a:latin typeface="+mn-lt"/>
          <a:ea typeface="+mn-ea"/>
          <a:cs typeface="+mn-cs"/>
        </a:defRPr>
      </a:lvl1pPr>
      <a:lvl2pPr marL="457200" indent="0" algn="l" defTabSz="914400" rtl="0" eaLnBrk="1" latinLnBrk="0" hangingPunct="1">
        <a:lnSpc>
          <a:spcPct val="90000"/>
        </a:lnSpc>
        <a:spcBef>
          <a:spcPts val="500"/>
        </a:spcBef>
        <a:buClr>
          <a:schemeClr val="tx1"/>
        </a:buClr>
        <a:buFont typeface="Arial" panose="020B0604020202020204" pitchFamily="34" charset="0"/>
        <a:buNone/>
        <a:defRPr sz="2400" b="1" kern="1200">
          <a:solidFill>
            <a:schemeClr val="bg2">
              <a:lumMod val="50000"/>
            </a:schemeClr>
          </a:solidFill>
          <a:latin typeface="+mn-lt"/>
          <a:ea typeface="+mn-ea"/>
          <a:cs typeface="+mn-cs"/>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2000" b="1" kern="1200">
          <a:solidFill>
            <a:schemeClr val="bg2">
              <a:lumMod val="50000"/>
            </a:schemeClr>
          </a:solidFill>
          <a:latin typeface="+mn-lt"/>
          <a:ea typeface="+mn-ea"/>
          <a:cs typeface="+mn-cs"/>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bg2">
              <a:lumMod val="50000"/>
            </a:schemeClr>
          </a:solidFill>
          <a:latin typeface="+mn-lt"/>
          <a:ea typeface="+mn-ea"/>
          <a:cs typeface="+mn-cs"/>
        </a:defRPr>
      </a:lvl4pPr>
      <a:lvl5pPr marL="18288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endParaRPr lang="en-US">
              <a:solidFill>
                <a:srgbClr val="626A6C">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srgbClr val="626A6C">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785CCD79-59BB-4476-9F86-E3A94729A240}" type="slidenum">
              <a:rPr lang="en-US" smtClean="0">
                <a:solidFill>
                  <a:srgbClr val="626A6C">
                    <a:tint val="75000"/>
                  </a:srgbClr>
                </a:solidFill>
              </a:rPr>
              <a:pPr defTabSz="914377"/>
              <a:t>‹#›</a:t>
            </a:fld>
            <a:endParaRPr lang="en-US">
              <a:solidFill>
                <a:srgbClr val="626A6C">
                  <a:tint val="75000"/>
                </a:srgbClr>
              </a:solidFill>
            </a:endParaRPr>
          </a:p>
        </p:txBody>
      </p:sp>
    </p:spTree>
    <p:extLst>
      <p:ext uri="{BB962C8B-B14F-4D97-AF65-F5344CB8AC3E}">
        <p14:creationId xmlns:p14="http://schemas.microsoft.com/office/powerpoint/2010/main" val="25262027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377" rtl="0" eaLnBrk="1" latinLnBrk="0" hangingPunct="1">
        <a:lnSpc>
          <a:spcPct val="90000"/>
        </a:lnSpc>
        <a:spcBef>
          <a:spcPct val="0"/>
        </a:spcBef>
        <a:buNone/>
        <a:defRPr sz="4400" kern="1200">
          <a:solidFill>
            <a:schemeClr val="bg2">
              <a:lumMod val="50000"/>
            </a:schemeClr>
          </a:solidFill>
          <a:latin typeface="+mj-lt"/>
          <a:ea typeface="+mj-ea"/>
          <a:cs typeface="+mj-cs"/>
        </a:defRPr>
      </a:lvl1pPr>
    </p:titleStyle>
    <p:bodyStyle>
      <a:lvl1pPr marL="0" indent="0" algn="l" defTabSz="914377" rtl="0" eaLnBrk="1" latinLnBrk="0" hangingPunct="1">
        <a:lnSpc>
          <a:spcPct val="90000"/>
        </a:lnSpc>
        <a:spcBef>
          <a:spcPts val="1000"/>
        </a:spcBef>
        <a:buClr>
          <a:schemeClr val="tx1"/>
        </a:buClr>
        <a:buFont typeface="Arial" panose="020B0604020202020204" pitchFamily="34" charset="0"/>
        <a:buNone/>
        <a:defRPr sz="2800" b="1" kern="1200">
          <a:solidFill>
            <a:schemeClr val="bg2">
              <a:lumMod val="50000"/>
            </a:schemeClr>
          </a:solidFill>
          <a:latin typeface="+mn-lt"/>
          <a:ea typeface="+mn-ea"/>
          <a:cs typeface="+mn-cs"/>
        </a:defRPr>
      </a:lvl1pPr>
      <a:lvl2pPr marL="457189" indent="0" algn="l" defTabSz="914377" rtl="0" eaLnBrk="1" latinLnBrk="0" hangingPunct="1">
        <a:lnSpc>
          <a:spcPct val="90000"/>
        </a:lnSpc>
        <a:spcBef>
          <a:spcPts val="500"/>
        </a:spcBef>
        <a:buClr>
          <a:schemeClr val="tx1"/>
        </a:buClr>
        <a:buFont typeface="Arial" panose="020B0604020202020204" pitchFamily="34" charset="0"/>
        <a:buNone/>
        <a:defRPr sz="2400" b="1" kern="1200">
          <a:solidFill>
            <a:schemeClr val="bg2">
              <a:lumMod val="50000"/>
            </a:schemeClr>
          </a:solidFill>
          <a:latin typeface="+mn-lt"/>
          <a:ea typeface="+mn-ea"/>
          <a:cs typeface="+mn-cs"/>
        </a:defRPr>
      </a:lvl2pPr>
      <a:lvl3pPr marL="914377" indent="0" algn="l" defTabSz="914377" rtl="0" eaLnBrk="1" latinLnBrk="0" hangingPunct="1">
        <a:lnSpc>
          <a:spcPct val="90000"/>
        </a:lnSpc>
        <a:spcBef>
          <a:spcPts val="500"/>
        </a:spcBef>
        <a:buClr>
          <a:schemeClr val="tx1"/>
        </a:buClr>
        <a:buFont typeface="Arial" panose="020B0604020202020204" pitchFamily="34" charset="0"/>
        <a:buNone/>
        <a:defRPr sz="2000" b="1" kern="1200">
          <a:solidFill>
            <a:schemeClr val="bg2">
              <a:lumMod val="50000"/>
            </a:schemeClr>
          </a:solidFill>
          <a:latin typeface="+mn-lt"/>
          <a:ea typeface="+mn-ea"/>
          <a:cs typeface="+mn-cs"/>
        </a:defRPr>
      </a:lvl3pPr>
      <a:lvl4pPr marL="1371566" indent="0" algn="l" defTabSz="914377" rtl="0" eaLnBrk="1" latinLnBrk="0" hangingPunct="1">
        <a:lnSpc>
          <a:spcPct val="90000"/>
        </a:lnSpc>
        <a:spcBef>
          <a:spcPts val="500"/>
        </a:spcBef>
        <a:buClr>
          <a:schemeClr val="tx1"/>
        </a:buClr>
        <a:buFont typeface="Arial" panose="020B0604020202020204" pitchFamily="34" charset="0"/>
        <a:buNone/>
        <a:defRPr sz="1800" b="1" kern="1200">
          <a:solidFill>
            <a:schemeClr val="bg2">
              <a:lumMod val="50000"/>
            </a:schemeClr>
          </a:solidFill>
          <a:latin typeface="+mn-lt"/>
          <a:ea typeface="+mn-ea"/>
          <a:cs typeface="+mn-cs"/>
        </a:defRPr>
      </a:lvl4pPr>
      <a:lvl5pPr marL="1828754" indent="0" algn="l" defTabSz="914377" rtl="0" eaLnBrk="1" latinLnBrk="0" hangingPunct="1">
        <a:lnSpc>
          <a:spcPct val="90000"/>
        </a:lnSpc>
        <a:spcBef>
          <a:spcPts val="500"/>
        </a:spcBef>
        <a:buClr>
          <a:schemeClr val="tx1"/>
        </a:buClr>
        <a:buFont typeface="Arial" panose="020B0604020202020204" pitchFamily="34" charset="0"/>
        <a:buNone/>
        <a:defRPr sz="1800" b="1" kern="1200">
          <a:solidFill>
            <a:schemeClr val="bg2">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smtClean="0"/>
              <a:t>STRATEGIC INVESTING </a:t>
            </a:r>
            <a:br>
              <a:rPr lang="en-US" smtClean="0"/>
            </a:br>
            <a:r>
              <a:rPr lang="en-US" smtClean="0"/>
              <a:t>FOR MINISTERS</a:t>
            </a:r>
            <a:endParaRPr lang="en-US" dirty="0"/>
          </a:p>
        </p:txBody>
      </p:sp>
      <p:sp>
        <p:nvSpPr>
          <p:cNvPr id="20" name="Content Placeholder 19"/>
          <p:cNvSpPr>
            <a:spLocks noGrp="1"/>
          </p:cNvSpPr>
          <p:nvPr>
            <p:ph sz="quarter" idx="14"/>
          </p:nvPr>
        </p:nvSpPr>
        <p:spPr/>
        <p:txBody>
          <a:bodyPr/>
          <a:lstStyle/>
          <a:p>
            <a:endParaRPr lang="en-US"/>
          </a:p>
        </p:txBody>
      </p:sp>
      <p:sp>
        <p:nvSpPr>
          <p:cNvPr id="21" name="Text Placeholder 20"/>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4924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29323" t="32627" r="53525" b="56307"/>
          <a:stretch/>
        </p:blipFill>
        <p:spPr>
          <a:xfrm>
            <a:off x="4652746" y="2937594"/>
            <a:ext cx="2863228" cy="1877934"/>
          </a:xfrm>
          <a:prstGeom prst="rect">
            <a:avLst/>
          </a:prstGeom>
        </p:spPr>
      </p:pic>
      <p:sp>
        <p:nvSpPr>
          <p:cNvPr id="6" name="object 6"/>
          <p:cNvSpPr/>
          <p:nvPr/>
        </p:nvSpPr>
        <p:spPr>
          <a:xfrm>
            <a:off x="3941058" y="1631563"/>
            <a:ext cx="4241800" cy="4241800"/>
          </a:xfrm>
          <a:custGeom>
            <a:avLst/>
            <a:gdLst/>
            <a:ahLst/>
            <a:cxnLst/>
            <a:rect l="l" t="t" r="r" b="b"/>
            <a:pathLst>
              <a:path w="5090159" h="5090159">
                <a:moveTo>
                  <a:pt x="2545067" y="5090147"/>
                </a:moveTo>
                <a:lnTo>
                  <a:pt x="2593429" y="5089696"/>
                </a:lnTo>
                <a:lnTo>
                  <a:pt x="2641572" y="5088351"/>
                </a:lnTo>
                <a:lnTo>
                  <a:pt x="2689488" y="5086118"/>
                </a:lnTo>
                <a:lnTo>
                  <a:pt x="2737170" y="5083006"/>
                </a:lnTo>
                <a:lnTo>
                  <a:pt x="2784608" y="5079022"/>
                </a:lnTo>
                <a:lnTo>
                  <a:pt x="2831796" y="5074174"/>
                </a:lnTo>
                <a:lnTo>
                  <a:pt x="2878726" y="5068472"/>
                </a:lnTo>
                <a:lnTo>
                  <a:pt x="2925388" y="5061921"/>
                </a:lnTo>
                <a:lnTo>
                  <a:pt x="2971776" y="5054531"/>
                </a:lnTo>
                <a:lnTo>
                  <a:pt x="3017881" y="5046310"/>
                </a:lnTo>
                <a:lnTo>
                  <a:pt x="3063696" y="5037264"/>
                </a:lnTo>
                <a:lnTo>
                  <a:pt x="3109212" y="5027403"/>
                </a:lnTo>
                <a:lnTo>
                  <a:pt x="3154422" y="5016735"/>
                </a:lnTo>
                <a:lnTo>
                  <a:pt x="3199318" y="5005266"/>
                </a:lnTo>
                <a:lnTo>
                  <a:pt x="3243891" y="4993006"/>
                </a:lnTo>
                <a:lnTo>
                  <a:pt x="3288134" y="4979961"/>
                </a:lnTo>
                <a:lnTo>
                  <a:pt x="3332038" y="4966141"/>
                </a:lnTo>
                <a:lnTo>
                  <a:pt x="3375596" y="4951552"/>
                </a:lnTo>
                <a:lnTo>
                  <a:pt x="3418800" y="4936204"/>
                </a:lnTo>
                <a:lnTo>
                  <a:pt x="3461642" y="4920104"/>
                </a:lnTo>
                <a:lnTo>
                  <a:pt x="3504114" y="4903259"/>
                </a:lnTo>
                <a:lnTo>
                  <a:pt x="3546208" y="4885678"/>
                </a:lnTo>
                <a:lnTo>
                  <a:pt x="3587915" y="4867370"/>
                </a:lnTo>
                <a:lnTo>
                  <a:pt x="3629229" y="4848340"/>
                </a:lnTo>
                <a:lnTo>
                  <a:pt x="3670141" y="4828599"/>
                </a:lnTo>
                <a:lnTo>
                  <a:pt x="3710643" y="4808153"/>
                </a:lnTo>
                <a:lnTo>
                  <a:pt x="3750727" y="4787011"/>
                </a:lnTo>
                <a:lnTo>
                  <a:pt x="3790385" y="4765181"/>
                </a:lnTo>
                <a:lnTo>
                  <a:pt x="3829609" y="4742670"/>
                </a:lnTo>
                <a:lnTo>
                  <a:pt x="3868392" y="4719486"/>
                </a:lnTo>
                <a:lnTo>
                  <a:pt x="3906725" y="4695638"/>
                </a:lnTo>
                <a:lnTo>
                  <a:pt x="3944600" y="4671133"/>
                </a:lnTo>
                <a:lnTo>
                  <a:pt x="3982010" y="4645980"/>
                </a:lnTo>
                <a:lnTo>
                  <a:pt x="4018946" y="4620186"/>
                </a:lnTo>
                <a:lnTo>
                  <a:pt x="4055401" y="4593760"/>
                </a:lnTo>
                <a:lnTo>
                  <a:pt x="4091366" y="4566708"/>
                </a:lnTo>
                <a:lnTo>
                  <a:pt x="4126834" y="4539040"/>
                </a:lnTo>
                <a:lnTo>
                  <a:pt x="4161796" y="4510763"/>
                </a:lnTo>
                <a:lnTo>
                  <a:pt x="4196245" y="4481885"/>
                </a:lnTo>
                <a:lnTo>
                  <a:pt x="4230173" y="4452415"/>
                </a:lnTo>
                <a:lnTo>
                  <a:pt x="4263571" y="4422359"/>
                </a:lnTo>
                <a:lnTo>
                  <a:pt x="4296433" y="4391726"/>
                </a:lnTo>
                <a:lnTo>
                  <a:pt x="4328749" y="4360524"/>
                </a:lnTo>
                <a:lnTo>
                  <a:pt x="4360511" y="4328761"/>
                </a:lnTo>
                <a:lnTo>
                  <a:pt x="4391713" y="4296445"/>
                </a:lnTo>
                <a:lnTo>
                  <a:pt x="4422346" y="4263584"/>
                </a:lnTo>
                <a:lnTo>
                  <a:pt x="4452402" y="4230186"/>
                </a:lnTo>
                <a:lnTo>
                  <a:pt x="4481873" y="4196258"/>
                </a:lnTo>
                <a:lnTo>
                  <a:pt x="4510751" y="4161809"/>
                </a:lnTo>
                <a:lnTo>
                  <a:pt x="4539028" y="4126846"/>
                </a:lnTo>
                <a:lnTo>
                  <a:pt x="4566696" y="4091379"/>
                </a:lnTo>
                <a:lnTo>
                  <a:pt x="4593747" y="4055414"/>
                </a:lnTo>
                <a:lnTo>
                  <a:pt x="4620174" y="4018959"/>
                </a:lnTo>
                <a:lnTo>
                  <a:pt x="4645968" y="3982023"/>
                </a:lnTo>
                <a:lnTo>
                  <a:pt x="4671121" y="3944613"/>
                </a:lnTo>
                <a:lnTo>
                  <a:pt x="4695625" y="3906738"/>
                </a:lnTo>
                <a:lnTo>
                  <a:pt x="4719473" y="3868405"/>
                </a:lnTo>
                <a:lnTo>
                  <a:pt x="4742657" y="3829622"/>
                </a:lnTo>
                <a:lnTo>
                  <a:pt x="4765168" y="3790398"/>
                </a:lnTo>
                <a:lnTo>
                  <a:pt x="4786998" y="3750739"/>
                </a:lnTo>
                <a:lnTo>
                  <a:pt x="4808141" y="3710655"/>
                </a:lnTo>
                <a:lnTo>
                  <a:pt x="4828586" y="3670154"/>
                </a:lnTo>
                <a:lnTo>
                  <a:pt x="4848328" y="3629242"/>
                </a:lnTo>
                <a:lnTo>
                  <a:pt x="4867357" y="3587928"/>
                </a:lnTo>
                <a:lnTo>
                  <a:pt x="4885666" y="3546220"/>
                </a:lnTo>
                <a:lnTo>
                  <a:pt x="4903246" y="3504127"/>
                </a:lnTo>
                <a:lnTo>
                  <a:pt x="4920091" y="3461655"/>
                </a:lnTo>
                <a:lnTo>
                  <a:pt x="4936191" y="3418813"/>
                </a:lnTo>
                <a:lnTo>
                  <a:pt x="4951540" y="3375609"/>
                </a:lnTo>
                <a:lnTo>
                  <a:pt x="4966128" y="3332051"/>
                </a:lnTo>
                <a:lnTo>
                  <a:pt x="4979948" y="3288146"/>
                </a:lnTo>
                <a:lnTo>
                  <a:pt x="4992993" y="3243904"/>
                </a:lnTo>
                <a:lnTo>
                  <a:pt x="5005253" y="3199330"/>
                </a:lnTo>
                <a:lnTo>
                  <a:pt x="5016722" y="3154435"/>
                </a:lnTo>
                <a:lnTo>
                  <a:pt x="5027391" y="3109225"/>
                </a:lnTo>
                <a:lnTo>
                  <a:pt x="5037252" y="3063709"/>
                </a:lnTo>
                <a:lnTo>
                  <a:pt x="5046297" y="3017894"/>
                </a:lnTo>
                <a:lnTo>
                  <a:pt x="5054519" y="2971789"/>
                </a:lnTo>
                <a:lnTo>
                  <a:pt x="5061909" y="2925401"/>
                </a:lnTo>
                <a:lnTo>
                  <a:pt x="5068459" y="2878738"/>
                </a:lnTo>
                <a:lnTo>
                  <a:pt x="5074162" y="2831809"/>
                </a:lnTo>
                <a:lnTo>
                  <a:pt x="5079009" y="2784621"/>
                </a:lnTo>
                <a:lnTo>
                  <a:pt x="5082993" y="2737182"/>
                </a:lnTo>
                <a:lnTo>
                  <a:pt x="5086105" y="2689501"/>
                </a:lnTo>
                <a:lnTo>
                  <a:pt x="5088338" y="2641585"/>
                </a:lnTo>
                <a:lnTo>
                  <a:pt x="5089684" y="2593442"/>
                </a:lnTo>
                <a:lnTo>
                  <a:pt x="5090134" y="2545079"/>
                </a:lnTo>
                <a:lnTo>
                  <a:pt x="5089684" y="2496717"/>
                </a:lnTo>
                <a:lnTo>
                  <a:pt x="5088338" y="2448573"/>
                </a:lnTo>
                <a:lnTo>
                  <a:pt x="5086105" y="2400657"/>
                </a:lnTo>
                <a:lnTo>
                  <a:pt x="5082993" y="2352975"/>
                </a:lnTo>
                <a:lnTo>
                  <a:pt x="5079009" y="2305536"/>
                </a:lnTo>
                <a:lnTo>
                  <a:pt x="5074162" y="2258347"/>
                </a:lnTo>
                <a:lnTo>
                  <a:pt x="5068459" y="2211418"/>
                </a:lnTo>
                <a:lnTo>
                  <a:pt x="5061909" y="2164755"/>
                </a:lnTo>
                <a:lnTo>
                  <a:pt x="5054519" y="2118367"/>
                </a:lnTo>
                <a:lnTo>
                  <a:pt x="5046297" y="2072261"/>
                </a:lnTo>
                <a:lnTo>
                  <a:pt x="5037252" y="2026446"/>
                </a:lnTo>
                <a:lnTo>
                  <a:pt x="5027391" y="1980929"/>
                </a:lnTo>
                <a:lnTo>
                  <a:pt x="5016722" y="1935719"/>
                </a:lnTo>
                <a:lnTo>
                  <a:pt x="5005253" y="1890823"/>
                </a:lnTo>
                <a:lnTo>
                  <a:pt x="4992993" y="1846250"/>
                </a:lnTo>
                <a:lnTo>
                  <a:pt x="4979948" y="1802007"/>
                </a:lnTo>
                <a:lnTo>
                  <a:pt x="4966128" y="1758102"/>
                </a:lnTo>
                <a:lnTo>
                  <a:pt x="4951540" y="1714544"/>
                </a:lnTo>
                <a:lnTo>
                  <a:pt x="4936191" y="1671339"/>
                </a:lnTo>
                <a:lnTo>
                  <a:pt x="4920091" y="1628497"/>
                </a:lnTo>
                <a:lnTo>
                  <a:pt x="4903246" y="1586025"/>
                </a:lnTo>
                <a:lnTo>
                  <a:pt x="4885666" y="1543931"/>
                </a:lnTo>
                <a:lnTo>
                  <a:pt x="4867357" y="1502223"/>
                </a:lnTo>
                <a:lnTo>
                  <a:pt x="4848328" y="1460909"/>
                </a:lnTo>
                <a:lnTo>
                  <a:pt x="4828586" y="1419997"/>
                </a:lnTo>
                <a:lnTo>
                  <a:pt x="4808141" y="1379495"/>
                </a:lnTo>
                <a:lnTo>
                  <a:pt x="4786998" y="1339411"/>
                </a:lnTo>
                <a:lnTo>
                  <a:pt x="4765168" y="1299753"/>
                </a:lnTo>
                <a:lnTo>
                  <a:pt x="4742657" y="1260528"/>
                </a:lnTo>
                <a:lnTo>
                  <a:pt x="4719473" y="1221745"/>
                </a:lnTo>
                <a:lnTo>
                  <a:pt x="4695625" y="1183412"/>
                </a:lnTo>
                <a:lnTo>
                  <a:pt x="4671121" y="1145537"/>
                </a:lnTo>
                <a:lnTo>
                  <a:pt x="4645968" y="1108127"/>
                </a:lnTo>
                <a:lnTo>
                  <a:pt x="4620174" y="1071190"/>
                </a:lnTo>
                <a:lnTo>
                  <a:pt x="4593747" y="1034736"/>
                </a:lnTo>
                <a:lnTo>
                  <a:pt x="4566696" y="998770"/>
                </a:lnTo>
                <a:lnTo>
                  <a:pt x="4539028" y="963302"/>
                </a:lnTo>
                <a:lnTo>
                  <a:pt x="4510751" y="928340"/>
                </a:lnTo>
                <a:lnTo>
                  <a:pt x="4481873" y="893891"/>
                </a:lnTo>
                <a:lnTo>
                  <a:pt x="4452402" y="859963"/>
                </a:lnTo>
                <a:lnTo>
                  <a:pt x="4422346" y="826564"/>
                </a:lnTo>
                <a:lnTo>
                  <a:pt x="4391713" y="793703"/>
                </a:lnTo>
                <a:lnTo>
                  <a:pt x="4360511" y="761387"/>
                </a:lnTo>
                <a:lnTo>
                  <a:pt x="4328749" y="729624"/>
                </a:lnTo>
                <a:lnTo>
                  <a:pt x="4296433" y="698422"/>
                </a:lnTo>
                <a:lnTo>
                  <a:pt x="4263571" y="667789"/>
                </a:lnTo>
                <a:lnTo>
                  <a:pt x="4230173" y="637733"/>
                </a:lnTo>
                <a:lnTo>
                  <a:pt x="4196245" y="608262"/>
                </a:lnTo>
                <a:lnTo>
                  <a:pt x="4161796" y="579384"/>
                </a:lnTo>
                <a:lnTo>
                  <a:pt x="4126834" y="551107"/>
                </a:lnTo>
                <a:lnTo>
                  <a:pt x="4091366" y="523439"/>
                </a:lnTo>
                <a:lnTo>
                  <a:pt x="4055401" y="496387"/>
                </a:lnTo>
                <a:lnTo>
                  <a:pt x="4018946" y="469961"/>
                </a:lnTo>
                <a:lnTo>
                  <a:pt x="3982010" y="444167"/>
                </a:lnTo>
                <a:lnTo>
                  <a:pt x="3944600" y="419013"/>
                </a:lnTo>
                <a:lnTo>
                  <a:pt x="3906725" y="394509"/>
                </a:lnTo>
                <a:lnTo>
                  <a:pt x="3868392" y="370661"/>
                </a:lnTo>
                <a:lnTo>
                  <a:pt x="3829609" y="347477"/>
                </a:lnTo>
                <a:lnTo>
                  <a:pt x="3790385" y="324966"/>
                </a:lnTo>
                <a:lnTo>
                  <a:pt x="3750727" y="303136"/>
                </a:lnTo>
                <a:lnTo>
                  <a:pt x="3710643" y="281993"/>
                </a:lnTo>
                <a:lnTo>
                  <a:pt x="3670141" y="261548"/>
                </a:lnTo>
                <a:lnTo>
                  <a:pt x="3629229" y="241806"/>
                </a:lnTo>
                <a:lnTo>
                  <a:pt x="3587915" y="222777"/>
                </a:lnTo>
                <a:lnTo>
                  <a:pt x="3546208" y="204468"/>
                </a:lnTo>
                <a:lnTo>
                  <a:pt x="3504114" y="186887"/>
                </a:lnTo>
                <a:lnTo>
                  <a:pt x="3461642" y="170043"/>
                </a:lnTo>
                <a:lnTo>
                  <a:pt x="3418800" y="153942"/>
                </a:lnTo>
                <a:lnTo>
                  <a:pt x="3375596" y="138594"/>
                </a:lnTo>
                <a:lnTo>
                  <a:pt x="3332038" y="124006"/>
                </a:lnTo>
                <a:lnTo>
                  <a:pt x="3288134" y="110185"/>
                </a:lnTo>
                <a:lnTo>
                  <a:pt x="3243891" y="97141"/>
                </a:lnTo>
                <a:lnTo>
                  <a:pt x="3199318" y="84880"/>
                </a:lnTo>
                <a:lnTo>
                  <a:pt x="3154422" y="73412"/>
                </a:lnTo>
                <a:lnTo>
                  <a:pt x="3109212" y="62743"/>
                </a:lnTo>
                <a:lnTo>
                  <a:pt x="3063696" y="52882"/>
                </a:lnTo>
                <a:lnTo>
                  <a:pt x="3017881" y="43837"/>
                </a:lnTo>
                <a:lnTo>
                  <a:pt x="2971776" y="35615"/>
                </a:lnTo>
                <a:lnTo>
                  <a:pt x="2925388" y="28225"/>
                </a:lnTo>
                <a:lnTo>
                  <a:pt x="2878726" y="21675"/>
                </a:lnTo>
                <a:lnTo>
                  <a:pt x="2831796" y="15972"/>
                </a:lnTo>
                <a:lnTo>
                  <a:pt x="2784608" y="11125"/>
                </a:lnTo>
                <a:lnTo>
                  <a:pt x="2737170" y="7141"/>
                </a:lnTo>
                <a:lnTo>
                  <a:pt x="2689488" y="4028"/>
                </a:lnTo>
                <a:lnTo>
                  <a:pt x="2641572" y="1795"/>
                </a:lnTo>
                <a:lnTo>
                  <a:pt x="2593429" y="450"/>
                </a:lnTo>
                <a:lnTo>
                  <a:pt x="2545067" y="0"/>
                </a:lnTo>
                <a:lnTo>
                  <a:pt x="2496704" y="450"/>
                </a:lnTo>
                <a:lnTo>
                  <a:pt x="2448561" y="1795"/>
                </a:lnTo>
                <a:lnTo>
                  <a:pt x="2400644" y="4028"/>
                </a:lnTo>
                <a:lnTo>
                  <a:pt x="2352962" y="7141"/>
                </a:lnTo>
                <a:lnTo>
                  <a:pt x="2305523" y="11125"/>
                </a:lnTo>
                <a:lnTo>
                  <a:pt x="2258335" y="15972"/>
                </a:lnTo>
                <a:lnTo>
                  <a:pt x="2211405" y="21675"/>
                </a:lnTo>
                <a:lnTo>
                  <a:pt x="2164743" y="28225"/>
                </a:lnTo>
                <a:lnTo>
                  <a:pt x="2118354" y="35615"/>
                </a:lnTo>
                <a:lnTo>
                  <a:pt x="2072249" y="43837"/>
                </a:lnTo>
                <a:lnTo>
                  <a:pt x="2026434" y="52882"/>
                </a:lnTo>
                <a:lnTo>
                  <a:pt x="1980917" y="62743"/>
                </a:lnTo>
                <a:lnTo>
                  <a:pt x="1935707" y="73412"/>
                </a:lnTo>
                <a:lnTo>
                  <a:pt x="1890811" y="84880"/>
                </a:lnTo>
                <a:lnTo>
                  <a:pt x="1846238" y="97141"/>
                </a:lnTo>
                <a:lnTo>
                  <a:pt x="1801995" y="110185"/>
                </a:lnTo>
                <a:lnTo>
                  <a:pt x="1758091" y="124006"/>
                </a:lnTo>
                <a:lnTo>
                  <a:pt x="1714532" y="138594"/>
                </a:lnTo>
                <a:lnTo>
                  <a:pt x="1671328" y="153942"/>
                </a:lnTo>
                <a:lnTo>
                  <a:pt x="1628486" y="170043"/>
                </a:lnTo>
                <a:lnTo>
                  <a:pt x="1586014" y="186887"/>
                </a:lnTo>
                <a:lnTo>
                  <a:pt x="1543920" y="204468"/>
                </a:lnTo>
                <a:lnTo>
                  <a:pt x="1502213" y="222777"/>
                </a:lnTo>
                <a:lnTo>
                  <a:pt x="1460899" y="241806"/>
                </a:lnTo>
                <a:lnTo>
                  <a:pt x="1419987" y="261548"/>
                </a:lnTo>
                <a:lnTo>
                  <a:pt x="1379485" y="281993"/>
                </a:lnTo>
                <a:lnTo>
                  <a:pt x="1339401" y="303136"/>
                </a:lnTo>
                <a:lnTo>
                  <a:pt x="1299743" y="324966"/>
                </a:lnTo>
                <a:lnTo>
                  <a:pt x="1260519" y="347477"/>
                </a:lnTo>
                <a:lnTo>
                  <a:pt x="1221736" y="370661"/>
                </a:lnTo>
                <a:lnTo>
                  <a:pt x="1183403" y="394509"/>
                </a:lnTo>
                <a:lnTo>
                  <a:pt x="1145528" y="419013"/>
                </a:lnTo>
                <a:lnTo>
                  <a:pt x="1108118" y="444167"/>
                </a:lnTo>
                <a:lnTo>
                  <a:pt x="1071182" y="469961"/>
                </a:lnTo>
                <a:lnTo>
                  <a:pt x="1034727" y="496387"/>
                </a:lnTo>
                <a:lnTo>
                  <a:pt x="998762" y="523439"/>
                </a:lnTo>
                <a:lnTo>
                  <a:pt x="963294" y="551107"/>
                </a:lnTo>
                <a:lnTo>
                  <a:pt x="928332" y="579384"/>
                </a:lnTo>
                <a:lnTo>
                  <a:pt x="893883" y="608262"/>
                </a:lnTo>
                <a:lnTo>
                  <a:pt x="859956" y="637733"/>
                </a:lnTo>
                <a:lnTo>
                  <a:pt x="826557" y="667789"/>
                </a:lnTo>
                <a:lnTo>
                  <a:pt x="793696" y="698422"/>
                </a:lnTo>
                <a:lnTo>
                  <a:pt x="761380" y="729624"/>
                </a:lnTo>
                <a:lnTo>
                  <a:pt x="729617" y="761387"/>
                </a:lnTo>
                <a:lnTo>
                  <a:pt x="698416" y="793703"/>
                </a:lnTo>
                <a:lnTo>
                  <a:pt x="667783" y="826564"/>
                </a:lnTo>
                <a:lnTo>
                  <a:pt x="637727" y="859963"/>
                </a:lnTo>
                <a:lnTo>
                  <a:pt x="608257" y="893891"/>
                </a:lnTo>
                <a:lnTo>
                  <a:pt x="579379" y="928340"/>
                </a:lnTo>
                <a:lnTo>
                  <a:pt x="551102" y="963302"/>
                </a:lnTo>
                <a:lnTo>
                  <a:pt x="523434" y="998770"/>
                </a:lnTo>
                <a:lnTo>
                  <a:pt x="496383" y="1034736"/>
                </a:lnTo>
                <a:lnTo>
                  <a:pt x="469956" y="1071190"/>
                </a:lnTo>
                <a:lnTo>
                  <a:pt x="444163" y="1108127"/>
                </a:lnTo>
                <a:lnTo>
                  <a:pt x="419010" y="1145537"/>
                </a:lnTo>
                <a:lnTo>
                  <a:pt x="394505" y="1183412"/>
                </a:lnTo>
                <a:lnTo>
                  <a:pt x="370657" y="1221745"/>
                </a:lnTo>
                <a:lnTo>
                  <a:pt x="347474" y="1260528"/>
                </a:lnTo>
                <a:lnTo>
                  <a:pt x="324963" y="1299753"/>
                </a:lnTo>
                <a:lnTo>
                  <a:pt x="303133" y="1339411"/>
                </a:lnTo>
                <a:lnTo>
                  <a:pt x="281991" y="1379495"/>
                </a:lnTo>
                <a:lnTo>
                  <a:pt x="261545" y="1419997"/>
                </a:lnTo>
                <a:lnTo>
                  <a:pt x="241804" y="1460909"/>
                </a:lnTo>
                <a:lnTo>
                  <a:pt x="222775" y="1502223"/>
                </a:lnTo>
                <a:lnTo>
                  <a:pt x="204466" y="1543931"/>
                </a:lnTo>
                <a:lnTo>
                  <a:pt x="186885" y="1586025"/>
                </a:lnTo>
                <a:lnTo>
                  <a:pt x="170041" y="1628497"/>
                </a:lnTo>
                <a:lnTo>
                  <a:pt x="153941" y="1671339"/>
                </a:lnTo>
                <a:lnTo>
                  <a:pt x="138593" y="1714544"/>
                </a:lnTo>
                <a:lnTo>
                  <a:pt x="124004" y="1758102"/>
                </a:lnTo>
                <a:lnTo>
                  <a:pt x="110184" y="1802007"/>
                </a:lnTo>
                <a:lnTo>
                  <a:pt x="97140" y="1846250"/>
                </a:lnTo>
                <a:lnTo>
                  <a:pt x="84879" y="1890823"/>
                </a:lnTo>
                <a:lnTo>
                  <a:pt x="73411" y="1935719"/>
                </a:lnTo>
                <a:lnTo>
                  <a:pt x="62742" y="1980929"/>
                </a:lnTo>
                <a:lnTo>
                  <a:pt x="52881" y="2026446"/>
                </a:lnTo>
                <a:lnTo>
                  <a:pt x="43836" y="2072261"/>
                </a:lnTo>
                <a:lnTo>
                  <a:pt x="35615" y="2118367"/>
                </a:lnTo>
                <a:lnTo>
                  <a:pt x="28225" y="2164755"/>
                </a:lnTo>
                <a:lnTo>
                  <a:pt x="21674" y="2211418"/>
                </a:lnTo>
                <a:lnTo>
                  <a:pt x="15972" y="2258347"/>
                </a:lnTo>
                <a:lnTo>
                  <a:pt x="11124" y="2305536"/>
                </a:lnTo>
                <a:lnTo>
                  <a:pt x="7141" y="2352975"/>
                </a:lnTo>
                <a:lnTo>
                  <a:pt x="4028" y="2400657"/>
                </a:lnTo>
                <a:lnTo>
                  <a:pt x="1795" y="2448573"/>
                </a:lnTo>
                <a:lnTo>
                  <a:pt x="450" y="2496717"/>
                </a:lnTo>
                <a:lnTo>
                  <a:pt x="0" y="2545079"/>
                </a:lnTo>
                <a:lnTo>
                  <a:pt x="450" y="2593442"/>
                </a:lnTo>
                <a:lnTo>
                  <a:pt x="1795" y="2641585"/>
                </a:lnTo>
                <a:lnTo>
                  <a:pt x="4028" y="2689501"/>
                </a:lnTo>
                <a:lnTo>
                  <a:pt x="7141" y="2737182"/>
                </a:lnTo>
                <a:lnTo>
                  <a:pt x="11124" y="2784621"/>
                </a:lnTo>
                <a:lnTo>
                  <a:pt x="15972" y="2831809"/>
                </a:lnTo>
                <a:lnTo>
                  <a:pt x="21674" y="2878738"/>
                </a:lnTo>
                <a:lnTo>
                  <a:pt x="28225" y="2925401"/>
                </a:lnTo>
                <a:lnTo>
                  <a:pt x="35615" y="2971789"/>
                </a:lnTo>
                <a:lnTo>
                  <a:pt x="43836" y="3017894"/>
                </a:lnTo>
                <a:lnTo>
                  <a:pt x="52881" y="3063709"/>
                </a:lnTo>
                <a:lnTo>
                  <a:pt x="62742" y="3109225"/>
                </a:lnTo>
                <a:lnTo>
                  <a:pt x="73411" y="3154435"/>
                </a:lnTo>
                <a:lnTo>
                  <a:pt x="84879" y="3199330"/>
                </a:lnTo>
                <a:lnTo>
                  <a:pt x="97140" y="3243904"/>
                </a:lnTo>
                <a:lnTo>
                  <a:pt x="110184" y="3288146"/>
                </a:lnTo>
                <a:lnTo>
                  <a:pt x="124004" y="3332051"/>
                </a:lnTo>
                <a:lnTo>
                  <a:pt x="138593" y="3375609"/>
                </a:lnTo>
                <a:lnTo>
                  <a:pt x="153941" y="3418813"/>
                </a:lnTo>
                <a:lnTo>
                  <a:pt x="170041" y="3461655"/>
                </a:lnTo>
                <a:lnTo>
                  <a:pt x="186885" y="3504127"/>
                </a:lnTo>
                <a:lnTo>
                  <a:pt x="204466" y="3546220"/>
                </a:lnTo>
                <a:lnTo>
                  <a:pt x="222775" y="3587928"/>
                </a:lnTo>
                <a:lnTo>
                  <a:pt x="241804" y="3629242"/>
                </a:lnTo>
                <a:lnTo>
                  <a:pt x="261545" y="3670154"/>
                </a:lnTo>
                <a:lnTo>
                  <a:pt x="281991" y="3710655"/>
                </a:lnTo>
                <a:lnTo>
                  <a:pt x="303133" y="3750739"/>
                </a:lnTo>
                <a:lnTo>
                  <a:pt x="324963" y="3790398"/>
                </a:lnTo>
                <a:lnTo>
                  <a:pt x="347474" y="3829622"/>
                </a:lnTo>
                <a:lnTo>
                  <a:pt x="370657" y="3868405"/>
                </a:lnTo>
                <a:lnTo>
                  <a:pt x="394505" y="3906738"/>
                </a:lnTo>
                <a:lnTo>
                  <a:pt x="419010" y="3944613"/>
                </a:lnTo>
                <a:lnTo>
                  <a:pt x="444163" y="3982023"/>
                </a:lnTo>
                <a:lnTo>
                  <a:pt x="469956" y="4018959"/>
                </a:lnTo>
                <a:lnTo>
                  <a:pt x="496383" y="4055414"/>
                </a:lnTo>
                <a:lnTo>
                  <a:pt x="523434" y="4091379"/>
                </a:lnTo>
                <a:lnTo>
                  <a:pt x="551102" y="4126846"/>
                </a:lnTo>
                <a:lnTo>
                  <a:pt x="579379" y="4161809"/>
                </a:lnTo>
                <a:lnTo>
                  <a:pt x="608257" y="4196258"/>
                </a:lnTo>
                <a:lnTo>
                  <a:pt x="637727" y="4230186"/>
                </a:lnTo>
                <a:lnTo>
                  <a:pt x="667783" y="4263584"/>
                </a:lnTo>
                <a:lnTo>
                  <a:pt x="698416" y="4296445"/>
                </a:lnTo>
                <a:lnTo>
                  <a:pt x="729617" y="4328761"/>
                </a:lnTo>
                <a:lnTo>
                  <a:pt x="761380" y="4360524"/>
                </a:lnTo>
                <a:lnTo>
                  <a:pt x="793696" y="4391726"/>
                </a:lnTo>
                <a:lnTo>
                  <a:pt x="826557" y="4422359"/>
                </a:lnTo>
                <a:lnTo>
                  <a:pt x="859956" y="4452415"/>
                </a:lnTo>
                <a:lnTo>
                  <a:pt x="893883" y="4481885"/>
                </a:lnTo>
                <a:lnTo>
                  <a:pt x="928332" y="4510763"/>
                </a:lnTo>
                <a:lnTo>
                  <a:pt x="963294" y="4539040"/>
                </a:lnTo>
                <a:lnTo>
                  <a:pt x="998762" y="4566708"/>
                </a:lnTo>
                <a:lnTo>
                  <a:pt x="1034727" y="4593760"/>
                </a:lnTo>
                <a:lnTo>
                  <a:pt x="1071182" y="4620186"/>
                </a:lnTo>
                <a:lnTo>
                  <a:pt x="1108118" y="4645980"/>
                </a:lnTo>
                <a:lnTo>
                  <a:pt x="1145528" y="4671133"/>
                </a:lnTo>
                <a:lnTo>
                  <a:pt x="1183403" y="4695638"/>
                </a:lnTo>
                <a:lnTo>
                  <a:pt x="1221736" y="4719486"/>
                </a:lnTo>
                <a:lnTo>
                  <a:pt x="1260519" y="4742670"/>
                </a:lnTo>
                <a:lnTo>
                  <a:pt x="1299743" y="4765181"/>
                </a:lnTo>
                <a:lnTo>
                  <a:pt x="1339401" y="4787011"/>
                </a:lnTo>
                <a:lnTo>
                  <a:pt x="1379485" y="4808153"/>
                </a:lnTo>
                <a:lnTo>
                  <a:pt x="1419987" y="4828599"/>
                </a:lnTo>
                <a:lnTo>
                  <a:pt x="1460899" y="4848340"/>
                </a:lnTo>
                <a:lnTo>
                  <a:pt x="1502213" y="4867370"/>
                </a:lnTo>
                <a:lnTo>
                  <a:pt x="1543920" y="4885678"/>
                </a:lnTo>
                <a:lnTo>
                  <a:pt x="1586014" y="4903259"/>
                </a:lnTo>
                <a:lnTo>
                  <a:pt x="1628486" y="4920104"/>
                </a:lnTo>
                <a:lnTo>
                  <a:pt x="1671328" y="4936204"/>
                </a:lnTo>
                <a:lnTo>
                  <a:pt x="1714532" y="4951552"/>
                </a:lnTo>
                <a:lnTo>
                  <a:pt x="1758091" y="4966141"/>
                </a:lnTo>
                <a:lnTo>
                  <a:pt x="1801995" y="4979961"/>
                </a:lnTo>
                <a:lnTo>
                  <a:pt x="1846238" y="4993006"/>
                </a:lnTo>
                <a:lnTo>
                  <a:pt x="1890811" y="5005266"/>
                </a:lnTo>
                <a:lnTo>
                  <a:pt x="1935707" y="5016735"/>
                </a:lnTo>
                <a:lnTo>
                  <a:pt x="1980917" y="5027403"/>
                </a:lnTo>
                <a:lnTo>
                  <a:pt x="2026434" y="5037264"/>
                </a:lnTo>
                <a:lnTo>
                  <a:pt x="2072249" y="5046310"/>
                </a:lnTo>
                <a:lnTo>
                  <a:pt x="2118354" y="5054531"/>
                </a:lnTo>
                <a:lnTo>
                  <a:pt x="2164743" y="5061921"/>
                </a:lnTo>
                <a:lnTo>
                  <a:pt x="2211405" y="5068472"/>
                </a:lnTo>
                <a:lnTo>
                  <a:pt x="2258335" y="5074174"/>
                </a:lnTo>
                <a:lnTo>
                  <a:pt x="2305523" y="5079022"/>
                </a:lnTo>
                <a:lnTo>
                  <a:pt x="2352962" y="5083006"/>
                </a:lnTo>
                <a:lnTo>
                  <a:pt x="2400644" y="5086118"/>
                </a:lnTo>
                <a:lnTo>
                  <a:pt x="2448561" y="5088351"/>
                </a:lnTo>
                <a:lnTo>
                  <a:pt x="2496704" y="5089696"/>
                </a:lnTo>
                <a:lnTo>
                  <a:pt x="2545067" y="5090147"/>
                </a:lnTo>
                <a:close/>
              </a:path>
            </a:pathLst>
          </a:custGeom>
          <a:ln w="66992">
            <a:solidFill>
              <a:srgbClr val="BCBEC0"/>
            </a:solidFill>
          </a:ln>
        </p:spPr>
        <p:txBody>
          <a:bodyPr wrap="square" lIns="0" tIns="0" rIns="0" bIns="0" rtlCol="0"/>
          <a:lstStyle/>
          <a:p>
            <a:endParaRPr sz="1500"/>
          </a:p>
        </p:txBody>
      </p:sp>
      <p:sp>
        <p:nvSpPr>
          <p:cNvPr id="8" name="object 8"/>
          <p:cNvSpPr/>
          <p:nvPr/>
        </p:nvSpPr>
        <p:spPr>
          <a:xfrm>
            <a:off x="4287538" y="2217707"/>
            <a:ext cx="289454" cy="289454"/>
          </a:xfrm>
          <a:custGeom>
            <a:avLst/>
            <a:gdLst/>
            <a:ahLst/>
            <a:cxnLst/>
            <a:rect l="l" t="t" r="r" b="b"/>
            <a:pathLst>
              <a:path w="347345" h="347344">
                <a:moveTo>
                  <a:pt x="173647" y="347294"/>
                </a:moveTo>
                <a:lnTo>
                  <a:pt x="219807" y="341091"/>
                </a:lnTo>
                <a:lnTo>
                  <a:pt x="261287" y="323585"/>
                </a:lnTo>
                <a:lnTo>
                  <a:pt x="296432" y="296432"/>
                </a:lnTo>
                <a:lnTo>
                  <a:pt x="323585" y="261287"/>
                </a:lnTo>
                <a:lnTo>
                  <a:pt x="341091" y="219807"/>
                </a:lnTo>
                <a:lnTo>
                  <a:pt x="347294" y="173647"/>
                </a:lnTo>
                <a:lnTo>
                  <a:pt x="341091" y="127486"/>
                </a:lnTo>
                <a:lnTo>
                  <a:pt x="323585" y="86006"/>
                </a:lnTo>
                <a:lnTo>
                  <a:pt x="296432" y="50861"/>
                </a:lnTo>
                <a:lnTo>
                  <a:pt x="261287" y="23709"/>
                </a:lnTo>
                <a:lnTo>
                  <a:pt x="219807" y="6203"/>
                </a:lnTo>
                <a:lnTo>
                  <a:pt x="173647" y="0"/>
                </a:lnTo>
                <a:lnTo>
                  <a:pt x="127486" y="6203"/>
                </a:lnTo>
                <a:lnTo>
                  <a:pt x="86006" y="23709"/>
                </a:lnTo>
                <a:lnTo>
                  <a:pt x="50861" y="50861"/>
                </a:lnTo>
                <a:lnTo>
                  <a:pt x="23709" y="86006"/>
                </a:lnTo>
                <a:lnTo>
                  <a:pt x="6203" y="127486"/>
                </a:lnTo>
                <a:lnTo>
                  <a:pt x="0" y="173647"/>
                </a:lnTo>
                <a:lnTo>
                  <a:pt x="6203" y="219807"/>
                </a:lnTo>
                <a:lnTo>
                  <a:pt x="23709" y="261287"/>
                </a:lnTo>
                <a:lnTo>
                  <a:pt x="50861" y="296432"/>
                </a:lnTo>
                <a:lnTo>
                  <a:pt x="86006" y="323585"/>
                </a:lnTo>
                <a:lnTo>
                  <a:pt x="127486" y="341091"/>
                </a:lnTo>
                <a:lnTo>
                  <a:pt x="173647" y="347294"/>
                </a:lnTo>
                <a:close/>
              </a:path>
            </a:pathLst>
          </a:custGeom>
          <a:solidFill>
            <a:schemeClr val="bg1"/>
          </a:solidFill>
          <a:ln w="53594">
            <a:solidFill>
              <a:srgbClr val="6CB33F"/>
            </a:solidFill>
          </a:ln>
        </p:spPr>
        <p:txBody>
          <a:bodyPr wrap="square" lIns="0" tIns="0" rIns="0" bIns="0" rtlCol="0"/>
          <a:lstStyle/>
          <a:p>
            <a:endParaRPr sz="1500"/>
          </a:p>
        </p:txBody>
      </p:sp>
      <p:sp>
        <p:nvSpPr>
          <p:cNvPr id="9" name="object 9"/>
          <p:cNvSpPr/>
          <p:nvPr/>
        </p:nvSpPr>
        <p:spPr>
          <a:xfrm>
            <a:off x="1028674" y="2016736"/>
            <a:ext cx="3285859" cy="257704"/>
          </a:xfrm>
          <a:custGeom>
            <a:avLst/>
            <a:gdLst/>
            <a:ahLst/>
            <a:cxnLst/>
            <a:rect l="l" t="t" r="r" b="b"/>
            <a:pathLst>
              <a:path w="3021329" h="309244">
                <a:moveTo>
                  <a:pt x="3020987" y="308698"/>
                </a:moveTo>
                <a:lnTo>
                  <a:pt x="2712288" y="0"/>
                </a:lnTo>
                <a:lnTo>
                  <a:pt x="0" y="0"/>
                </a:lnTo>
              </a:path>
            </a:pathLst>
          </a:custGeom>
          <a:ln w="53594">
            <a:solidFill>
              <a:srgbClr val="6CB33F"/>
            </a:solidFill>
          </a:ln>
        </p:spPr>
        <p:txBody>
          <a:bodyPr wrap="square" lIns="0" tIns="0" rIns="0" bIns="0" rtlCol="0"/>
          <a:lstStyle/>
          <a:p>
            <a:endParaRPr sz="1500"/>
          </a:p>
        </p:txBody>
      </p:sp>
      <p:sp>
        <p:nvSpPr>
          <p:cNvPr id="10" name="object 10"/>
          <p:cNvSpPr txBox="1"/>
          <p:nvPr/>
        </p:nvSpPr>
        <p:spPr>
          <a:xfrm>
            <a:off x="1007399" y="1591767"/>
            <a:ext cx="3033026" cy="916982"/>
          </a:xfrm>
          <a:prstGeom prst="rect">
            <a:avLst/>
          </a:prstGeom>
        </p:spPr>
        <p:txBody>
          <a:bodyPr vert="horz" wrap="square" lIns="0" tIns="0" rIns="0" bIns="0" rtlCol="0">
            <a:spAutoFit/>
          </a:bodyPr>
          <a:lstStyle/>
          <a:p>
            <a:pPr marL="10583"/>
            <a:r>
              <a:rPr lang="en-US" sz="2292" b="1" spc="-4" dirty="0" smtClean="0">
                <a:solidFill>
                  <a:srgbClr val="596C8E"/>
                </a:solidFill>
                <a:latin typeface="Franklin Gothic Demi" charset="0"/>
                <a:ea typeface="Franklin Gothic Demi" charset="0"/>
                <a:cs typeface="Franklin Gothic Demi" charset="0"/>
              </a:rPr>
              <a:t>FUTURE FINANCES</a:t>
            </a:r>
            <a:endParaRPr sz="2292" b="1" dirty="0">
              <a:latin typeface="Franklin Gothic Demi" charset="0"/>
              <a:ea typeface="Franklin Gothic Demi" charset="0"/>
              <a:cs typeface="Franklin Gothic Demi" charset="0"/>
            </a:endParaRPr>
          </a:p>
          <a:p>
            <a:pPr marL="10583">
              <a:spcBef>
                <a:spcPts val="1142"/>
              </a:spcBef>
            </a:pPr>
            <a:r>
              <a:rPr lang="en-US" sz="1375" b="1" i="1" spc="50" dirty="0" smtClean="0">
                <a:solidFill>
                  <a:srgbClr val="596C8E"/>
                </a:solidFill>
                <a:latin typeface="Franklin Gothic Book" charset="0"/>
                <a:ea typeface="Franklin Gothic Book" charset="0"/>
                <a:cs typeface="Franklin Gothic Book" charset="0"/>
              </a:rPr>
              <a:t>How much money will you need for the future?</a:t>
            </a:r>
            <a:endParaRPr sz="1375" b="1" i="1" spc="50" dirty="0">
              <a:latin typeface="Franklin Gothic Book" charset="0"/>
              <a:ea typeface="Franklin Gothic Book" charset="0"/>
              <a:cs typeface="Franklin Gothic Book" charset="0"/>
            </a:endParaRPr>
          </a:p>
        </p:txBody>
      </p:sp>
      <p:sp>
        <p:nvSpPr>
          <p:cNvPr id="11" name="object 11"/>
          <p:cNvSpPr/>
          <p:nvPr/>
        </p:nvSpPr>
        <p:spPr>
          <a:xfrm>
            <a:off x="7525912" y="2233081"/>
            <a:ext cx="289454" cy="289454"/>
          </a:xfrm>
          <a:custGeom>
            <a:avLst/>
            <a:gdLst/>
            <a:ahLst/>
            <a:cxnLst/>
            <a:rect l="l" t="t" r="r" b="b"/>
            <a:pathLst>
              <a:path w="347345" h="347344">
                <a:moveTo>
                  <a:pt x="173647" y="347294"/>
                </a:moveTo>
                <a:lnTo>
                  <a:pt x="219807" y="341091"/>
                </a:lnTo>
                <a:lnTo>
                  <a:pt x="261287" y="323585"/>
                </a:lnTo>
                <a:lnTo>
                  <a:pt x="296432" y="296432"/>
                </a:lnTo>
                <a:lnTo>
                  <a:pt x="323585" y="261287"/>
                </a:lnTo>
                <a:lnTo>
                  <a:pt x="341091" y="219807"/>
                </a:lnTo>
                <a:lnTo>
                  <a:pt x="347294" y="173647"/>
                </a:lnTo>
                <a:lnTo>
                  <a:pt x="341091" y="127486"/>
                </a:lnTo>
                <a:lnTo>
                  <a:pt x="323585" y="86006"/>
                </a:lnTo>
                <a:lnTo>
                  <a:pt x="296432" y="50861"/>
                </a:lnTo>
                <a:lnTo>
                  <a:pt x="261287" y="23709"/>
                </a:lnTo>
                <a:lnTo>
                  <a:pt x="219807" y="6203"/>
                </a:lnTo>
                <a:lnTo>
                  <a:pt x="173647" y="0"/>
                </a:lnTo>
                <a:lnTo>
                  <a:pt x="127486" y="6203"/>
                </a:lnTo>
                <a:lnTo>
                  <a:pt x="86006" y="23709"/>
                </a:lnTo>
                <a:lnTo>
                  <a:pt x="50861" y="50861"/>
                </a:lnTo>
                <a:lnTo>
                  <a:pt x="23709" y="86006"/>
                </a:lnTo>
                <a:lnTo>
                  <a:pt x="6203" y="127486"/>
                </a:lnTo>
                <a:lnTo>
                  <a:pt x="0" y="173647"/>
                </a:lnTo>
                <a:lnTo>
                  <a:pt x="6203" y="219807"/>
                </a:lnTo>
                <a:lnTo>
                  <a:pt x="23709" y="261287"/>
                </a:lnTo>
                <a:lnTo>
                  <a:pt x="50861" y="296432"/>
                </a:lnTo>
                <a:lnTo>
                  <a:pt x="86006" y="323585"/>
                </a:lnTo>
                <a:lnTo>
                  <a:pt x="127486" y="341091"/>
                </a:lnTo>
                <a:lnTo>
                  <a:pt x="173647" y="347294"/>
                </a:lnTo>
                <a:close/>
              </a:path>
            </a:pathLst>
          </a:custGeom>
          <a:solidFill>
            <a:schemeClr val="bg1"/>
          </a:solidFill>
          <a:ln w="53594">
            <a:solidFill>
              <a:srgbClr val="6CB33F"/>
            </a:solidFill>
          </a:ln>
        </p:spPr>
        <p:txBody>
          <a:bodyPr wrap="square" lIns="0" tIns="0" rIns="0" bIns="0" rtlCol="0"/>
          <a:lstStyle/>
          <a:p>
            <a:endParaRPr sz="1500"/>
          </a:p>
        </p:txBody>
      </p:sp>
      <p:sp>
        <p:nvSpPr>
          <p:cNvPr id="12" name="object 12"/>
          <p:cNvSpPr/>
          <p:nvPr/>
        </p:nvSpPr>
        <p:spPr>
          <a:xfrm>
            <a:off x="7775126" y="2014246"/>
            <a:ext cx="3666596" cy="257704"/>
          </a:xfrm>
          <a:custGeom>
            <a:avLst/>
            <a:gdLst/>
            <a:ahLst/>
            <a:cxnLst/>
            <a:rect l="l" t="t" r="r" b="b"/>
            <a:pathLst>
              <a:path w="4399915" h="309244">
                <a:moveTo>
                  <a:pt x="0" y="308698"/>
                </a:moveTo>
                <a:lnTo>
                  <a:pt x="308698" y="0"/>
                </a:lnTo>
                <a:lnTo>
                  <a:pt x="4399534" y="0"/>
                </a:lnTo>
              </a:path>
            </a:pathLst>
          </a:custGeom>
          <a:ln w="53594">
            <a:solidFill>
              <a:srgbClr val="6CB33F"/>
            </a:solidFill>
          </a:ln>
        </p:spPr>
        <p:txBody>
          <a:bodyPr wrap="square" lIns="0" tIns="0" rIns="0" bIns="0" rtlCol="0"/>
          <a:lstStyle/>
          <a:p>
            <a:endParaRPr sz="1500"/>
          </a:p>
        </p:txBody>
      </p:sp>
      <p:sp>
        <p:nvSpPr>
          <p:cNvPr id="13" name="object 13"/>
          <p:cNvSpPr txBox="1"/>
          <p:nvPr/>
        </p:nvSpPr>
        <p:spPr>
          <a:xfrm>
            <a:off x="8027119" y="1597137"/>
            <a:ext cx="3435878" cy="918200"/>
          </a:xfrm>
          <a:prstGeom prst="rect">
            <a:avLst/>
          </a:prstGeom>
        </p:spPr>
        <p:txBody>
          <a:bodyPr vert="horz" wrap="square" lIns="0" tIns="0" rIns="0" bIns="0" rtlCol="0">
            <a:spAutoFit/>
          </a:bodyPr>
          <a:lstStyle/>
          <a:p>
            <a:pPr marL="10583"/>
            <a:r>
              <a:rPr lang="en-US" sz="2290" b="1" spc="-4" dirty="0" smtClean="0">
                <a:solidFill>
                  <a:srgbClr val="596C8E"/>
                </a:solidFill>
                <a:latin typeface="Franklin Gothic Demi" charset="0"/>
                <a:ea typeface="Franklin Gothic Demi" charset="0"/>
                <a:cs typeface="Franklin Gothic Demi" charset="0"/>
              </a:rPr>
              <a:t>TIME HORIZON</a:t>
            </a:r>
            <a:endParaRPr lang="en-US" sz="2290" b="1" dirty="0" smtClean="0">
              <a:latin typeface="Franklin Gothic Demi" charset="0"/>
              <a:ea typeface="Franklin Gothic Demi" charset="0"/>
              <a:cs typeface="Franklin Gothic Demi" charset="0"/>
            </a:endParaRPr>
          </a:p>
          <a:p>
            <a:pPr marL="10583">
              <a:spcBef>
                <a:spcPts val="1142"/>
              </a:spcBef>
            </a:pPr>
            <a:r>
              <a:rPr lang="en-US" sz="1380" b="1" i="1" spc="50" dirty="0" smtClean="0">
                <a:solidFill>
                  <a:srgbClr val="596C8E"/>
                </a:solidFill>
                <a:latin typeface="Franklin Gothic Book" charset="0"/>
                <a:ea typeface="Franklin Gothic Book" charset="0"/>
                <a:cs typeface="Franklin Gothic Book" charset="0"/>
              </a:rPr>
              <a:t>What is your time horizon? (How long until you retire?)</a:t>
            </a:r>
            <a:endParaRPr lang="en-US" sz="1380" b="1" i="1" spc="50" dirty="0">
              <a:latin typeface="Franklin Gothic Book" charset="0"/>
              <a:ea typeface="Franklin Gothic Book" charset="0"/>
              <a:cs typeface="Franklin Gothic Book" charset="0"/>
            </a:endParaRPr>
          </a:p>
        </p:txBody>
      </p:sp>
      <p:sp>
        <p:nvSpPr>
          <p:cNvPr id="14" name="object 14"/>
          <p:cNvSpPr/>
          <p:nvPr/>
        </p:nvSpPr>
        <p:spPr>
          <a:xfrm>
            <a:off x="7367162" y="5147842"/>
            <a:ext cx="289454" cy="289454"/>
          </a:xfrm>
          <a:custGeom>
            <a:avLst/>
            <a:gdLst/>
            <a:ahLst/>
            <a:cxnLst/>
            <a:rect l="l" t="t" r="r" b="b"/>
            <a:pathLst>
              <a:path w="347345" h="347345">
                <a:moveTo>
                  <a:pt x="173647" y="347294"/>
                </a:moveTo>
                <a:lnTo>
                  <a:pt x="219807" y="341091"/>
                </a:lnTo>
                <a:lnTo>
                  <a:pt x="261287" y="323585"/>
                </a:lnTo>
                <a:lnTo>
                  <a:pt x="296432" y="296432"/>
                </a:lnTo>
                <a:lnTo>
                  <a:pt x="323585" y="261287"/>
                </a:lnTo>
                <a:lnTo>
                  <a:pt x="341091" y="219807"/>
                </a:lnTo>
                <a:lnTo>
                  <a:pt x="347294" y="173647"/>
                </a:lnTo>
                <a:lnTo>
                  <a:pt x="341091" y="127486"/>
                </a:lnTo>
                <a:lnTo>
                  <a:pt x="323585" y="86006"/>
                </a:lnTo>
                <a:lnTo>
                  <a:pt x="296432" y="50861"/>
                </a:lnTo>
                <a:lnTo>
                  <a:pt x="261287" y="23709"/>
                </a:lnTo>
                <a:lnTo>
                  <a:pt x="219807" y="6203"/>
                </a:lnTo>
                <a:lnTo>
                  <a:pt x="173647" y="0"/>
                </a:lnTo>
                <a:lnTo>
                  <a:pt x="127486" y="6203"/>
                </a:lnTo>
                <a:lnTo>
                  <a:pt x="86006" y="23709"/>
                </a:lnTo>
                <a:lnTo>
                  <a:pt x="50861" y="50861"/>
                </a:lnTo>
                <a:lnTo>
                  <a:pt x="23709" y="86006"/>
                </a:lnTo>
                <a:lnTo>
                  <a:pt x="6203" y="127486"/>
                </a:lnTo>
                <a:lnTo>
                  <a:pt x="0" y="173647"/>
                </a:lnTo>
                <a:lnTo>
                  <a:pt x="6203" y="219807"/>
                </a:lnTo>
                <a:lnTo>
                  <a:pt x="23709" y="261287"/>
                </a:lnTo>
                <a:lnTo>
                  <a:pt x="50861" y="296432"/>
                </a:lnTo>
                <a:lnTo>
                  <a:pt x="86006" y="323585"/>
                </a:lnTo>
                <a:lnTo>
                  <a:pt x="127486" y="341091"/>
                </a:lnTo>
                <a:lnTo>
                  <a:pt x="173647" y="347294"/>
                </a:lnTo>
                <a:close/>
              </a:path>
            </a:pathLst>
          </a:custGeom>
          <a:solidFill>
            <a:schemeClr val="bg1"/>
          </a:solidFill>
          <a:ln w="53594">
            <a:solidFill>
              <a:srgbClr val="6CB33F"/>
            </a:solidFill>
          </a:ln>
        </p:spPr>
        <p:txBody>
          <a:bodyPr wrap="square" lIns="0" tIns="0" rIns="0" bIns="0" rtlCol="0"/>
          <a:lstStyle/>
          <a:p>
            <a:endParaRPr sz="1500"/>
          </a:p>
        </p:txBody>
      </p:sp>
      <p:sp>
        <p:nvSpPr>
          <p:cNvPr id="21" name="Rectangle 20"/>
          <p:cNvSpPr/>
          <p:nvPr/>
        </p:nvSpPr>
        <p:spPr>
          <a:xfrm>
            <a:off x="829584" y="467066"/>
            <a:ext cx="4756208" cy="492443"/>
          </a:xfrm>
          <a:prstGeom prst="rect">
            <a:avLst/>
          </a:prstGeom>
          <a:solidFill>
            <a:srgbClr val="5C6C8E"/>
          </a:solidFill>
        </p:spPr>
        <p:txBody>
          <a:bodyPr wrap="square">
            <a:spAutoFit/>
          </a:bodyPr>
          <a:lstStyle/>
          <a:p>
            <a:pPr algn="ctr"/>
            <a:r>
              <a:rPr lang="en-US" sz="2600" dirty="0" smtClean="0">
                <a:solidFill>
                  <a:srgbClr val="FFFFFF"/>
                </a:solidFill>
                <a:latin typeface="Arial" charset="0"/>
                <a:ea typeface="Arial" charset="0"/>
                <a:cs typeface="Arial" charset="0"/>
              </a:rPr>
              <a:t>KEY THINGS TO CONSIDER</a:t>
            </a:r>
            <a:endParaRPr lang="en-US" sz="2600" dirty="0">
              <a:latin typeface="Arial" charset="0"/>
              <a:ea typeface="Arial" charset="0"/>
              <a:cs typeface="Arial" charset="0"/>
            </a:endParaRPr>
          </a:p>
        </p:txBody>
      </p:sp>
      <p:sp>
        <p:nvSpPr>
          <p:cNvPr id="23" name="object 13"/>
          <p:cNvSpPr txBox="1"/>
          <p:nvPr/>
        </p:nvSpPr>
        <p:spPr>
          <a:xfrm>
            <a:off x="7890484" y="5258554"/>
            <a:ext cx="3705379" cy="705834"/>
          </a:xfrm>
          <a:prstGeom prst="rect">
            <a:avLst/>
          </a:prstGeom>
        </p:spPr>
        <p:txBody>
          <a:bodyPr vert="horz" wrap="square" lIns="0" tIns="0" rIns="0" bIns="0" rtlCol="0">
            <a:spAutoFit/>
          </a:bodyPr>
          <a:lstStyle/>
          <a:p>
            <a:pPr marL="10583"/>
            <a:r>
              <a:rPr lang="en-US" sz="2290" b="1" spc="-4" dirty="0" smtClean="0">
                <a:solidFill>
                  <a:srgbClr val="596C8E"/>
                </a:solidFill>
                <a:latin typeface="Franklin Gothic Demi" charset="0"/>
                <a:ea typeface="Franklin Gothic Demi" charset="0"/>
                <a:cs typeface="Franklin Gothic Demi" charset="0"/>
              </a:rPr>
              <a:t>SOURCES OF INCOME</a:t>
            </a:r>
            <a:endParaRPr lang="en-US" sz="2290" b="1" dirty="0" smtClean="0">
              <a:latin typeface="Franklin Gothic Demi" charset="0"/>
              <a:ea typeface="Franklin Gothic Demi" charset="0"/>
              <a:cs typeface="Franklin Gothic Demi" charset="0"/>
            </a:endParaRPr>
          </a:p>
          <a:p>
            <a:pPr marL="10583">
              <a:spcBef>
                <a:spcPts val="1142"/>
              </a:spcBef>
            </a:pPr>
            <a:r>
              <a:rPr lang="en-US" sz="1380" b="1" i="1" spc="50" dirty="0" smtClean="0">
                <a:solidFill>
                  <a:srgbClr val="596C8E"/>
                </a:solidFill>
                <a:latin typeface="Franklin Gothic Book" charset="0"/>
                <a:ea typeface="Franklin Gothic Book" charset="0"/>
                <a:cs typeface="Franklin Gothic Book" charset="0"/>
              </a:rPr>
              <a:t>What are your retirement sources of income?</a:t>
            </a:r>
            <a:endParaRPr lang="en-US" sz="1380" b="1" i="1" spc="50" dirty="0">
              <a:latin typeface="Franklin Gothic Book" charset="0"/>
              <a:ea typeface="Franklin Gothic Book" charset="0"/>
              <a:cs typeface="Franklin Gothic Book" charset="0"/>
            </a:endParaRPr>
          </a:p>
        </p:txBody>
      </p:sp>
      <p:sp>
        <p:nvSpPr>
          <p:cNvPr id="26" name="Freeform 25"/>
          <p:cNvSpPr/>
          <p:nvPr/>
        </p:nvSpPr>
        <p:spPr>
          <a:xfrm>
            <a:off x="7623313" y="5385065"/>
            <a:ext cx="3816626" cy="278295"/>
          </a:xfrm>
          <a:custGeom>
            <a:avLst/>
            <a:gdLst>
              <a:gd name="connsiteX0" fmla="*/ 0 w 3816626"/>
              <a:gd name="connsiteY0" fmla="*/ 0 h 278295"/>
              <a:gd name="connsiteX1" fmla="*/ 278295 w 3816626"/>
              <a:gd name="connsiteY1" fmla="*/ 278295 h 278295"/>
              <a:gd name="connsiteX2" fmla="*/ 3816626 w 3816626"/>
              <a:gd name="connsiteY2" fmla="*/ 278295 h 278295"/>
            </a:gdLst>
            <a:ahLst/>
            <a:cxnLst>
              <a:cxn ang="0">
                <a:pos x="connsiteX0" y="connsiteY0"/>
              </a:cxn>
              <a:cxn ang="0">
                <a:pos x="connsiteX1" y="connsiteY1"/>
              </a:cxn>
              <a:cxn ang="0">
                <a:pos x="connsiteX2" y="connsiteY2"/>
              </a:cxn>
            </a:cxnLst>
            <a:rect l="l" t="t" r="r" b="b"/>
            <a:pathLst>
              <a:path w="3816626" h="278295">
                <a:moveTo>
                  <a:pt x="0" y="0"/>
                </a:moveTo>
                <a:lnTo>
                  <a:pt x="278295" y="278295"/>
                </a:lnTo>
                <a:lnTo>
                  <a:pt x="3816626" y="278295"/>
                </a:lnTo>
              </a:path>
            </a:pathLst>
          </a:custGeom>
          <a:noFill/>
          <a:ln w="50800">
            <a:solidFill>
              <a:srgbClr val="6DB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44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Rules of Thumb</a:t>
            </a:r>
            <a:endParaRPr lang="en-US" sz="3000" dirty="0"/>
          </a:p>
        </p:txBody>
      </p:sp>
      <p:sp>
        <p:nvSpPr>
          <p:cNvPr id="11" name="Content Placeholder 10"/>
          <p:cNvSpPr>
            <a:spLocks noGrp="1"/>
          </p:cNvSpPr>
          <p:nvPr>
            <p:ph idx="1"/>
          </p:nvPr>
        </p:nvSpPr>
        <p:spPr>
          <a:xfrm>
            <a:off x="838200" y="1690688"/>
            <a:ext cx="10515600" cy="4122777"/>
          </a:xfrm>
        </p:spPr>
        <p:txBody>
          <a:bodyPr/>
          <a:lstStyle/>
          <a:p>
            <a:pPr marL="342900" indent="-342900">
              <a:buClr>
                <a:schemeClr val="tx1">
                  <a:lumMod val="65000"/>
                  <a:lumOff val="35000"/>
                </a:schemeClr>
              </a:buClr>
              <a:buFont typeface=".AppleSystemUIFont" charset="-120"/>
              <a:buChar char="–"/>
            </a:pPr>
            <a:r>
              <a:rPr lang="en-US" b="0" dirty="0" smtClean="0"/>
              <a:t>Need </a:t>
            </a:r>
            <a:r>
              <a:rPr lang="en-US" b="0" dirty="0"/>
              <a:t>to </a:t>
            </a:r>
            <a:r>
              <a:rPr lang="en-US" b="0" dirty="0">
                <a:solidFill>
                  <a:srgbClr val="6DB43E"/>
                </a:solidFill>
                <a:latin typeface="Franklin Gothic Demi" charset="0"/>
                <a:ea typeface="Franklin Gothic Demi" charset="0"/>
                <a:cs typeface="Franklin Gothic Demi" charset="0"/>
              </a:rPr>
              <a:t>replace 70% to 90%</a:t>
            </a:r>
            <a:r>
              <a:rPr lang="en-US" b="0" dirty="0"/>
              <a:t> of your final year’s income.</a:t>
            </a:r>
          </a:p>
          <a:p>
            <a:pPr marL="342900" indent="-342900">
              <a:buClr>
                <a:schemeClr val="tx1">
                  <a:lumMod val="65000"/>
                  <a:lumOff val="35000"/>
                </a:schemeClr>
              </a:buClr>
              <a:buFont typeface=".AppleSystemUIFont" charset="-120"/>
              <a:buChar char="–"/>
            </a:pPr>
            <a:r>
              <a:rPr lang="en-US" b="0" dirty="0"/>
              <a:t>Social Security replaces </a:t>
            </a:r>
            <a:r>
              <a:rPr lang="en-US" b="0" dirty="0">
                <a:solidFill>
                  <a:srgbClr val="5C6C8E"/>
                </a:solidFill>
                <a:latin typeface="Franklin Gothic Demi" charset="0"/>
                <a:ea typeface="Franklin Gothic Demi" charset="0"/>
                <a:cs typeface="Franklin Gothic Demi" charset="0"/>
              </a:rPr>
              <a:t>25% to 40%</a:t>
            </a:r>
            <a:r>
              <a:rPr lang="en-US" b="0" dirty="0">
                <a:solidFill>
                  <a:srgbClr val="5C6C8E"/>
                </a:solidFill>
              </a:rPr>
              <a:t> </a:t>
            </a:r>
            <a:r>
              <a:rPr lang="en-US" b="0" dirty="0"/>
              <a:t>of the income you’ll need.</a:t>
            </a:r>
          </a:p>
          <a:p>
            <a:pPr marL="342900" indent="-342900">
              <a:buClr>
                <a:schemeClr val="tx1">
                  <a:lumMod val="65000"/>
                  <a:lumOff val="35000"/>
                </a:schemeClr>
              </a:buClr>
              <a:buFont typeface=".AppleSystemUIFont" charset="-120"/>
              <a:buChar char="–"/>
            </a:pPr>
            <a:r>
              <a:rPr lang="en-US" b="0" dirty="0"/>
              <a:t>A good savings goal would be </a:t>
            </a:r>
            <a:r>
              <a:rPr lang="en-US" dirty="0">
                <a:solidFill>
                  <a:srgbClr val="6DB43E"/>
                </a:solidFill>
                <a:latin typeface="Franklin Gothic Demi" charset="0"/>
                <a:ea typeface="Franklin Gothic Demi" charset="0"/>
                <a:cs typeface="Franklin Gothic Demi" charset="0"/>
              </a:rPr>
              <a:t>8 to 10</a:t>
            </a:r>
            <a:r>
              <a:rPr lang="en-US" b="0" dirty="0">
                <a:solidFill>
                  <a:srgbClr val="6DB43E"/>
                </a:solidFill>
                <a:latin typeface="Franklin Gothic Demi" charset="0"/>
                <a:ea typeface="Franklin Gothic Demi" charset="0"/>
                <a:cs typeface="Franklin Gothic Demi" charset="0"/>
              </a:rPr>
              <a:t> times your annual salary</a:t>
            </a:r>
            <a:r>
              <a:rPr lang="en-US" b="0" dirty="0"/>
              <a:t> in the year of retirement.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761" y="3430988"/>
            <a:ext cx="2848478" cy="2626868"/>
          </a:xfrm>
          <a:prstGeom prst="rect">
            <a:avLst/>
          </a:prstGeom>
        </p:spPr>
      </p:pic>
    </p:spTree>
    <p:extLst>
      <p:ext uri="{BB962C8B-B14F-4D97-AF65-F5344CB8AC3E}">
        <p14:creationId xmlns:p14="http://schemas.microsoft.com/office/powerpoint/2010/main" val="1689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GuideStone help?</a:t>
            </a:r>
            <a:endParaRPr lang="en-US" dirty="0"/>
          </a:p>
        </p:txBody>
      </p:sp>
    </p:spTree>
    <p:extLst>
      <p:ext uri="{BB962C8B-B14F-4D97-AF65-F5344CB8AC3E}">
        <p14:creationId xmlns:p14="http://schemas.microsoft.com/office/powerpoint/2010/main" val="142743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smtClean="0"/>
              <a:t>What is GuideStone’s 403(b) Church Retirement Plan?</a:t>
            </a:r>
            <a:endParaRPr lang="en-US" dirty="0"/>
          </a:p>
        </p:txBody>
      </p:sp>
      <p:sp>
        <p:nvSpPr>
          <p:cNvPr id="25" name="Content Placeholder 24"/>
          <p:cNvSpPr>
            <a:spLocks noGrp="1"/>
          </p:cNvSpPr>
          <p:nvPr>
            <p:ph idx="1"/>
          </p:nvPr>
        </p:nvSpPr>
        <p:spPr>
          <a:xfrm>
            <a:off x="838200" y="2623930"/>
            <a:ext cx="10515600" cy="2625334"/>
          </a:xfrm>
        </p:spPr>
        <p:txBody>
          <a:bodyPr/>
          <a:lstStyle/>
          <a:p>
            <a:pPr marL="342900" indent="-342900">
              <a:lnSpc>
                <a:spcPct val="150000"/>
              </a:lnSpc>
              <a:buClr>
                <a:schemeClr val="tx2">
                  <a:lumMod val="50000"/>
                </a:schemeClr>
              </a:buClr>
              <a:buFont typeface=".AppleSystemUIFont" charset="-120"/>
              <a:buChar char="–"/>
            </a:pPr>
            <a:r>
              <a:rPr lang="en-US" sz="2400" dirty="0" smtClean="0"/>
              <a:t>Offered to you as an employee of your church </a:t>
            </a:r>
          </a:p>
          <a:p>
            <a:pPr marL="342900" indent="-342900">
              <a:lnSpc>
                <a:spcPct val="150000"/>
              </a:lnSpc>
              <a:buClr>
                <a:schemeClr val="tx2">
                  <a:lumMod val="50000"/>
                </a:schemeClr>
              </a:buClr>
              <a:buFont typeface=".AppleSystemUIFont" charset="-120"/>
              <a:buChar char="–"/>
            </a:pPr>
            <a:r>
              <a:rPr lang="en-US" sz="2400" dirty="0" smtClean="0"/>
              <a:t>Similar to 401(k)</a:t>
            </a:r>
          </a:p>
          <a:p>
            <a:pPr marL="342900" indent="-342900">
              <a:lnSpc>
                <a:spcPct val="150000"/>
              </a:lnSpc>
              <a:buClr>
                <a:schemeClr val="tx2">
                  <a:lumMod val="50000"/>
                </a:schemeClr>
              </a:buClr>
              <a:buFont typeface=".AppleSystemUIFont" charset="-120"/>
              <a:buChar char="–"/>
            </a:pPr>
            <a:r>
              <a:rPr lang="en-US" sz="2400" dirty="0" smtClean="0"/>
              <a:t>Defined contribution plan</a:t>
            </a:r>
          </a:p>
          <a:p>
            <a:pPr marL="342900" indent="-342900">
              <a:lnSpc>
                <a:spcPct val="150000"/>
              </a:lnSpc>
              <a:buClr>
                <a:schemeClr val="tx2">
                  <a:lumMod val="50000"/>
                </a:schemeClr>
              </a:buClr>
              <a:buFont typeface=".AppleSystemUIFont" charset="-120"/>
              <a:buChar char="–"/>
            </a:pPr>
            <a:endParaRPr lang="en-US" sz="2400" dirty="0" smtClean="0"/>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143" y="2126974"/>
            <a:ext cx="3242424" cy="3240156"/>
          </a:xfrm>
          <a:prstGeom prst="rect">
            <a:avLst/>
          </a:prstGeom>
        </p:spPr>
      </p:pic>
    </p:spTree>
    <p:extLst>
      <p:ext uri="{BB962C8B-B14F-4D97-AF65-F5344CB8AC3E}">
        <p14:creationId xmlns:p14="http://schemas.microsoft.com/office/powerpoint/2010/main" val="94439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Convention Benefits</a:t>
            </a:r>
            <a:endParaRPr lang="en-US" dirty="0"/>
          </a:p>
        </p:txBody>
      </p:sp>
      <p:sp>
        <p:nvSpPr>
          <p:cNvPr id="3" name="Content Placeholder 2"/>
          <p:cNvSpPr>
            <a:spLocks noGrp="1"/>
          </p:cNvSpPr>
          <p:nvPr>
            <p:ph idx="1"/>
          </p:nvPr>
        </p:nvSpPr>
        <p:spPr>
          <a:xfrm>
            <a:off x="838200" y="1825625"/>
            <a:ext cx="10515600" cy="4109843"/>
          </a:xfrm>
        </p:spPr>
        <p:txBody>
          <a:bodyPr/>
          <a:lstStyle/>
          <a:p>
            <a:r>
              <a:rPr lang="en-US" dirty="0" smtClean="0">
                <a:solidFill>
                  <a:schemeClr val="accent2"/>
                </a:solidFill>
                <a:latin typeface="Franklin Gothic Medium" charset="0"/>
                <a:ea typeface="Franklin Gothic Medium" charset="0"/>
                <a:cs typeface="Franklin Gothic Medium" charset="0"/>
              </a:rPr>
              <a:t>Eligible participants receive:</a:t>
            </a:r>
          </a:p>
          <a:p>
            <a:endParaRPr lang="en-US" dirty="0" smtClean="0"/>
          </a:p>
          <a:p>
            <a:pPr marL="342900" indent="-342900">
              <a:buFont typeface=".AppleSystemUIFont" charset="-120"/>
              <a:buChar char="–"/>
            </a:pPr>
            <a:r>
              <a:rPr lang="en-US" dirty="0" smtClean="0"/>
              <a:t>Disability income benefit (up to $500 per month)</a:t>
            </a:r>
          </a:p>
          <a:p>
            <a:pPr marL="342900" indent="-342900">
              <a:buFont typeface=".AppleSystemUIFont" charset="-120"/>
              <a:buChar char="–"/>
            </a:pPr>
            <a:r>
              <a:rPr lang="en-US" dirty="0" smtClean="0"/>
              <a:t>Survivor protection benefit (up to $100,000)</a:t>
            </a:r>
          </a:p>
          <a:p>
            <a:pPr marL="342900" indent="-342900">
              <a:buFont typeface=".AppleSystemUIFont" charset="-120"/>
              <a:buChar char="–"/>
            </a:pPr>
            <a:r>
              <a:rPr lang="en-US" dirty="0" smtClean="0"/>
              <a:t>Matching retirement contribution (up to $210 annually)</a:t>
            </a:r>
          </a:p>
          <a:p>
            <a:endParaRPr lang="en-US" dirty="0" smtClean="0"/>
          </a:p>
          <a:p>
            <a:endParaRPr lang="en-US" dirty="0" smtClean="0"/>
          </a:p>
          <a:p>
            <a:endParaRPr lang="en-US" dirty="0" smtClean="0"/>
          </a:p>
          <a:p>
            <a:r>
              <a:rPr lang="en-US" dirty="0" smtClean="0"/>
              <a:t>Check with your state convention to learn more.</a:t>
            </a:r>
            <a:endParaRPr lang="en-US" dirty="0"/>
          </a:p>
        </p:txBody>
      </p:sp>
    </p:spTree>
    <p:extLst>
      <p:ext uri="{BB962C8B-B14F-4D97-AF65-F5344CB8AC3E}">
        <p14:creationId xmlns:p14="http://schemas.microsoft.com/office/powerpoint/2010/main" val="101142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352261" y="365125"/>
            <a:ext cx="7487478" cy="1325563"/>
          </a:xfrm>
        </p:spPr>
        <p:txBody>
          <a:bodyPr/>
          <a:lstStyle/>
          <a:p>
            <a:pPr algn="ctr"/>
            <a:r>
              <a:rPr lang="en-US" smtClean="0"/>
              <a:t>Retirement Contributions Are Essential to Meeting Your Goals</a:t>
            </a:r>
            <a:endParaRPr lang="en-US" dirty="0"/>
          </a:p>
        </p:txBody>
      </p:sp>
      <p:sp>
        <p:nvSpPr>
          <p:cNvPr id="25" name="Content Placeholder 24"/>
          <p:cNvSpPr>
            <a:spLocks noGrp="1"/>
          </p:cNvSpPr>
          <p:nvPr>
            <p:ph idx="1"/>
          </p:nvPr>
        </p:nvSpPr>
        <p:spPr>
          <a:xfrm>
            <a:off x="853440" y="2491850"/>
            <a:ext cx="8412480" cy="3247043"/>
          </a:xfrm>
        </p:spPr>
        <p:txBody>
          <a:bodyPr/>
          <a:lstStyle/>
          <a:p>
            <a:pPr marL="342900" indent="-342900">
              <a:lnSpc>
                <a:spcPct val="150000"/>
              </a:lnSpc>
              <a:buClr>
                <a:schemeClr val="tx2">
                  <a:lumMod val="50000"/>
                </a:schemeClr>
              </a:buClr>
              <a:buFont typeface=".AppleSystemUIFont" charset="-120"/>
              <a:buChar char="–"/>
            </a:pPr>
            <a:r>
              <a:rPr lang="en-US" sz="2400" dirty="0" smtClean="0"/>
              <a:t>GuideStone</a:t>
            </a:r>
            <a:r>
              <a:rPr lang="en-US" sz="2400" baseline="30000" dirty="0" smtClean="0"/>
              <a:t>®</a:t>
            </a:r>
            <a:r>
              <a:rPr lang="en-US" sz="2400" dirty="0" smtClean="0"/>
              <a:t> recommends an employer contribution of </a:t>
            </a:r>
            <a:r>
              <a:rPr lang="en-US" sz="2400" dirty="0" smtClean="0">
                <a:solidFill>
                  <a:srgbClr val="6DB43E"/>
                </a:solidFill>
                <a:latin typeface="Franklin Gothic Medium" charset="0"/>
                <a:ea typeface="Franklin Gothic Medium" charset="0"/>
                <a:cs typeface="Franklin Gothic Medium" charset="0"/>
              </a:rPr>
              <a:t>10%.</a:t>
            </a:r>
          </a:p>
          <a:p>
            <a:pPr marL="342900" indent="-342900">
              <a:lnSpc>
                <a:spcPct val="150000"/>
              </a:lnSpc>
              <a:buClr>
                <a:schemeClr val="tx2">
                  <a:lumMod val="50000"/>
                </a:schemeClr>
              </a:buClr>
              <a:buFont typeface=".AppleSystemUIFont" charset="-120"/>
              <a:buChar char="–"/>
            </a:pPr>
            <a:r>
              <a:rPr lang="en-US" sz="2400" dirty="0" smtClean="0"/>
              <a:t>If offered, never leave a match on the table.</a:t>
            </a:r>
          </a:p>
          <a:p>
            <a:pPr marL="342900" indent="-342900">
              <a:lnSpc>
                <a:spcPct val="150000"/>
              </a:lnSpc>
              <a:buClr>
                <a:schemeClr val="tx2">
                  <a:lumMod val="50000"/>
                </a:schemeClr>
              </a:buClr>
              <a:buFont typeface=".AppleSystemUIFont" charset="-120"/>
              <a:buChar char="–"/>
            </a:pPr>
            <a:r>
              <a:rPr lang="en-US" sz="2400" dirty="0" smtClean="0"/>
              <a:t>Work toward a savings goal of </a:t>
            </a:r>
            <a:r>
              <a:rPr lang="en-US" sz="2400" dirty="0" smtClean="0">
                <a:solidFill>
                  <a:srgbClr val="6DB43E"/>
                </a:solidFill>
                <a:latin typeface="Franklin Gothic Medium" charset="0"/>
                <a:ea typeface="Franklin Gothic Medium" charset="0"/>
                <a:cs typeface="Franklin Gothic Medium" charset="0"/>
              </a:rPr>
              <a:t>15% or more.</a:t>
            </a:r>
          </a:p>
          <a:p>
            <a:pPr marL="342900" indent="-342900">
              <a:lnSpc>
                <a:spcPct val="150000"/>
              </a:lnSpc>
              <a:buClr>
                <a:schemeClr val="tx2">
                  <a:lumMod val="50000"/>
                </a:schemeClr>
              </a:buClr>
              <a:buFont typeface=".AppleSystemUIFont" charset="-120"/>
              <a:buChar char="–"/>
            </a:pPr>
            <a:r>
              <a:rPr lang="en-US" sz="2400" dirty="0" smtClean="0"/>
              <a:t>Avoid taking loans or pre-retirement withdrawals.</a:t>
            </a:r>
            <a:endParaRPr lang="en-US" sz="2400" dirty="0"/>
          </a:p>
        </p:txBody>
      </p:sp>
    </p:spTree>
    <p:extLst>
      <p:ext uri="{BB962C8B-B14F-4D97-AF65-F5344CB8AC3E}">
        <p14:creationId xmlns:p14="http://schemas.microsoft.com/office/powerpoint/2010/main" val="55857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352261" y="573847"/>
            <a:ext cx="7487478" cy="1325563"/>
          </a:xfrm>
        </p:spPr>
        <p:txBody>
          <a:bodyPr/>
          <a:lstStyle/>
          <a:p>
            <a:pPr algn="ctr"/>
            <a:r>
              <a:rPr lang="en-US" dirty="0"/>
              <a:t>What types of contributions can be made to your account?</a:t>
            </a:r>
          </a:p>
        </p:txBody>
      </p:sp>
      <p:sp>
        <p:nvSpPr>
          <p:cNvPr id="25" name="Content Placeholder 24"/>
          <p:cNvSpPr>
            <a:spLocks noGrp="1"/>
          </p:cNvSpPr>
          <p:nvPr>
            <p:ph idx="1"/>
          </p:nvPr>
        </p:nvSpPr>
        <p:spPr>
          <a:xfrm>
            <a:off x="838200" y="2623930"/>
            <a:ext cx="10515600" cy="2625334"/>
          </a:xfrm>
        </p:spPr>
        <p:txBody>
          <a:bodyPr/>
          <a:lstStyle/>
          <a:p>
            <a:pPr marL="342900" indent="-342900">
              <a:lnSpc>
                <a:spcPct val="150000"/>
              </a:lnSpc>
              <a:buClr>
                <a:schemeClr val="tx2">
                  <a:lumMod val="50000"/>
                </a:schemeClr>
              </a:buClr>
              <a:buFont typeface=".AppleSystemUIFont" charset="-120"/>
              <a:buChar char="–"/>
            </a:pPr>
            <a:r>
              <a:rPr lang="en-US" sz="2400" dirty="0"/>
              <a:t>Employer contributions</a:t>
            </a:r>
          </a:p>
          <a:p>
            <a:pPr marL="342900" indent="-342900">
              <a:lnSpc>
                <a:spcPct val="150000"/>
              </a:lnSpc>
              <a:buClr>
                <a:schemeClr val="tx2">
                  <a:lumMod val="50000"/>
                </a:schemeClr>
              </a:buClr>
              <a:buFont typeface=".AppleSystemUIFont" charset="-120"/>
              <a:buChar char="–"/>
            </a:pPr>
            <a:r>
              <a:rPr lang="en-US" sz="2400" dirty="0"/>
              <a:t>Employee tax-sheltered contributions</a:t>
            </a:r>
          </a:p>
          <a:p>
            <a:pPr marL="342900" indent="-342900">
              <a:lnSpc>
                <a:spcPct val="150000"/>
              </a:lnSpc>
              <a:buClr>
                <a:schemeClr val="tx2">
                  <a:lumMod val="50000"/>
                </a:schemeClr>
              </a:buClr>
              <a:buFont typeface=".AppleSystemUIFont" charset="-120"/>
              <a:buChar char="–"/>
            </a:pPr>
            <a:r>
              <a:rPr lang="en-US" sz="2400" dirty="0"/>
              <a:t>Employee Roth contributions</a:t>
            </a:r>
          </a:p>
          <a:p>
            <a:pPr marL="342900" indent="-342900">
              <a:lnSpc>
                <a:spcPct val="150000"/>
              </a:lnSpc>
              <a:buClr>
                <a:schemeClr val="tx2">
                  <a:lumMod val="50000"/>
                </a:schemeClr>
              </a:buClr>
              <a:buFont typeface=".AppleSystemUIFont" charset="-120"/>
              <a:buChar char="–"/>
            </a:pPr>
            <a:r>
              <a:rPr lang="en-US" sz="2400" dirty="0"/>
              <a:t>Rollover contributions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050" y="2394869"/>
            <a:ext cx="3156558" cy="3243894"/>
          </a:xfrm>
          <a:prstGeom prst="rect">
            <a:avLst/>
          </a:prstGeom>
        </p:spPr>
      </p:pic>
    </p:spTree>
    <p:extLst>
      <p:ext uri="{BB962C8B-B14F-4D97-AF65-F5344CB8AC3E}">
        <p14:creationId xmlns:p14="http://schemas.microsoft.com/office/powerpoint/2010/main" val="139961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004392" y="365125"/>
            <a:ext cx="8183216" cy="1325563"/>
          </a:xfrm>
        </p:spPr>
        <p:txBody>
          <a:bodyPr>
            <a:normAutofit/>
          </a:bodyPr>
          <a:lstStyle/>
          <a:p>
            <a:pPr algn="ctr"/>
            <a:r>
              <a:rPr lang="en-US" dirty="0"/>
              <a:t>Tax-Sheltered Contributions for </a:t>
            </a:r>
            <a:r>
              <a:rPr lang="en-US" dirty="0" smtClean="0"/>
              <a:t>Ministers</a:t>
            </a:r>
            <a:endParaRPr lang="en-US" dirty="0">
              <a:solidFill>
                <a:srgbClr val="006F51"/>
              </a:solidFill>
              <a:latin typeface="Franklin Gothic Book" panose="020B0503020102020204" pitchFamily="34" charset="0"/>
            </a:endParaRPr>
          </a:p>
        </p:txBody>
      </p:sp>
      <p:sp>
        <p:nvSpPr>
          <p:cNvPr id="25" name="Content Placeholder 24"/>
          <p:cNvSpPr>
            <a:spLocks noGrp="1"/>
          </p:cNvSpPr>
          <p:nvPr>
            <p:ph idx="1"/>
          </p:nvPr>
        </p:nvSpPr>
        <p:spPr>
          <a:xfrm>
            <a:off x="838200" y="2623930"/>
            <a:ext cx="10515600" cy="2625334"/>
          </a:xfrm>
        </p:spPr>
        <p:txBody>
          <a:bodyPr/>
          <a:lstStyle/>
          <a:p>
            <a:pPr marL="342900" indent="-342900">
              <a:lnSpc>
                <a:spcPct val="150000"/>
              </a:lnSpc>
              <a:buClr>
                <a:schemeClr val="tx2">
                  <a:lumMod val="50000"/>
                </a:schemeClr>
              </a:buClr>
              <a:buFont typeface=".AppleSystemUIFont" charset="-120"/>
              <a:buChar char="–"/>
            </a:pPr>
            <a:r>
              <a:rPr lang="en-US" sz="2400" dirty="0"/>
              <a:t>Reduction of taxable income in year of contribution</a:t>
            </a:r>
          </a:p>
          <a:p>
            <a:pPr marL="342900" indent="-342900">
              <a:lnSpc>
                <a:spcPct val="150000"/>
              </a:lnSpc>
              <a:buClr>
                <a:schemeClr val="tx2">
                  <a:lumMod val="50000"/>
                </a:schemeClr>
              </a:buClr>
              <a:buFont typeface=".AppleSystemUIFont" charset="-120"/>
              <a:buChar char="–"/>
            </a:pPr>
            <a:r>
              <a:rPr lang="en-US" sz="2400" dirty="0"/>
              <a:t>Deferred taxation of contributions and earnings</a:t>
            </a:r>
          </a:p>
          <a:p>
            <a:pPr marL="342900" indent="-342900">
              <a:lnSpc>
                <a:spcPct val="150000"/>
              </a:lnSpc>
              <a:buClr>
                <a:schemeClr val="tx2">
                  <a:lumMod val="50000"/>
                </a:schemeClr>
              </a:buClr>
              <a:buFont typeface=".AppleSystemUIFont" charset="-120"/>
              <a:buChar char="–"/>
            </a:pPr>
            <a:r>
              <a:rPr lang="en-US" sz="2400" dirty="0"/>
              <a:t>Contributions exempt from SECA</a:t>
            </a:r>
          </a:p>
          <a:p>
            <a:pPr marL="342900" indent="-342900">
              <a:lnSpc>
                <a:spcPct val="150000"/>
              </a:lnSpc>
              <a:buClr>
                <a:schemeClr val="tx2">
                  <a:lumMod val="50000"/>
                </a:schemeClr>
              </a:buClr>
              <a:buFont typeface=".AppleSystemUIFont" charset="-120"/>
              <a:buChar char="–"/>
            </a:pPr>
            <a:r>
              <a:rPr lang="en-US" sz="2400" dirty="0"/>
              <a:t>Tax-free housing allowance in retirement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250" y="2370166"/>
            <a:ext cx="3110550" cy="2831240"/>
          </a:xfrm>
          <a:prstGeom prst="rect">
            <a:avLst/>
          </a:prstGeom>
        </p:spPr>
      </p:pic>
    </p:spTree>
    <p:extLst>
      <p:ext uri="{BB962C8B-B14F-4D97-AF65-F5344CB8AC3E}">
        <p14:creationId xmlns:p14="http://schemas.microsoft.com/office/powerpoint/2010/main" val="57688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Roth Contributions for Ministers</a:t>
            </a:r>
            <a:endParaRPr lang="en-US" dirty="0"/>
          </a:p>
        </p:txBody>
      </p:sp>
      <p:sp>
        <p:nvSpPr>
          <p:cNvPr id="25" name="Content Placeholder 24"/>
          <p:cNvSpPr>
            <a:spLocks noGrp="1"/>
          </p:cNvSpPr>
          <p:nvPr>
            <p:ph idx="1"/>
          </p:nvPr>
        </p:nvSpPr>
        <p:spPr>
          <a:xfrm>
            <a:off x="838200" y="2951921"/>
            <a:ext cx="5369560" cy="1445524"/>
          </a:xfrm>
        </p:spPr>
        <p:txBody>
          <a:bodyPr/>
          <a:lstStyle/>
          <a:p>
            <a:pPr marL="342900" indent="-342900">
              <a:lnSpc>
                <a:spcPct val="100000"/>
              </a:lnSpc>
              <a:buClr>
                <a:schemeClr val="tx2">
                  <a:lumMod val="50000"/>
                </a:schemeClr>
              </a:buClr>
              <a:buFont typeface=".AppleSystemUIFont" charset="-120"/>
              <a:buChar char="–"/>
            </a:pPr>
            <a:r>
              <a:rPr lang="en-US" sz="2400" dirty="0"/>
              <a:t>Contributions are taxable for federal, state and SECA </a:t>
            </a:r>
            <a:r>
              <a:rPr lang="en-US" sz="2400" dirty="0" smtClean="0"/>
              <a:t>taxes</a:t>
            </a:r>
            <a:endParaRPr lang="en-US" sz="2400" dirty="0"/>
          </a:p>
          <a:p>
            <a:pPr marL="342900" indent="-342900">
              <a:lnSpc>
                <a:spcPct val="150000"/>
              </a:lnSpc>
              <a:buClr>
                <a:schemeClr val="tx2">
                  <a:lumMod val="50000"/>
                </a:schemeClr>
              </a:buClr>
              <a:buFont typeface=".AppleSystemUIFont" charset="-120"/>
              <a:buChar char="–"/>
            </a:pPr>
            <a:r>
              <a:rPr lang="en-US" sz="2400" dirty="0"/>
              <a:t>No taxation of qualified distributions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9461" y="1977887"/>
            <a:ext cx="3366976" cy="3144628"/>
          </a:xfrm>
          <a:prstGeom prst="rect">
            <a:avLst/>
          </a:prstGeom>
        </p:spPr>
      </p:pic>
    </p:spTree>
    <p:extLst>
      <p:ext uri="{BB962C8B-B14F-4D97-AF65-F5344CB8AC3E}">
        <p14:creationId xmlns:p14="http://schemas.microsoft.com/office/powerpoint/2010/main" val="12415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should I choose my investments?</a:t>
            </a:r>
            <a:endParaRPr lang="en-US" dirty="0"/>
          </a:p>
        </p:txBody>
      </p:sp>
    </p:spTree>
    <p:extLst>
      <p:ext uri="{BB962C8B-B14F-4D97-AF65-F5344CB8AC3E}">
        <p14:creationId xmlns:p14="http://schemas.microsoft.com/office/powerpoint/2010/main" val="906721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70" y="1233805"/>
            <a:ext cx="3939540" cy="4012565"/>
          </a:xfrm>
        </p:spPr>
        <p:txBody>
          <a:bodyPr>
            <a:normAutofit/>
          </a:bodyPr>
          <a:lstStyle/>
          <a:p>
            <a:pPr algn="ctr">
              <a:lnSpc>
                <a:spcPts val="5600"/>
              </a:lnSpc>
            </a:pPr>
            <a:r>
              <a:rPr lang="en-US" sz="5400" dirty="0" smtClean="0"/>
              <a:t>AGENDA</a:t>
            </a:r>
            <a:endParaRPr lang="en-US" sz="5400" dirty="0"/>
          </a:p>
        </p:txBody>
      </p:sp>
      <p:sp>
        <p:nvSpPr>
          <p:cNvPr id="3" name="Content Placeholder 2"/>
          <p:cNvSpPr>
            <a:spLocks noGrp="1"/>
          </p:cNvSpPr>
          <p:nvPr>
            <p:ph idx="1"/>
          </p:nvPr>
        </p:nvSpPr>
        <p:spPr>
          <a:xfrm>
            <a:off x="5532120" y="939775"/>
            <a:ext cx="6295445" cy="4501232"/>
          </a:xfrm>
        </p:spPr>
        <p:txBody>
          <a:bodyPr wrap="square" anchor="ctr">
            <a:spAutoFit/>
          </a:bodyPr>
          <a:lstStyle/>
          <a:p>
            <a:pPr>
              <a:lnSpc>
                <a:spcPct val="100000"/>
              </a:lnSpc>
              <a:spcBef>
                <a:spcPts val="1500"/>
              </a:spcBef>
            </a:pPr>
            <a:r>
              <a:rPr lang="en-US" b="0" dirty="0">
                <a:latin typeface="Arial" panose="020B0604020202020204" pitchFamily="34" charset="0"/>
                <a:cs typeface="Arial" panose="020B0604020202020204" pitchFamily="34" charset="0"/>
              </a:rPr>
              <a:t>Why is financial stewardship so important?</a:t>
            </a:r>
          </a:p>
          <a:p>
            <a:pPr>
              <a:lnSpc>
                <a:spcPct val="100000"/>
              </a:lnSpc>
              <a:spcBef>
                <a:spcPts val="1500"/>
              </a:spcBef>
            </a:pPr>
            <a:r>
              <a:rPr lang="en-US" b="0" dirty="0">
                <a:latin typeface="Arial" panose="020B0604020202020204" pitchFamily="34" charset="0"/>
                <a:cs typeface="Arial" panose="020B0604020202020204" pitchFamily="34" charset="0"/>
              </a:rPr>
              <a:t>When should I start planning for my financial future?</a:t>
            </a:r>
          </a:p>
          <a:p>
            <a:pPr>
              <a:lnSpc>
                <a:spcPct val="100000"/>
              </a:lnSpc>
              <a:spcBef>
                <a:spcPts val="1500"/>
              </a:spcBef>
            </a:pPr>
            <a:r>
              <a:rPr lang="en-US" b="0" dirty="0">
                <a:latin typeface="Arial" panose="020B0604020202020204" pitchFamily="34" charset="0"/>
                <a:cs typeface="Arial" panose="020B0604020202020204" pitchFamily="34" charset="0"/>
              </a:rPr>
              <a:t>How do I determine my goals?</a:t>
            </a:r>
          </a:p>
          <a:p>
            <a:pPr>
              <a:lnSpc>
                <a:spcPct val="100000"/>
              </a:lnSpc>
              <a:spcBef>
                <a:spcPts val="1500"/>
              </a:spcBef>
            </a:pPr>
            <a:r>
              <a:rPr lang="en-US" b="0" dirty="0">
                <a:latin typeface="Arial" panose="020B0604020202020204" pitchFamily="34" charset="0"/>
                <a:cs typeface="Arial" panose="020B0604020202020204" pitchFamily="34" charset="0"/>
              </a:rPr>
              <a:t>How can </a:t>
            </a:r>
            <a:r>
              <a:rPr lang="en-US" b="0" dirty="0" smtClean="0">
                <a:latin typeface="Arial" panose="020B0604020202020204" pitchFamily="34" charset="0"/>
                <a:cs typeface="Arial" panose="020B0604020202020204" pitchFamily="34" charset="0"/>
              </a:rPr>
              <a:t>GuideStone </a:t>
            </a:r>
            <a:r>
              <a:rPr lang="en-US" b="0" dirty="0">
                <a:latin typeface="Arial" panose="020B0604020202020204" pitchFamily="34" charset="0"/>
                <a:cs typeface="Arial" panose="020B0604020202020204" pitchFamily="34" charset="0"/>
              </a:rPr>
              <a:t>help</a:t>
            </a:r>
            <a:r>
              <a:rPr lang="en-US" b="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00000"/>
              </a:lnSpc>
              <a:spcBef>
                <a:spcPts val="1500"/>
              </a:spcBef>
            </a:pPr>
            <a:r>
              <a:rPr lang="en-US" b="0" dirty="0">
                <a:latin typeface="Arial" panose="020B0604020202020204" pitchFamily="34" charset="0"/>
                <a:cs typeface="Arial" panose="020B0604020202020204" pitchFamily="34" charset="0"/>
              </a:rPr>
              <a:t>How should I choose my investments?</a:t>
            </a:r>
          </a:p>
          <a:p>
            <a:pPr>
              <a:lnSpc>
                <a:spcPct val="100000"/>
              </a:lnSpc>
              <a:spcBef>
                <a:spcPts val="1500"/>
              </a:spcBef>
            </a:pPr>
            <a:r>
              <a:rPr lang="en-US" b="0">
                <a:latin typeface="Arial" panose="020B0604020202020204" pitchFamily="34" charset="0"/>
                <a:cs typeface="Arial" panose="020B0604020202020204" pitchFamily="34" charset="0"/>
              </a:rPr>
              <a:t>How </a:t>
            </a:r>
            <a:r>
              <a:rPr lang="en-US" b="0" smtClean="0">
                <a:latin typeface="Arial" panose="020B0604020202020204" pitchFamily="34" charset="0"/>
                <a:cs typeface="Arial" panose="020B0604020202020204" pitchFamily="34" charset="0"/>
              </a:rPr>
              <a:t>can I try to </a:t>
            </a:r>
            <a:r>
              <a:rPr lang="en-US" b="0" dirty="0">
                <a:latin typeface="Arial" panose="020B0604020202020204" pitchFamily="34" charset="0"/>
                <a:cs typeface="Arial" panose="020B0604020202020204" pitchFamily="34" charset="0"/>
              </a:rPr>
              <a:t>stay on track</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9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89828" y="668808"/>
            <a:ext cx="3722537" cy="492443"/>
          </a:xfrm>
          <a:prstGeom prst="rect">
            <a:avLst/>
          </a:prstGeom>
          <a:solidFill>
            <a:srgbClr val="5C6C8E"/>
          </a:solidFill>
        </p:spPr>
        <p:txBody>
          <a:bodyPr wrap="square">
            <a:spAutoFit/>
          </a:bodyPr>
          <a:lstStyle/>
          <a:p>
            <a:pPr algn="ctr"/>
            <a:r>
              <a:rPr lang="en-US" sz="2600" smtClean="0">
                <a:solidFill>
                  <a:srgbClr val="FFFFFF"/>
                </a:solidFill>
                <a:latin typeface="Arial" charset="0"/>
                <a:ea typeface="Arial" charset="0"/>
                <a:cs typeface="Arial" charset="0"/>
              </a:rPr>
              <a:t>GUIDESTONE FUNDS</a:t>
            </a:r>
            <a:endParaRPr lang="en-US" sz="2600" dirty="0">
              <a:latin typeface="Arial" charset="0"/>
              <a:ea typeface="Arial" charset="0"/>
              <a:cs typeface="Arial" charset="0"/>
            </a:endParaRPr>
          </a:p>
        </p:txBody>
      </p:sp>
      <p:sp>
        <p:nvSpPr>
          <p:cNvPr id="2" name="Title 1"/>
          <p:cNvSpPr>
            <a:spLocks noGrp="1"/>
          </p:cNvSpPr>
          <p:nvPr>
            <p:ph type="title"/>
          </p:nvPr>
        </p:nvSpPr>
        <p:spPr>
          <a:xfrm>
            <a:off x="706120" y="915030"/>
            <a:ext cx="10876280" cy="1105574"/>
          </a:xfrm>
        </p:spPr>
        <p:txBody>
          <a:bodyPr/>
          <a:lstStyle/>
          <a:p>
            <a:r>
              <a:rPr lang="en-US" smtClean="0"/>
              <a:t>The nation’s </a:t>
            </a:r>
            <a:r>
              <a:rPr lang="en-US" dirty="0" smtClean="0"/>
              <a:t>largest Christian-screened mutual fund family</a:t>
            </a:r>
            <a:endParaRPr lang="en-US" dirty="0"/>
          </a:p>
        </p:txBody>
      </p:sp>
      <p:sp>
        <p:nvSpPr>
          <p:cNvPr id="3" name="Content Placeholder 2"/>
          <p:cNvSpPr>
            <a:spLocks noGrp="1"/>
          </p:cNvSpPr>
          <p:nvPr>
            <p:ph idx="1"/>
          </p:nvPr>
        </p:nvSpPr>
        <p:spPr>
          <a:xfrm>
            <a:off x="838200" y="3311884"/>
            <a:ext cx="10515600" cy="1397306"/>
          </a:xfrm>
        </p:spPr>
        <p:txBody>
          <a:bodyPr/>
          <a:lstStyle/>
          <a:p>
            <a:pPr marL="342900" indent="-342900">
              <a:spcBef>
                <a:spcPts val="0"/>
              </a:spcBef>
              <a:spcAft>
                <a:spcPts val="1200"/>
              </a:spcAft>
              <a:buClr>
                <a:schemeClr val="tx2">
                  <a:lumMod val="50000"/>
                </a:schemeClr>
              </a:buClr>
              <a:buFont typeface=".AppleSystemUIFont" charset="-120"/>
              <a:buChar char="–"/>
            </a:pPr>
            <a:r>
              <a:rPr lang="en-US" sz="2400" dirty="0" smtClean="0"/>
              <a:t>Investments </a:t>
            </a:r>
            <a:r>
              <a:rPr lang="en-US" sz="2400" dirty="0"/>
              <a:t>that honor Christian values </a:t>
            </a:r>
          </a:p>
          <a:p>
            <a:pPr marL="342900" indent="-342900">
              <a:spcBef>
                <a:spcPts val="0"/>
              </a:spcBef>
              <a:spcAft>
                <a:spcPts val="1200"/>
              </a:spcAft>
              <a:buClr>
                <a:schemeClr val="tx2">
                  <a:lumMod val="50000"/>
                </a:schemeClr>
              </a:buClr>
              <a:buFont typeface=".AppleSystemUIFont" charset="-120"/>
              <a:buChar char="–"/>
            </a:pPr>
            <a:r>
              <a:rPr lang="en-US" sz="2400" dirty="0"/>
              <a:t>Diversified fund offering </a:t>
            </a:r>
          </a:p>
          <a:p>
            <a:pPr marL="342900" indent="-342900">
              <a:spcBef>
                <a:spcPts val="0"/>
              </a:spcBef>
              <a:spcAft>
                <a:spcPts val="1200"/>
              </a:spcAft>
              <a:buClr>
                <a:schemeClr val="tx2">
                  <a:lumMod val="50000"/>
                </a:schemeClr>
              </a:buClr>
              <a:buFont typeface=".AppleSystemUIFont" charset="-120"/>
              <a:buChar char="–"/>
            </a:pPr>
            <a:r>
              <a:rPr lang="en-US" sz="2400" dirty="0"/>
              <a:t>Personalized investment options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840" y="3670305"/>
            <a:ext cx="3627954" cy="656504"/>
          </a:xfrm>
          <a:prstGeom prst="rect">
            <a:avLst/>
          </a:prstGeom>
        </p:spPr>
      </p:pic>
      <p:sp>
        <p:nvSpPr>
          <p:cNvPr id="6" name="Rectangle 5"/>
          <p:cNvSpPr>
            <a:spLocks noChangeAspect="1"/>
          </p:cNvSpPr>
          <p:nvPr/>
        </p:nvSpPr>
        <p:spPr>
          <a:xfrm>
            <a:off x="10605052" y="5834270"/>
            <a:ext cx="1586948" cy="102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vv</a:t>
            </a:r>
            <a:endParaRPr lang="en-US" dirty="0"/>
          </a:p>
        </p:txBody>
      </p:sp>
    </p:spTree>
    <p:extLst>
      <p:ext uri="{BB962C8B-B14F-4D97-AF65-F5344CB8AC3E}">
        <p14:creationId xmlns:p14="http://schemas.microsoft.com/office/powerpoint/2010/main" val="2004199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Proper Diversification</a:t>
            </a:r>
            <a:endParaRPr lang="en-US" dirty="0"/>
          </a:p>
        </p:txBody>
      </p:sp>
      <p:sp>
        <p:nvSpPr>
          <p:cNvPr id="25" name="Content Placeholder 24"/>
          <p:cNvSpPr>
            <a:spLocks noGrp="1"/>
          </p:cNvSpPr>
          <p:nvPr>
            <p:ph idx="1"/>
          </p:nvPr>
        </p:nvSpPr>
        <p:spPr>
          <a:xfrm>
            <a:off x="838200" y="1965841"/>
            <a:ext cx="5369560" cy="1456809"/>
          </a:xfrm>
        </p:spPr>
        <p:txBody>
          <a:bodyPr/>
          <a:lstStyle/>
          <a:p>
            <a:pPr marL="342900" indent="-342900">
              <a:lnSpc>
                <a:spcPct val="100000"/>
              </a:lnSpc>
              <a:buClr>
                <a:schemeClr val="tx2">
                  <a:lumMod val="50000"/>
                </a:schemeClr>
              </a:buClr>
              <a:buFont typeface=".AppleSystemUIFont" charset="-120"/>
              <a:buChar char="–"/>
            </a:pPr>
            <a:r>
              <a:rPr lang="en-US" sz="2400" dirty="0" smtClean="0"/>
              <a:t>Time horizon</a:t>
            </a:r>
          </a:p>
          <a:p>
            <a:pPr marL="342900" indent="-342900">
              <a:lnSpc>
                <a:spcPct val="100000"/>
              </a:lnSpc>
              <a:buClr>
                <a:schemeClr val="tx2">
                  <a:lumMod val="50000"/>
                </a:schemeClr>
              </a:buClr>
              <a:buFont typeface=".AppleSystemUIFont" charset="-120"/>
              <a:buChar char="–"/>
            </a:pPr>
            <a:r>
              <a:rPr lang="en-US" dirty="0" smtClean="0"/>
              <a:t>Risk tolerance</a:t>
            </a:r>
          </a:p>
          <a:p>
            <a:pPr marL="342900" indent="-342900">
              <a:lnSpc>
                <a:spcPct val="100000"/>
              </a:lnSpc>
              <a:buClr>
                <a:schemeClr val="tx2">
                  <a:lumMod val="50000"/>
                </a:schemeClr>
              </a:buClr>
              <a:buFont typeface=".AppleSystemUIFont" charset="-120"/>
              <a:buChar char="–"/>
            </a:pPr>
            <a:r>
              <a:rPr lang="en-US" sz="2400" dirty="0" smtClean="0"/>
              <a:t>Individual investment goals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7178040" y="1463040"/>
            <a:ext cx="3919220" cy="39192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389120"/>
            <a:ext cx="4932580" cy="1118966"/>
          </a:xfrm>
          <a:prstGeom prst="rect">
            <a:avLst/>
          </a:prstGeom>
        </p:spPr>
      </p:pic>
    </p:spTree>
    <p:extLst>
      <p:ext uri="{BB962C8B-B14F-4D97-AF65-F5344CB8AC3E}">
        <p14:creationId xmlns:p14="http://schemas.microsoft.com/office/powerpoint/2010/main" val="200413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22" y="515032"/>
            <a:ext cx="11652447" cy="5170291"/>
          </a:xfrm>
          <a:prstGeom prst="rect">
            <a:avLst/>
          </a:prstGeom>
        </p:spPr>
      </p:pic>
    </p:spTree>
    <p:extLst>
      <p:ext uri="{BB962C8B-B14F-4D97-AF65-F5344CB8AC3E}">
        <p14:creationId xmlns:p14="http://schemas.microsoft.com/office/powerpoint/2010/main" val="31421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26" y="634141"/>
            <a:ext cx="11838004" cy="5001712"/>
          </a:xfrm>
          <a:prstGeom prst="rect">
            <a:avLst/>
          </a:prstGeom>
        </p:spPr>
      </p:pic>
    </p:spTree>
    <p:extLst>
      <p:ext uri="{BB962C8B-B14F-4D97-AF65-F5344CB8AC3E}">
        <p14:creationId xmlns:p14="http://schemas.microsoft.com/office/powerpoint/2010/main" val="10959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50" y="667352"/>
            <a:ext cx="11812013" cy="5166555"/>
          </a:xfrm>
          <a:prstGeom prst="rect">
            <a:avLst/>
          </a:prstGeom>
        </p:spPr>
      </p:pic>
    </p:spTree>
    <p:extLst>
      <p:ext uri="{BB962C8B-B14F-4D97-AF65-F5344CB8AC3E}">
        <p14:creationId xmlns:p14="http://schemas.microsoft.com/office/powerpoint/2010/main" val="150472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5413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200" dirty="0" smtClean="0"/>
              <a:t>GuideStone Can Help</a:t>
            </a:r>
            <a:endParaRPr lang="en-US" sz="4200" dirty="0"/>
          </a:p>
        </p:txBody>
      </p:sp>
      <p:sp>
        <p:nvSpPr>
          <p:cNvPr id="6" name="Content Placeholder 5"/>
          <p:cNvSpPr>
            <a:spLocks noGrp="1"/>
          </p:cNvSpPr>
          <p:nvPr>
            <p:ph idx="1"/>
          </p:nvPr>
        </p:nvSpPr>
        <p:spPr>
          <a:xfrm>
            <a:off x="838200" y="1825625"/>
            <a:ext cx="10515600" cy="2471446"/>
          </a:xfrm>
        </p:spPr>
        <p:txBody>
          <a:bodyPr/>
          <a:lstStyle/>
          <a:p>
            <a:pPr marL="342900" indent="-342900">
              <a:buClr>
                <a:schemeClr val="tx2">
                  <a:lumMod val="50000"/>
                </a:schemeClr>
              </a:buClr>
              <a:buFont typeface="Arial" charset="0"/>
              <a:buChar char="•"/>
            </a:pPr>
            <a:r>
              <a:rPr lang="en-US" sz="2400" dirty="0" smtClean="0"/>
              <a:t>Retirement planning &amp; guidance</a:t>
            </a:r>
            <a:endParaRPr lang="en-US" sz="2400" baseline="30000" dirty="0"/>
          </a:p>
          <a:p>
            <a:pPr marL="1143000" lvl="1">
              <a:buClr>
                <a:schemeClr val="tx2">
                  <a:lumMod val="50000"/>
                </a:schemeClr>
              </a:buClr>
              <a:buFont typeface=".AppleSystemUIFont" charset="-120"/>
              <a:buChar char="–"/>
            </a:pPr>
            <a:r>
              <a:rPr lang="en-US" sz="2400" dirty="0" smtClean="0"/>
              <a:t>Investment Recommendation Tool</a:t>
            </a:r>
            <a:endParaRPr lang="en-US" sz="2400" dirty="0"/>
          </a:p>
          <a:p>
            <a:pPr marL="1143000" lvl="1">
              <a:buClr>
                <a:schemeClr val="tx2">
                  <a:lumMod val="50000"/>
                </a:schemeClr>
              </a:buClr>
              <a:buFont typeface=".AppleSystemUIFont" charset="-120"/>
              <a:buChar char="–"/>
            </a:pPr>
            <a:r>
              <a:rPr lang="en-US" sz="2400" dirty="0"/>
              <a:t>Financial </a:t>
            </a:r>
            <a:r>
              <a:rPr lang="en-US" dirty="0" smtClean="0"/>
              <a:t>calculators </a:t>
            </a:r>
          </a:p>
          <a:p>
            <a:pPr marL="1143000" lvl="1">
              <a:buClr>
                <a:schemeClr val="tx2">
                  <a:lumMod val="50000"/>
                </a:schemeClr>
              </a:buClr>
              <a:buFont typeface=".AppleSystemUIFont" charset="-120"/>
              <a:buChar char="–"/>
            </a:pPr>
            <a:r>
              <a:rPr lang="en-US" dirty="0" smtClean="0"/>
              <a:t>Learning Library</a:t>
            </a:r>
            <a:endParaRPr lang="en-US" dirty="0"/>
          </a:p>
          <a:p>
            <a:pPr marL="342900" indent="-342900">
              <a:buClr>
                <a:schemeClr val="tx2">
                  <a:lumMod val="50000"/>
                </a:schemeClr>
              </a:buClr>
              <a:buFont typeface="Arial" charset="0"/>
              <a:buChar char="•"/>
            </a:pPr>
            <a:r>
              <a:rPr lang="en-US" dirty="0" smtClean="0"/>
              <a:t>Customer </a:t>
            </a:r>
            <a:r>
              <a:rPr lang="en-US" dirty="0"/>
              <a:t>solutions </a:t>
            </a:r>
            <a:r>
              <a:rPr lang="en-US" dirty="0" smtClean="0"/>
              <a:t>specialists</a:t>
            </a:r>
            <a:endParaRPr lang="en-US" dirty="0"/>
          </a:p>
          <a:p>
            <a:pPr marL="1143000" lvl="1">
              <a:buClr>
                <a:schemeClr val="tx2">
                  <a:lumMod val="50000"/>
                </a:schemeClr>
              </a:buClr>
              <a:buFont typeface=".AppleSystemUIFont" charset="-120"/>
              <a:buChar char="–"/>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2435" y="4018458"/>
            <a:ext cx="2708656" cy="2565298"/>
          </a:xfrm>
          <a:prstGeom prst="rect">
            <a:avLst/>
          </a:prstGeom>
        </p:spPr>
      </p:pic>
    </p:spTree>
    <p:extLst>
      <p:ext uri="{BB962C8B-B14F-4D97-AF65-F5344CB8AC3E}">
        <p14:creationId xmlns:p14="http://schemas.microsoft.com/office/powerpoint/2010/main" val="499922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I try to stay on track?</a:t>
            </a:r>
            <a:endParaRPr lang="en-US" dirty="0"/>
          </a:p>
        </p:txBody>
      </p:sp>
    </p:spTree>
    <p:extLst>
      <p:ext uri="{BB962C8B-B14F-4D97-AF65-F5344CB8AC3E}">
        <p14:creationId xmlns:p14="http://schemas.microsoft.com/office/powerpoint/2010/main" val="481928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80005"/>
            <a:ext cx="3271520" cy="1325563"/>
          </a:xfrm>
        </p:spPr>
        <p:txBody>
          <a:bodyPr/>
          <a:lstStyle/>
          <a:p>
            <a:pPr algn="l"/>
            <a:r>
              <a:rPr lang="en-US" i="1" dirty="0" smtClean="0">
                <a:solidFill>
                  <a:srgbClr val="6DB43E"/>
                </a:solidFill>
              </a:rPr>
              <a:t>My</a:t>
            </a:r>
            <a:r>
              <a:rPr lang="en-US" dirty="0" smtClean="0">
                <a:solidFill>
                  <a:srgbClr val="6DB43E"/>
                </a:solidFill>
              </a:rPr>
              <a:t>GuideStone</a:t>
            </a:r>
            <a:r>
              <a:rPr lang="en-US" baseline="30000" dirty="0" smtClean="0">
                <a:solidFill>
                  <a:srgbClr val="6DB43E"/>
                </a:solidFill>
              </a:rPr>
              <a:t>®</a:t>
            </a:r>
            <a:endParaRPr lang="en-US" baseline="30000" dirty="0">
              <a:solidFill>
                <a:srgbClr val="6DB43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250" y="272185"/>
            <a:ext cx="5787395" cy="6177248"/>
          </a:xfrm>
          <a:prstGeom prst="rect">
            <a:avLst/>
          </a:prstGeom>
          <a:ln>
            <a:solidFill>
              <a:srgbClr val="91A5A5"/>
            </a:solidFill>
          </a:ln>
          <a:effectLst/>
        </p:spPr>
      </p:pic>
      <p:sp>
        <p:nvSpPr>
          <p:cNvPr id="4" name="Rectangle 3"/>
          <p:cNvSpPr/>
          <p:nvPr/>
        </p:nvSpPr>
        <p:spPr>
          <a:xfrm>
            <a:off x="8924924" y="2314575"/>
            <a:ext cx="1133475" cy="809625"/>
          </a:xfrm>
          <a:prstGeom prst="rect">
            <a:avLst/>
          </a:prstGeom>
          <a:solidFill>
            <a:srgbClr val="004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29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80005"/>
            <a:ext cx="3271520" cy="1325563"/>
          </a:xfrm>
        </p:spPr>
        <p:txBody>
          <a:bodyPr>
            <a:normAutofit fontScale="90000"/>
          </a:bodyPr>
          <a:lstStyle/>
          <a:p>
            <a:r>
              <a:rPr lang="en-US" dirty="0" smtClean="0">
                <a:solidFill>
                  <a:srgbClr val="6DB43E"/>
                </a:solidFill>
              </a:rPr>
              <a:t>Quarterly Account Statement</a:t>
            </a:r>
            <a:endParaRPr lang="en-US" dirty="0">
              <a:solidFill>
                <a:srgbClr val="6DB43E"/>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000"/>
          <a:stretch/>
        </p:blipFill>
        <p:spPr>
          <a:xfrm>
            <a:off x="4227484" y="622032"/>
            <a:ext cx="7486996" cy="5038308"/>
          </a:xfrm>
          <a:prstGeom prst="rect">
            <a:avLst/>
          </a:prstGeom>
        </p:spPr>
      </p:pic>
    </p:spTree>
    <p:extLst>
      <p:ext uri="{BB962C8B-B14F-4D97-AF65-F5344CB8AC3E}">
        <p14:creationId xmlns:p14="http://schemas.microsoft.com/office/powerpoint/2010/main" val="79974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is financial stewardship so important?</a:t>
            </a:r>
            <a:endParaRPr lang="en-US" dirty="0"/>
          </a:p>
        </p:txBody>
      </p:sp>
    </p:spTree>
    <p:extLst>
      <p:ext uri="{BB962C8B-B14F-4D97-AF65-F5344CB8AC3E}">
        <p14:creationId xmlns:p14="http://schemas.microsoft.com/office/powerpoint/2010/main" val="1043956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TAKE ACTION</a:t>
            </a:r>
            <a:endParaRPr lang="en-US" dirty="0"/>
          </a:p>
        </p:txBody>
      </p:sp>
      <p:sp>
        <p:nvSpPr>
          <p:cNvPr id="3" name="Content Placeholder 2"/>
          <p:cNvSpPr>
            <a:spLocks noGrp="1"/>
          </p:cNvSpPr>
          <p:nvPr>
            <p:ph idx="1"/>
          </p:nvPr>
        </p:nvSpPr>
        <p:spPr>
          <a:xfrm>
            <a:off x="838200" y="3430905"/>
            <a:ext cx="10515600" cy="1806648"/>
          </a:xfrm>
        </p:spPr>
        <p:txBody>
          <a:bodyPr/>
          <a:lstStyle/>
          <a:p>
            <a:pPr marL="342900" indent="-342900">
              <a:buClr>
                <a:schemeClr val="tx2">
                  <a:lumMod val="50000"/>
                </a:schemeClr>
              </a:buClr>
              <a:buFont typeface=".AppleSystemUIFont" charset="-120"/>
              <a:buChar char="–"/>
            </a:pPr>
            <a:r>
              <a:rPr lang="en-US" sz="2400" dirty="0" smtClean="0"/>
              <a:t>Focus on what’s in your control.</a:t>
            </a:r>
          </a:p>
          <a:p>
            <a:pPr marL="342900" indent="-342900">
              <a:buClr>
                <a:schemeClr val="tx2">
                  <a:lumMod val="50000"/>
                </a:schemeClr>
              </a:buClr>
              <a:buFont typeface=".AppleSystemUIFont" charset="-120"/>
              <a:buChar char="–"/>
            </a:pPr>
            <a:r>
              <a:rPr lang="en-US" sz="2400" dirty="0" smtClean="0"/>
              <a:t>Enroll in your plan if you haven’t yet done so.</a:t>
            </a:r>
          </a:p>
          <a:p>
            <a:pPr marL="342900" indent="-342900">
              <a:buClr>
                <a:schemeClr val="tx2">
                  <a:lumMod val="50000"/>
                </a:schemeClr>
              </a:buClr>
              <a:buFont typeface=".AppleSystemUIFont" charset="-120"/>
              <a:buChar char="–"/>
            </a:pPr>
            <a:r>
              <a:rPr lang="en-US" sz="2400" dirty="0" smtClean="0"/>
              <a:t>Increase your contributions. </a:t>
            </a:r>
          </a:p>
          <a:p>
            <a:pPr marL="342900" indent="-342900">
              <a:buClr>
                <a:schemeClr val="tx2">
                  <a:lumMod val="50000"/>
                </a:schemeClr>
              </a:buClr>
              <a:buFont typeface=".AppleSystemUIFont" charset="-120"/>
              <a:buChar char="–"/>
            </a:pPr>
            <a:r>
              <a:rPr lang="en-US" sz="2400" dirty="0" smtClean="0"/>
              <a:t>Monitor your plan and make adjustments as needed.</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674" y="2692400"/>
            <a:ext cx="2600126" cy="3227832"/>
          </a:xfrm>
          <a:prstGeom prst="rect">
            <a:avLst/>
          </a:prstGeom>
        </p:spPr>
      </p:pic>
    </p:spTree>
    <p:extLst>
      <p:ext uri="{BB962C8B-B14F-4D97-AF65-F5344CB8AC3E}">
        <p14:creationId xmlns:p14="http://schemas.microsoft.com/office/powerpoint/2010/main" val="81551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261" y="543233"/>
            <a:ext cx="4936143" cy="881780"/>
          </a:xfrm>
          <a:prstGeom prst="rect">
            <a:avLst/>
          </a:prstGeom>
        </p:spPr>
        <p:txBody>
          <a:bodyPr vert="horz" wrap="square" lIns="0" tIns="0" rIns="0" bIns="0" rtlCol="0" anchor="ctr">
            <a:spAutoFit/>
          </a:bodyPr>
          <a:lstStyle/>
          <a:p>
            <a:pPr marL="7701">
              <a:lnSpc>
                <a:spcPct val="100000"/>
              </a:lnSpc>
            </a:pPr>
            <a:r>
              <a:rPr sz="5730" spc="-118" dirty="0">
                <a:solidFill>
                  <a:srgbClr val="6CB33F"/>
                </a:solidFill>
              </a:rPr>
              <a:t>CONTACT</a:t>
            </a:r>
            <a:r>
              <a:rPr sz="5730" spc="-39" dirty="0">
                <a:solidFill>
                  <a:srgbClr val="6CB33F"/>
                </a:solidFill>
              </a:rPr>
              <a:t> </a:t>
            </a:r>
            <a:r>
              <a:rPr sz="5730" spc="9" dirty="0">
                <a:solidFill>
                  <a:srgbClr val="6CB33F"/>
                </a:solidFill>
              </a:rPr>
              <a:t>US</a:t>
            </a:r>
            <a:endParaRPr sz="5730" dirty="0"/>
          </a:p>
        </p:txBody>
      </p:sp>
      <p:grpSp>
        <p:nvGrpSpPr>
          <p:cNvPr id="14" name="Group 13"/>
          <p:cNvGrpSpPr/>
          <p:nvPr/>
        </p:nvGrpSpPr>
        <p:grpSpPr>
          <a:xfrm>
            <a:off x="957691" y="3615637"/>
            <a:ext cx="7715083" cy="2044791"/>
            <a:chOff x="3714917" y="3991557"/>
            <a:chExt cx="7715083" cy="2044791"/>
          </a:xfrm>
        </p:grpSpPr>
        <p:sp>
          <p:nvSpPr>
            <p:cNvPr id="4" name="object 4"/>
            <p:cNvSpPr txBox="1"/>
            <p:nvPr/>
          </p:nvSpPr>
          <p:spPr>
            <a:xfrm>
              <a:off x="4221097" y="3991557"/>
              <a:ext cx="7208903" cy="2044791"/>
            </a:xfrm>
            <a:prstGeom prst="rect">
              <a:avLst/>
            </a:prstGeom>
          </p:spPr>
          <p:txBody>
            <a:bodyPr vert="horz" wrap="square" lIns="0" tIns="0" rIns="0" bIns="0" rtlCol="0">
              <a:spAutoFit/>
            </a:bodyPr>
            <a:lstStyle/>
            <a:p>
              <a:pPr marL="7701">
                <a:lnSpc>
                  <a:spcPct val="105000"/>
                </a:lnSpc>
              </a:pPr>
              <a:r>
                <a:rPr sz="2900" b="1" spc="6" dirty="0">
                  <a:solidFill>
                    <a:srgbClr val="545656"/>
                  </a:solidFill>
                  <a:latin typeface="Arial Narrow" charset="0"/>
                  <a:ea typeface="Arial Narrow" charset="0"/>
                  <a:cs typeface="Arial Narrow" charset="0"/>
                </a:rPr>
                <a:t>GuideStone</a:t>
              </a:r>
              <a:endParaRPr sz="2900" dirty="0">
                <a:latin typeface="Arial Narrow" charset="0"/>
                <a:ea typeface="Arial Narrow" charset="0"/>
                <a:cs typeface="Arial Narrow" charset="0"/>
              </a:endParaRPr>
            </a:p>
            <a:p>
              <a:pPr marL="7701">
                <a:lnSpc>
                  <a:spcPct val="105000"/>
                </a:lnSpc>
                <a:spcBef>
                  <a:spcPts val="552"/>
                </a:spcBef>
              </a:pPr>
              <a:r>
                <a:rPr sz="2900" b="1" dirty="0">
                  <a:solidFill>
                    <a:srgbClr val="545656"/>
                  </a:solidFill>
                  <a:latin typeface="Arial Narrow" charset="0"/>
                  <a:ea typeface="Arial Narrow" charset="0"/>
                  <a:cs typeface="Arial Narrow" charset="0"/>
                </a:rPr>
                <a:t>@GuideStone</a:t>
              </a:r>
              <a:endParaRPr sz="2900" dirty="0">
                <a:latin typeface="Arial Narrow" charset="0"/>
                <a:ea typeface="Arial Narrow" charset="0"/>
                <a:cs typeface="Arial Narrow" charset="0"/>
              </a:endParaRPr>
            </a:p>
            <a:p>
              <a:pPr marL="7701">
                <a:lnSpc>
                  <a:spcPct val="105000"/>
                </a:lnSpc>
                <a:spcBef>
                  <a:spcPts val="555"/>
                </a:spcBef>
              </a:pPr>
              <a:r>
                <a:rPr sz="2900" b="1" spc="9" dirty="0">
                  <a:solidFill>
                    <a:srgbClr val="545656"/>
                  </a:solidFill>
                  <a:latin typeface="Arial Narrow" charset="0"/>
                  <a:ea typeface="Arial Narrow" charset="0"/>
                  <a:cs typeface="Arial Narrow" charset="0"/>
                </a:rPr>
                <a:t>@GuideStone_</a:t>
              </a:r>
              <a:endParaRPr sz="2900" dirty="0">
                <a:latin typeface="Arial Narrow" charset="0"/>
                <a:ea typeface="Arial Narrow" charset="0"/>
                <a:cs typeface="Arial Narrow" charset="0"/>
              </a:endParaRPr>
            </a:p>
            <a:p>
              <a:pPr marL="7701">
                <a:lnSpc>
                  <a:spcPct val="105000"/>
                </a:lnSpc>
                <a:spcBef>
                  <a:spcPts val="406"/>
                </a:spcBef>
              </a:pPr>
              <a:r>
                <a:rPr sz="2900" b="1" spc="6" dirty="0">
                  <a:solidFill>
                    <a:srgbClr val="545656"/>
                  </a:solidFill>
                  <a:latin typeface="Arial Narrow" charset="0"/>
                  <a:ea typeface="Arial Narrow" charset="0"/>
                  <a:cs typeface="Arial Narrow" charset="0"/>
                </a:rPr>
                <a:t>GuideStone Financial</a:t>
              </a:r>
              <a:r>
                <a:rPr sz="2900" b="1" spc="3" dirty="0">
                  <a:solidFill>
                    <a:srgbClr val="545656"/>
                  </a:solidFill>
                  <a:latin typeface="Arial Narrow" charset="0"/>
                  <a:ea typeface="Arial Narrow" charset="0"/>
                  <a:cs typeface="Arial Narrow" charset="0"/>
                </a:rPr>
                <a:t> </a:t>
              </a:r>
              <a:r>
                <a:rPr sz="2900" b="1" spc="6" dirty="0">
                  <a:solidFill>
                    <a:srgbClr val="545656"/>
                  </a:solidFill>
                  <a:latin typeface="Arial Narrow" charset="0"/>
                  <a:ea typeface="Arial Narrow" charset="0"/>
                  <a:cs typeface="Arial Narrow" charset="0"/>
                </a:rPr>
                <a:t>Resources</a:t>
              </a:r>
              <a:endParaRPr sz="2900" dirty="0">
                <a:latin typeface="Arial Narrow" charset="0"/>
                <a:ea typeface="Arial Narrow" charset="0"/>
                <a:cs typeface="Arial Narrow" charset="0"/>
              </a:endParaRPr>
            </a:p>
          </p:txBody>
        </p:sp>
        <p:grpSp>
          <p:nvGrpSpPr>
            <p:cNvPr id="12" name="Group 11"/>
            <p:cNvGrpSpPr/>
            <p:nvPr/>
          </p:nvGrpSpPr>
          <p:grpSpPr>
            <a:xfrm>
              <a:off x="3714920" y="4053558"/>
              <a:ext cx="291108" cy="308360"/>
              <a:chOff x="3714920" y="4053558"/>
              <a:chExt cx="291108" cy="308360"/>
            </a:xfrm>
          </p:grpSpPr>
          <p:sp>
            <p:nvSpPr>
              <p:cNvPr id="5" name="object 5"/>
              <p:cNvSpPr/>
              <p:nvPr/>
            </p:nvSpPr>
            <p:spPr>
              <a:xfrm>
                <a:off x="3714920" y="4053558"/>
                <a:ext cx="291108" cy="308052"/>
              </a:xfrm>
              <a:custGeom>
                <a:avLst/>
                <a:gdLst/>
                <a:ahLst/>
                <a:cxnLst/>
                <a:rect l="l" t="t" r="r" b="b"/>
                <a:pathLst>
                  <a:path w="480059" h="508000">
                    <a:moveTo>
                      <a:pt x="479667" y="0"/>
                    </a:moveTo>
                    <a:lnTo>
                      <a:pt x="28030" y="0"/>
                    </a:lnTo>
                    <a:lnTo>
                      <a:pt x="17117" y="2201"/>
                    </a:lnTo>
                    <a:lnTo>
                      <a:pt x="8207" y="8207"/>
                    </a:lnTo>
                    <a:lnTo>
                      <a:pt x="2201" y="17117"/>
                    </a:lnTo>
                    <a:lnTo>
                      <a:pt x="0" y="28030"/>
                    </a:lnTo>
                    <a:lnTo>
                      <a:pt x="0" y="479859"/>
                    </a:lnTo>
                    <a:lnTo>
                      <a:pt x="2201" y="490768"/>
                    </a:lnTo>
                    <a:lnTo>
                      <a:pt x="8207" y="499678"/>
                    </a:lnTo>
                    <a:lnTo>
                      <a:pt x="17117" y="505686"/>
                    </a:lnTo>
                    <a:lnTo>
                      <a:pt x="28008" y="507885"/>
                    </a:lnTo>
                    <a:lnTo>
                      <a:pt x="479667" y="507885"/>
                    </a:lnTo>
                    <a:lnTo>
                      <a:pt x="479667" y="0"/>
                    </a:lnTo>
                    <a:close/>
                  </a:path>
                </a:pathLst>
              </a:custGeom>
              <a:solidFill>
                <a:srgbClr val="3D5A98"/>
              </a:solidFill>
            </p:spPr>
            <p:txBody>
              <a:bodyPr wrap="square" lIns="0" tIns="0" rIns="0" bIns="0" rtlCol="0"/>
              <a:lstStyle/>
              <a:p>
                <a:endParaRPr sz="1092"/>
              </a:p>
            </p:txBody>
          </p:sp>
          <p:sp>
            <p:nvSpPr>
              <p:cNvPr id="6" name="object 6"/>
              <p:cNvSpPr/>
              <p:nvPr/>
            </p:nvSpPr>
            <p:spPr>
              <a:xfrm>
                <a:off x="3839284" y="4100074"/>
                <a:ext cx="135927" cy="261844"/>
              </a:xfrm>
              <a:custGeom>
                <a:avLst/>
                <a:gdLst/>
                <a:ahLst/>
                <a:cxnLst/>
                <a:rect l="l" t="t" r="r" b="b"/>
                <a:pathLst>
                  <a:path w="224154" h="431800">
                    <a:moveTo>
                      <a:pt x="145346" y="234495"/>
                    </a:moveTo>
                    <a:lnTo>
                      <a:pt x="66196" y="234495"/>
                    </a:lnTo>
                    <a:lnTo>
                      <a:pt x="66196" y="431180"/>
                    </a:lnTo>
                    <a:lnTo>
                      <a:pt x="145346" y="431180"/>
                    </a:lnTo>
                    <a:lnTo>
                      <a:pt x="145346" y="234495"/>
                    </a:lnTo>
                    <a:close/>
                  </a:path>
                  <a:path w="224154" h="431800">
                    <a:moveTo>
                      <a:pt x="221249" y="157848"/>
                    </a:moveTo>
                    <a:lnTo>
                      <a:pt x="0" y="157848"/>
                    </a:lnTo>
                    <a:lnTo>
                      <a:pt x="0" y="234495"/>
                    </a:lnTo>
                    <a:lnTo>
                      <a:pt x="211365" y="234495"/>
                    </a:lnTo>
                    <a:lnTo>
                      <a:pt x="221249" y="157848"/>
                    </a:lnTo>
                    <a:close/>
                  </a:path>
                  <a:path w="224154" h="431800">
                    <a:moveTo>
                      <a:pt x="164780" y="0"/>
                    </a:moveTo>
                    <a:lnTo>
                      <a:pt x="124687" y="6605"/>
                    </a:lnTo>
                    <a:lnTo>
                      <a:pt x="93542" y="26058"/>
                    </a:lnTo>
                    <a:lnTo>
                      <a:pt x="73370" y="57810"/>
                    </a:lnTo>
                    <a:lnTo>
                      <a:pt x="66196" y="101316"/>
                    </a:lnTo>
                    <a:lnTo>
                      <a:pt x="66196" y="157848"/>
                    </a:lnTo>
                    <a:lnTo>
                      <a:pt x="145346" y="157848"/>
                    </a:lnTo>
                    <a:lnTo>
                      <a:pt x="145346" y="108907"/>
                    </a:lnTo>
                    <a:lnTo>
                      <a:pt x="146805" y="93716"/>
                    </a:lnTo>
                    <a:lnTo>
                      <a:pt x="152403" y="81928"/>
                    </a:lnTo>
                    <a:lnTo>
                      <a:pt x="163970" y="74300"/>
                    </a:lnTo>
                    <a:lnTo>
                      <a:pt x="183334" y="71589"/>
                    </a:lnTo>
                    <a:lnTo>
                      <a:pt x="223919" y="71568"/>
                    </a:lnTo>
                    <a:lnTo>
                      <a:pt x="223919" y="3015"/>
                    </a:lnTo>
                    <a:lnTo>
                      <a:pt x="215661" y="2151"/>
                    </a:lnTo>
                    <a:lnTo>
                      <a:pt x="202230" y="1158"/>
                    </a:lnTo>
                    <a:lnTo>
                      <a:pt x="184859" y="340"/>
                    </a:lnTo>
                    <a:lnTo>
                      <a:pt x="164780" y="0"/>
                    </a:lnTo>
                    <a:close/>
                  </a:path>
                </a:pathLst>
              </a:custGeom>
              <a:solidFill>
                <a:srgbClr val="FFFFFF"/>
              </a:solidFill>
            </p:spPr>
            <p:txBody>
              <a:bodyPr wrap="square" lIns="0" tIns="0" rIns="0" bIns="0" rtlCol="0"/>
              <a:lstStyle/>
              <a:p>
                <a:endParaRPr sz="1092"/>
              </a:p>
            </p:txBody>
          </p:sp>
        </p:grpSp>
        <p:sp>
          <p:nvSpPr>
            <p:cNvPr id="7" name="object 7"/>
            <p:cNvSpPr/>
            <p:nvPr/>
          </p:nvSpPr>
          <p:spPr>
            <a:xfrm>
              <a:off x="3714920" y="4598487"/>
              <a:ext cx="328845" cy="283022"/>
            </a:xfrm>
            <a:custGeom>
              <a:avLst/>
              <a:gdLst/>
              <a:ahLst/>
              <a:cxnLst/>
              <a:rect l="l" t="t" r="r" b="b"/>
              <a:pathLst>
                <a:path w="542290" h="466725">
                  <a:moveTo>
                    <a:pt x="0" y="413500"/>
                  </a:moveTo>
                  <a:lnTo>
                    <a:pt x="66890" y="446558"/>
                  </a:lnTo>
                  <a:lnTo>
                    <a:pt x="141185" y="464114"/>
                  </a:lnTo>
                  <a:lnTo>
                    <a:pt x="180403" y="466404"/>
                  </a:lnTo>
                  <a:lnTo>
                    <a:pt x="225386" y="463737"/>
                  </a:lnTo>
                  <a:lnTo>
                    <a:pt x="267238" y="456016"/>
                  </a:lnTo>
                  <a:lnTo>
                    <a:pt x="305995" y="443692"/>
                  </a:lnTo>
                  <a:lnTo>
                    <a:pt x="341615" y="427208"/>
                  </a:lnTo>
                  <a:lnTo>
                    <a:pt x="360991" y="415144"/>
                  </a:lnTo>
                  <a:lnTo>
                    <a:pt x="28082" y="415144"/>
                  </a:lnTo>
                  <a:lnTo>
                    <a:pt x="20978" y="415040"/>
                  </a:lnTo>
                  <a:lnTo>
                    <a:pt x="13927" y="414730"/>
                  </a:lnTo>
                  <a:lnTo>
                    <a:pt x="6933" y="414216"/>
                  </a:lnTo>
                  <a:lnTo>
                    <a:pt x="0" y="413500"/>
                  </a:lnTo>
                  <a:close/>
                </a:path>
                <a:path w="542290" h="466725">
                  <a:moveTo>
                    <a:pt x="64322" y="282980"/>
                  </a:moveTo>
                  <a:lnTo>
                    <a:pt x="80584" y="315355"/>
                  </a:lnTo>
                  <a:lnTo>
                    <a:pt x="105617" y="341046"/>
                  </a:lnTo>
                  <a:lnTo>
                    <a:pt x="137501" y="358147"/>
                  </a:lnTo>
                  <a:lnTo>
                    <a:pt x="174319" y="364747"/>
                  </a:lnTo>
                  <a:lnTo>
                    <a:pt x="142225" y="385940"/>
                  </a:lnTo>
                  <a:lnTo>
                    <a:pt x="106776" y="401784"/>
                  </a:lnTo>
                  <a:lnTo>
                    <a:pt x="68540" y="411709"/>
                  </a:lnTo>
                  <a:lnTo>
                    <a:pt x="28082" y="415144"/>
                  </a:lnTo>
                  <a:lnTo>
                    <a:pt x="360991" y="415144"/>
                  </a:lnTo>
                  <a:lnTo>
                    <a:pt x="403265" y="383541"/>
                  </a:lnTo>
                  <a:lnTo>
                    <a:pt x="451832" y="328570"/>
                  </a:lnTo>
                  <a:lnTo>
                    <a:pt x="477459" y="285085"/>
                  </a:lnTo>
                  <a:lnTo>
                    <a:pt x="78887" y="285085"/>
                  </a:lnTo>
                  <a:lnTo>
                    <a:pt x="71516" y="284352"/>
                  </a:lnTo>
                  <a:lnTo>
                    <a:pt x="64322" y="282980"/>
                  </a:lnTo>
                  <a:close/>
                </a:path>
                <a:path w="542290" h="466725">
                  <a:moveTo>
                    <a:pt x="23056" y="164020"/>
                  </a:moveTo>
                  <a:lnTo>
                    <a:pt x="30229" y="206086"/>
                  </a:lnTo>
                  <a:lnTo>
                    <a:pt x="50071" y="240564"/>
                  </a:lnTo>
                  <a:lnTo>
                    <a:pt x="80013" y="266374"/>
                  </a:lnTo>
                  <a:lnTo>
                    <a:pt x="117493" y="280959"/>
                  </a:lnTo>
                  <a:lnTo>
                    <a:pt x="109991" y="282739"/>
                  </a:lnTo>
                  <a:lnTo>
                    <a:pt x="102308" y="284031"/>
                  </a:lnTo>
                  <a:lnTo>
                    <a:pt x="94464" y="284819"/>
                  </a:lnTo>
                  <a:lnTo>
                    <a:pt x="86479" y="285085"/>
                  </a:lnTo>
                  <a:lnTo>
                    <a:pt x="477459" y="285085"/>
                  </a:lnTo>
                  <a:lnTo>
                    <a:pt x="486962" y="265851"/>
                  </a:lnTo>
                  <a:lnTo>
                    <a:pt x="499377" y="232697"/>
                  </a:lnTo>
                  <a:lnTo>
                    <a:pt x="508300" y="198940"/>
                  </a:lnTo>
                  <a:lnTo>
                    <a:pt x="511508" y="178742"/>
                  </a:lnTo>
                  <a:lnTo>
                    <a:pt x="76385" y="178742"/>
                  </a:lnTo>
                  <a:lnTo>
                    <a:pt x="62143" y="177426"/>
                  </a:lnTo>
                  <a:lnTo>
                    <a:pt x="48437" y="174460"/>
                  </a:lnTo>
                  <a:lnTo>
                    <a:pt x="35372" y="169955"/>
                  </a:lnTo>
                  <a:lnTo>
                    <a:pt x="23056" y="164020"/>
                  </a:lnTo>
                  <a:close/>
                </a:path>
                <a:path w="542290" h="466725">
                  <a:moveTo>
                    <a:pt x="39946" y="21543"/>
                  </a:moveTo>
                  <a:lnTo>
                    <a:pt x="33180" y="35096"/>
                  </a:lnTo>
                  <a:lnTo>
                    <a:pt x="28177" y="49574"/>
                  </a:lnTo>
                  <a:lnTo>
                    <a:pt x="25074" y="64836"/>
                  </a:lnTo>
                  <a:lnTo>
                    <a:pt x="24009" y="80745"/>
                  </a:lnTo>
                  <a:lnTo>
                    <a:pt x="27750" y="110321"/>
                  </a:lnTo>
                  <a:lnTo>
                    <a:pt x="38350" y="137145"/>
                  </a:lnTo>
                  <a:lnTo>
                    <a:pt x="54874" y="160269"/>
                  </a:lnTo>
                  <a:lnTo>
                    <a:pt x="76385" y="178742"/>
                  </a:lnTo>
                  <a:lnTo>
                    <a:pt x="511508" y="178742"/>
                  </a:lnTo>
                  <a:lnTo>
                    <a:pt x="513686" y="165024"/>
                  </a:lnTo>
                  <a:lnTo>
                    <a:pt x="514785" y="144565"/>
                  </a:lnTo>
                  <a:lnTo>
                    <a:pt x="282640" y="144565"/>
                  </a:lnTo>
                  <a:lnTo>
                    <a:pt x="241431" y="139947"/>
                  </a:lnTo>
                  <a:lnTo>
                    <a:pt x="201888" y="130496"/>
                  </a:lnTo>
                  <a:lnTo>
                    <a:pt x="164320" y="116521"/>
                  </a:lnTo>
                  <a:lnTo>
                    <a:pt x="129034" y="98330"/>
                  </a:lnTo>
                  <a:lnTo>
                    <a:pt x="96337" y="76231"/>
                  </a:lnTo>
                  <a:lnTo>
                    <a:pt x="66539" y="50533"/>
                  </a:lnTo>
                  <a:lnTo>
                    <a:pt x="39946" y="21543"/>
                  </a:lnTo>
                  <a:close/>
                </a:path>
                <a:path w="542290" h="466725">
                  <a:moveTo>
                    <a:pt x="397392" y="0"/>
                  </a:moveTo>
                  <a:lnTo>
                    <a:pt x="360123" y="5997"/>
                  </a:lnTo>
                  <a:lnTo>
                    <a:pt x="302312" y="48202"/>
                  </a:lnTo>
                  <a:lnTo>
                    <a:pt x="279790" y="116521"/>
                  </a:lnTo>
                  <a:lnTo>
                    <a:pt x="279691" y="121215"/>
                  </a:lnTo>
                  <a:lnTo>
                    <a:pt x="279786" y="124611"/>
                  </a:lnTo>
                  <a:lnTo>
                    <a:pt x="280365" y="131393"/>
                  </a:lnTo>
                  <a:lnTo>
                    <a:pt x="281316" y="138036"/>
                  </a:lnTo>
                  <a:lnTo>
                    <a:pt x="282640" y="144565"/>
                  </a:lnTo>
                  <a:lnTo>
                    <a:pt x="514785" y="144565"/>
                  </a:lnTo>
                  <a:lnTo>
                    <a:pt x="515492" y="131393"/>
                  </a:lnTo>
                  <a:lnTo>
                    <a:pt x="515457" y="124611"/>
                  </a:lnTo>
                  <a:lnTo>
                    <a:pt x="515387" y="121215"/>
                  </a:lnTo>
                  <a:lnTo>
                    <a:pt x="515157" y="116158"/>
                  </a:lnTo>
                  <a:lnTo>
                    <a:pt x="531821" y="102953"/>
                  </a:lnTo>
                  <a:lnTo>
                    <a:pt x="542020" y="93269"/>
                  </a:lnTo>
                  <a:lnTo>
                    <a:pt x="542020" y="73751"/>
                  </a:lnTo>
                  <a:lnTo>
                    <a:pt x="506277" y="73751"/>
                  </a:lnTo>
                  <a:lnTo>
                    <a:pt x="523388" y="61289"/>
                  </a:lnTo>
                  <a:lnTo>
                    <a:pt x="537986" y="46021"/>
                  </a:lnTo>
                  <a:lnTo>
                    <a:pt x="542020" y="39916"/>
                  </a:lnTo>
                  <a:lnTo>
                    <a:pt x="542020" y="37176"/>
                  </a:lnTo>
                  <a:lnTo>
                    <a:pt x="483283" y="37176"/>
                  </a:lnTo>
                  <a:lnTo>
                    <a:pt x="465556" y="21714"/>
                  </a:lnTo>
                  <a:lnTo>
                    <a:pt x="444956" y="10005"/>
                  </a:lnTo>
                  <a:lnTo>
                    <a:pt x="422033" y="2586"/>
                  </a:lnTo>
                  <a:lnTo>
                    <a:pt x="397392" y="0"/>
                  </a:lnTo>
                  <a:close/>
                </a:path>
                <a:path w="542290" h="466725">
                  <a:moveTo>
                    <a:pt x="542020" y="66633"/>
                  </a:moveTo>
                  <a:lnTo>
                    <a:pt x="541106" y="66921"/>
                  </a:lnTo>
                  <a:lnTo>
                    <a:pt x="523924" y="70968"/>
                  </a:lnTo>
                  <a:lnTo>
                    <a:pt x="506277" y="73751"/>
                  </a:lnTo>
                  <a:lnTo>
                    <a:pt x="542020" y="73751"/>
                  </a:lnTo>
                  <a:lnTo>
                    <a:pt x="542020" y="66633"/>
                  </a:lnTo>
                  <a:close/>
                </a:path>
                <a:path w="542290" h="466725">
                  <a:moveTo>
                    <a:pt x="542020" y="17225"/>
                  </a:moveTo>
                  <a:lnTo>
                    <a:pt x="540545" y="18018"/>
                  </a:lnTo>
                  <a:lnTo>
                    <a:pt x="522193" y="25971"/>
                  </a:lnTo>
                  <a:lnTo>
                    <a:pt x="503080" y="32383"/>
                  </a:lnTo>
                  <a:lnTo>
                    <a:pt x="483283" y="37176"/>
                  </a:lnTo>
                  <a:lnTo>
                    <a:pt x="542020" y="37176"/>
                  </a:lnTo>
                  <a:lnTo>
                    <a:pt x="542020" y="17225"/>
                  </a:lnTo>
                  <a:close/>
                </a:path>
              </a:pathLst>
            </a:custGeom>
            <a:solidFill>
              <a:srgbClr val="2AA8E0"/>
            </a:solidFill>
          </p:spPr>
          <p:txBody>
            <a:bodyPr wrap="square" lIns="0" tIns="0" rIns="0" bIns="0" rtlCol="0"/>
            <a:lstStyle/>
            <a:p>
              <a:endParaRPr sz="1092"/>
            </a:p>
          </p:txBody>
        </p:sp>
        <p:grpSp>
          <p:nvGrpSpPr>
            <p:cNvPr id="13" name="Group 12"/>
            <p:cNvGrpSpPr/>
            <p:nvPr/>
          </p:nvGrpSpPr>
          <p:grpSpPr>
            <a:xfrm>
              <a:off x="3714917" y="5650608"/>
              <a:ext cx="291108" cy="308052"/>
              <a:chOff x="3714917" y="5650608"/>
              <a:chExt cx="291108" cy="308052"/>
            </a:xfrm>
          </p:grpSpPr>
          <p:sp>
            <p:nvSpPr>
              <p:cNvPr id="8" name="object 8"/>
              <p:cNvSpPr/>
              <p:nvPr/>
            </p:nvSpPr>
            <p:spPr>
              <a:xfrm>
                <a:off x="3714917" y="5650608"/>
                <a:ext cx="291108" cy="308052"/>
              </a:xfrm>
              <a:custGeom>
                <a:avLst/>
                <a:gdLst/>
                <a:ahLst/>
                <a:cxnLst/>
                <a:rect l="l" t="t" r="r" b="b"/>
                <a:pathLst>
                  <a:path w="480059" h="508000">
                    <a:moveTo>
                      <a:pt x="470341" y="0"/>
                    </a:moveTo>
                    <a:lnTo>
                      <a:pt x="37442" y="0"/>
                    </a:lnTo>
                    <a:lnTo>
                      <a:pt x="22889" y="2873"/>
                    </a:lnTo>
                    <a:lnTo>
                      <a:pt x="10980" y="10721"/>
                    </a:lnTo>
                    <a:lnTo>
                      <a:pt x="2946" y="22361"/>
                    </a:lnTo>
                    <a:lnTo>
                      <a:pt x="0" y="36607"/>
                    </a:lnTo>
                    <a:lnTo>
                      <a:pt x="0" y="471253"/>
                    </a:lnTo>
                    <a:lnTo>
                      <a:pt x="2946" y="485510"/>
                    </a:lnTo>
                    <a:lnTo>
                      <a:pt x="10980" y="497163"/>
                    </a:lnTo>
                    <a:lnTo>
                      <a:pt x="22889" y="505023"/>
                    </a:lnTo>
                    <a:lnTo>
                      <a:pt x="37432" y="507900"/>
                    </a:lnTo>
                    <a:lnTo>
                      <a:pt x="470351" y="507900"/>
                    </a:lnTo>
                    <a:lnTo>
                      <a:pt x="479671" y="506061"/>
                    </a:lnTo>
                    <a:lnTo>
                      <a:pt x="479671" y="1838"/>
                    </a:lnTo>
                    <a:lnTo>
                      <a:pt x="470341" y="0"/>
                    </a:lnTo>
                    <a:close/>
                  </a:path>
                </a:pathLst>
              </a:custGeom>
              <a:solidFill>
                <a:srgbClr val="007BB6"/>
              </a:solidFill>
            </p:spPr>
            <p:txBody>
              <a:bodyPr wrap="square" lIns="0" tIns="0" rIns="0" bIns="0" rtlCol="0"/>
              <a:lstStyle/>
              <a:p>
                <a:endParaRPr sz="1092"/>
              </a:p>
            </p:txBody>
          </p:sp>
          <p:sp>
            <p:nvSpPr>
              <p:cNvPr id="9" name="object 9"/>
              <p:cNvSpPr/>
              <p:nvPr/>
            </p:nvSpPr>
            <p:spPr>
              <a:xfrm>
                <a:off x="3756924" y="5693006"/>
                <a:ext cx="53139" cy="220257"/>
              </a:xfrm>
              <a:custGeom>
                <a:avLst/>
                <a:gdLst/>
                <a:ahLst/>
                <a:cxnLst/>
                <a:rect l="l" t="t" r="r" b="b"/>
                <a:pathLst>
                  <a:path w="87629" h="363220">
                    <a:moveTo>
                      <a:pt x="43705" y="0"/>
                    </a:moveTo>
                    <a:lnTo>
                      <a:pt x="26667" y="3434"/>
                    </a:lnTo>
                    <a:lnTo>
                      <a:pt x="12778" y="12799"/>
                    </a:lnTo>
                    <a:lnTo>
                      <a:pt x="3426" y="26685"/>
                    </a:lnTo>
                    <a:lnTo>
                      <a:pt x="0" y="43684"/>
                    </a:lnTo>
                    <a:lnTo>
                      <a:pt x="3426" y="60683"/>
                    </a:lnTo>
                    <a:lnTo>
                      <a:pt x="12778" y="74569"/>
                    </a:lnTo>
                    <a:lnTo>
                      <a:pt x="26667" y="83934"/>
                    </a:lnTo>
                    <a:lnTo>
                      <a:pt x="43705" y="87369"/>
                    </a:lnTo>
                    <a:lnTo>
                      <a:pt x="60692" y="83934"/>
                    </a:lnTo>
                    <a:lnTo>
                      <a:pt x="74572" y="74569"/>
                    </a:lnTo>
                    <a:lnTo>
                      <a:pt x="83934" y="60683"/>
                    </a:lnTo>
                    <a:lnTo>
                      <a:pt x="87369" y="43684"/>
                    </a:lnTo>
                    <a:lnTo>
                      <a:pt x="83934" y="26685"/>
                    </a:lnTo>
                    <a:lnTo>
                      <a:pt x="74572" y="12799"/>
                    </a:lnTo>
                    <a:lnTo>
                      <a:pt x="60692" y="3434"/>
                    </a:lnTo>
                    <a:lnTo>
                      <a:pt x="43705" y="0"/>
                    </a:lnTo>
                    <a:close/>
                  </a:path>
                  <a:path w="87629" h="363220">
                    <a:moveTo>
                      <a:pt x="81390" y="120488"/>
                    </a:moveTo>
                    <a:lnTo>
                      <a:pt x="5978" y="120488"/>
                    </a:lnTo>
                    <a:lnTo>
                      <a:pt x="5978" y="362868"/>
                    </a:lnTo>
                    <a:lnTo>
                      <a:pt x="81390" y="362868"/>
                    </a:lnTo>
                    <a:lnTo>
                      <a:pt x="81390" y="120488"/>
                    </a:lnTo>
                    <a:close/>
                  </a:path>
                </a:pathLst>
              </a:custGeom>
              <a:solidFill>
                <a:srgbClr val="FFFFFF"/>
              </a:solidFill>
            </p:spPr>
            <p:txBody>
              <a:bodyPr wrap="square" lIns="0" tIns="0" rIns="0" bIns="0" rtlCol="0"/>
              <a:lstStyle/>
              <a:p>
                <a:endParaRPr sz="1092"/>
              </a:p>
            </p:txBody>
          </p:sp>
          <p:sp>
            <p:nvSpPr>
              <p:cNvPr id="10" name="object 10"/>
              <p:cNvSpPr/>
              <p:nvPr/>
            </p:nvSpPr>
            <p:spPr>
              <a:xfrm>
                <a:off x="3834935" y="5762425"/>
                <a:ext cx="142474" cy="150945"/>
              </a:xfrm>
              <a:custGeom>
                <a:avLst/>
                <a:gdLst/>
                <a:ahLst/>
                <a:cxnLst/>
                <a:rect l="l" t="t" r="r" b="b"/>
                <a:pathLst>
                  <a:path w="234950" h="248920">
                    <a:moveTo>
                      <a:pt x="72207" y="6010"/>
                    </a:moveTo>
                    <a:lnTo>
                      <a:pt x="0" y="6010"/>
                    </a:lnTo>
                    <a:lnTo>
                      <a:pt x="0" y="248390"/>
                    </a:lnTo>
                    <a:lnTo>
                      <a:pt x="75243" y="248390"/>
                    </a:lnTo>
                    <a:lnTo>
                      <a:pt x="75243" y="128509"/>
                    </a:lnTo>
                    <a:lnTo>
                      <a:pt x="76790" y="105440"/>
                    </a:lnTo>
                    <a:lnTo>
                      <a:pt x="83132" y="85520"/>
                    </a:lnTo>
                    <a:lnTo>
                      <a:pt x="96822" y="71530"/>
                    </a:lnTo>
                    <a:lnTo>
                      <a:pt x="120415" y="66249"/>
                    </a:lnTo>
                    <a:lnTo>
                      <a:pt x="229839" y="66249"/>
                    </a:lnTo>
                    <a:lnTo>
                      <a:pt x="225040" y="46620"/>
                    </a:lnTo>
                    <a:lnTo>
                      <a:pt x="220281" y="39140"/>
                    </a:lnTo>
                    <a:lnTo>
                      <a:pt x="72207" y="39140"/>
                    </a:lnTo>
                    <a:lnTo>
                      <a:pt x="72207" y="6010"/>
                    </a:lnTo>
                    <a:close/>
                  </a:path>
                  <a:path w="234950" h="248920">
                    <a:moveTo>
                      <a:pt x="229839" y="66249"/>
                    </a:moveTo>
                    <a:lnTo>
                      <a:pt x="120415" y="66249"/>
                    </a:lnTo>
                    <a:lnTo>
                      <a:pt x="142845" y="72339"/>
                    </a:lnTo>
                    <a:lnTo>
                      <a:pt x="154491" y="87845"/>
                    </a:lnTo>
                    <a:lnTo>
                      <a:pt x="158886" y="108621"/>
                    </a:lnTo>
                    <a:lnTo>
                      <a:pt x="159503" y="128509"/>
                    </a:lnTo>
                    <a:lnTo>
                      <a:pt x="159565" y="248390"/>
                    </a:lnTo>
                    <a:lnTo>
                      <a:pt x="234882" y="248390"/>
                    </a:lnTo>
                    <a:lnTo>
                      <a:pt x="234882" y="115462"/>
                    </a:lnTo>
                    <a:lnTo>
                      <a:pt x="232806" y="78388"/>
                    </a:lnTo>
                    <a:lnTo>
                      <a:pt x="229839" y="66249"/>
                    </a:lnTo>
                    <a:close/>
                  </a:path>
                  <a:path w="234950" h="248920">
                    <a:moveTo>
                      <a:pt x="144519" y="0"/>
                    </a:moveTo>
                    <a:lnTo>
                      <a:pt x="119333" y="3437"/>
                    </a:lnTo>
                    <a:lnTo>
                      <a:pt x="98904" y="12427"/>
                    </a:lnTo>
                    <a:lnTo>
                      <a:pt x="83463" y="24989"/>
                    </a:lnTo>
                    <a:lnTo>
                      <a:pt x="73243" y="39140"/>
                    </a:lnTo>
                    <a:lnTo>
                      <a:pt x="220281" y="39140"/>
                    </a:lnTo>
                    <a:lnTo>
                      <a:pt x="209275" y="21843"/>
                    </a:lnTo>
                    <a:lnTo>
                      <a:pt x="183204" y="5741"/>
                    </a:lnTo>
                    <a:lnTo>
                      <a:pt x="144519" y="0"/>
                    </a:lnTo>
                    <a:close/>
                  </a:path>
                </a:pathLst>
              </a:custGeom>
              <a:solidFill>
                <a:srgbClr val="FFFFFF"/>
              </a:solidFill>
            </p:spPr>
            <p:txBody>
              <a:bodyPr wrap="square" lIns="0" tIns="0" rIns="0" bIns="0" rtlCol="0"/>
              <a:lstStyle/>
              <a:p>
                <a:endParaRPr sz="1092"/>
              </a:p>
            </p:txBody>
          </p:sp>
        </p:grpSp>
        <p:sp>
          <p:nvSpPr>
            <p:cNvPr id="11" name="object 11"/>
            <p:cNvSpPr/>
            <p:nvPr/>
          </p:nvSpPr>
          <p:spPr>
            <a:xfrm>
              <a:off x="3714917" y="5118262"/>
              <a:ext cx="290872" cy="307983"/>
            </a:xfrm>
            <a:prstGeom prst="rect">
              <a:avLst/>
            </a:prstGeom>
            <a:blipFill>
              <a:blip r:embed="rId2" cstate="print"/>
              <a:stretch>
                <a:fillRect/>
              </a:stretch>
            </a:blipFill>
          </p:spPr>
          <p:txBody>
            <a:bodyPr wrap="square" lIns="0" tIns="0" rIns="0" bIns="0" rtlCol="0"/>
            <a:lstStyle/>
            <a:p>
              <a:endParaRPr sz="1092"/>
            </a:p>
          </p:txBody>
        </p:sp>
      </p:grpSp>
      <p:sp>
        <p:nvSpPr>
          <p:cNvPr id="15" name="Content Placeholder 5"/>
          <p:cNvSpPr>
            <a:spLocks noGrp="1"/>
          </p:cNvSpPr>
          <p:nvPr>
            <p:ph idx="1"/>
          </p:nvPr>
        </p:nvSpPr>
        <p:spPr>
          <a:xfrm>
            <a:off x="868680" y="1857115"/>
            <a:ext cx="9687560" cy="1134670"/>
          </a:xfrm>
        </p:spPr>
        <p:txBody>
          <a:bodyPr/>
          <a:lstStyle/>
          <a:p>
            <a:pPr marL="342900" indent="-342900">
              <a:buClr>
                <a:schemeClr val="tx2">
                  <a:lumMod val="50000"/>
                </a:schemeClr>
              </a:buClr>
              <a:buFont typeface="Arial" charset="0"/>
              <a:buChar char="•"/>
            </a:pPr>
            <a:r>
              <a:rPr lang="en-US" sz="2200" dirty="0"/>
              <a:t>Call us today at </a:t>
            </a:r>
            <a:r>
              <a:rPr lang="en-US" sz="2200" dirty="0">
                <a:latin typeface="Franklin Gothic Demi" charset="0"/>
                <a:ea typeface="Franklin Gothic Demi" charset="0"/>
                <a:cs typeface="Franklin Gothic Demi" charset="0"/>
              </a:rPr>
              <a:t>1-888-98-GUIDE</a:t>
            </a:r>
            <a:r>
              <a:rPr lang="en-US" sz="2200" dirty="0"/>
              <a:t> (</a:t>
            </a:r>
            <a:r>
              <a:rPr lang="en-US" sz="2200" dirty="0" smtClean="0"/>
              <a:t>1-888-984-8433), Monday </a:t>
            </a:r>
            <a:r>
              <a:rPr lang="en-US" sz="2200" dirty="0"/>
              <a:t>through Friday between </a:t>
            </a:r>
            <a:r>
              <a:rPr lang="en-US" sz="2200" dirty="0">
                <a:solidFill>
                  <a:srgbClr val="6DB43E"/>
                </a:solidFill>
                <a:latin typeface="Franklin Gothic Medium" charset="0"/>
                <a:ea typeface="Franklin Gothic Medium" charset="0"/>
                <a:cs typeface="Franklin Gothic Medium" charset="0"/>
              </a:rPr>
              <a:t>7 a.m. and 6 p.m. CST.</a:t>
            </a:r>
          </a:p>
          <a:p>
            <a:pPr marL="342900" indent="-342900">
              <a:buClr>
                <a:schemeClr val="tx2">
                  <a:lumMod val="50000"/>
                </a:schemeClr>
              </a:buClr>
              <a:buFont typeface="Arial" charset="0"/>
              <a:buChar char="•"/>
            </a:pPr>
            <a:r>
              <a:rPr lang="en-US" sz="2200" dirty="0"/>
              <a:t>Chat live online or email our financial professionals</a:t>
            </a:r>
            <a:r>
              <a:rPr lang="en-US" sz="2200" dirty="0" smtClean="0"/>
              <a:t>.</a:t>
            </a:r>
          </a:p>
        </p:txBody>
      </p:sp>
    </p:spTree>
    <p:extLst>
      <p:ext uri="{BB962C8B-B14F-4D97-AF65-F5344CB8AC3E}">
        <p14:creationId xmlns:p14="http://schemas.microsoft.com/office/powerpoint/2010/main" val="47555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5220" y="1144884"/>
            <a:ext cx="7601560" cy="667234"/>
          </a:xfrm>
          <a:prstGeom prst="rect">
            <a:avLst/>
          </a:prstGeom>
        </p:spPr>
        <p:txBody>
          <a:bodyPr vert="horz" wrap="square" lIns="0" tIns="0" rIns="0" bIns="0" rtlCol="0" anchor="ctr">
            <a:spAutoFit/>
          </a:bodyPr>
          <a:lstStyle/>
          <a:p>
            <a:pPr marL="7701" algn="ctr">
              <a:lnSpc>
                <a:spcPct val="100000"/>
              </a:lnSpc>
            </a:pPr>
            <a:r>
              <a:rPr sz="4336" spc="-12" dirty="0">
                <a:solidFill>
                  <a:srgbClr val="6CB33F"/>
                </a:solidFill>
              </a:rPr>
              <a:t>GuideStone </a:t>
            </a:r>
            <a:r>
              <a:rPr sz="4336" spc="-3" dirty="0">
                <a:solidFill>
                  <a:srgbClr val="767574"/>
                </a:solidFill>
              </a:rPr>
              <a:t>is </a:t>
            </a:r>
            <a:r>
              <a:rPr sz="4336" spc="-18" dirty="0">
                <a:solidFill>
                  <a:srgbClr val="767574"/>
                </a:solidFill>
              </a:rPr>
              <a:t>here for</a:t>
            </a:r>
            <a:r>
              <a:rPr sz="4336" spc="-6" dirty="0">
                <a:solidFill>
                  <a:srgbClr val="767574"/>
                </a:solidFill>
              </a:rPr>
              <a:t> </a:t>
            </a:r>
            <a:r>
              <a:rPr sz="4336" spc="-36" dirty="0">
                <a:solidFill>
                  <a:srgbClr val="767574"/>
                </a:solidFill>
              </a:rPr>
              <a:t>you.</a:t>
            </a:r>
            <a:endParaRPr sz="4336" dirty="0"/>
          </a:p>
        </p:txBody>
      </p:sp>
      <p:sp>
        <p:nvSpPr>
          <p:cNvPr id="3" name="object 3"/>
          <p:cNvSpPr txBox="1"/>
          <p:nvPr/>
        </p:nvSpPr>
        <p:spPr>
          <a:xfrm>
            <a:off x="2473120" y="2001563"/>
            <a:ext cx="7245760" cy="3191258"/>
          </a:xfrm>
          <a:prstGeom prst="rect">
            <a:avLst/>
          </a:prstGeom>
        </p:spPr>
        <p:txBody>
          <a:bodyPr vert="horz" wrap="square" lIns="0" tIns="0" rIns="0" bIns="0" rtlCol="0">
            <a:spAutoFit/>
          </a:bodyPr>
          <a:lstStyle/>
          <a:p>
            <a:pPr marL="1057771" marR="1052764" algn="ctr">
              <a:lnSpc>
                <a:spcPct val="156200"/>
              </a:lnSpc>
            </a:pPr>
            <a:r>
              <a:rPr sz="2668" spc="-3" dirty="0">
                <a:solidFill>
                  <a:srgbClr val="596C8E"/>
                </a:solidFill>
                <a:latin typeface="Franklin Gothic Book" charset="0"/>
                <a:ea typeface="Franklin Gothic Book" charset="0"/>
                <a:cs typeface="Franklin Gothic Book" charset="0"/>
              </a:rPr>
              <a:t>Helping participants </a:t>
            </a:r>
            <a:r>
              <a:rPr sz="2668" spc="-12" dirty="0">
                <a:solidFill>
                  <a:srgbClr val="596C8E"/>
                </a:solidFill>
                <a:latin typeface="Franklin Gothic Book" charset="0"/>
                <a:ea typeface="Franklin Gothic Book" charset="0"/>
                <a:cs typeface="Franklin Gothic Book" charset="0"/>
              </a:rPr>
              <a:t>since </a:t>
            </a:r>
            <a:r>
              <a:rPr sz="2668" spc="-3" dirty="0">
                <a:solidFill>
                  <a:srgbClr val="596C8E"/>
                </a:solidFill>
                <a:latin typeface="Franklin Gothic Book" charset="0"/>
                <a:ea typeface="Franklin Gothic Book" charset="0"/>
                <a:cs typeface="Franklin Gothic Book" charset="0"/>
              </a:rPr>
              <a:t>1918  </a:t>
            </a:r>
            <a:r>
              <a:rPr sz="2668" spc="-12" dirty="0">
                <a:solidFill>
                  <a:srgbClr val="596C8E"/>
                </a:solidFill>
                <a:latin typeface="Franklin Gothic Book" charset="0"/>
                <a:ea typeface="Franklin Gothic Book" charset="0"/>
                <a:cs typeface="Franklin Gothic Book" charset="0"/>
              </a:rPr>
              <a:t>Retirement </a:t>
            </a:r>
            <a:r>
              <a:rPr sz="2668" spc="-3" dirty="0">
                <a:solidFill>
                  <a:srgbClr val="596C8E"/>
                </a:solidFill>
                <a:latin typeface="Franklin Gothic Book" charset="0"/>
                <a:ea typeface="Franklin Gothic Book" charset="0"/>
                <a:cs typeface="Franklin Gothic Book" charset="0"/>
              </a:rPr>
              <a:t>plan </a:t>
            </a:r>
            <a:r>
              <a:rPr sz="2668" spc="-12" dirty="0">
                <a:solidFill>
                  <a:srgbClr val="596C8E"/>
                </a:solidFill>
                <a:latin typeface="Franklin Gothic Book" charset="0"/>
                <a:ea typeface="Franklin Gothic Book" charset="0"/>
                <a:cs typeface="Franklin Gothic Book" charset="0"/>
              </a:rPr>
              <a:t>expertise  </a:t>
            </a:r>
            <a:r>
              <a:rPr sz="2668" spc="-9" dirty="0">
                <a:solidFill>
                  <a:srgbClr val="596C8E"/>
                </a:solidFill>
                <a:latin typeface="Franklin Gothic Book" charset="0"/>
                <a:ea typeface="Franklin Gothic Book" charset="0"/>
                <a:cs typeface="Franklin Gothic Book" charset="0"/>
              </a:rPr>
              <a:t>Nonprofit</a:t>
            </a:r>
            <a:r>
              <a:rPr sz="2668" spc="-24" dirty="0">
                <a:solidFill>
                  <a:srgbClr val="596C8E"/>
                </a:solidFill>
                <a:latin typeface="Franklin Gothic Book" charset="0"/>
                <a:ea typeface="Franklin Gothic Book" charset="0"/>
                <a:cs typeface="Franklin Gothic Book" charset="0"/>
              </a:rPr>
              <a:t> </a:t>
            </a:r>
            <a:r>
              <a:rPr sz="2668" spc="-9" dirty="0">
                <a:solidFill>
                  <a:srgbClr val="596C8E"/>
                </a:solidFill>
                <a:latin typeface="Franklin Gothic Book" charset="0"/>
                <a:ea typeface="Franklin Gothic Book" charset="0"/>
                <a:cs typeface="Franklin Gothic Book" charset="0"/>
              </a:rPr>
              <a:t>organization</a:t>
            </a:r>
            <a:endParaRPr sz="2668" dirty="0">
              <a:latin typeface="Franklin Gothic Book" charset="0"/>
              <a:ea typeface="Franklin Gothic Book" charset="0"/>
              <a:cs typeface="Franklin Gothic Book" charset="0"/>
            </a:endParaRPr>
          </a:p>
          <a:p>
            <a:pPr algn="ctr">
              <a:spcBef>
                <a:spcPts val="1798"/>
              </a:spcBef>
            </a:pPr>
            <a:r>
              <a:rPr sz="2668" spc="-3" dirty="0">
                <a:solidFill>
                  <a:srgbClr val="596C8E"/>
                </a:solidFill>
                <a:latin typeface="Franklin Gothic Book" charset="0"/>
                <a:ea typeface="Franklin Gothic Book" charset="0"/>
                <a:cs typeface="Franklin Gothic Book" charset="0"/>
              </a:rPr>
              <a:t>No </a:t>
            </a:r>
            <a:r>
              <a:rPr sz="2668" spc="-6" dirty="0">
                <a:solidFill>
                  <a:srgbClr val="596C8E"/>
                </a:solidFill>
                <a:latin typeface="Franklin Gothic Book" charset="0"/>
                <a:ea typeface="Franklin Gothic Book" charset="0"/>
                <a:cs typeface="Franklin Gothic Book" charset="0"/>
              </a:rPr>
              <a:t>competing</a:t>
            </a:r>
            <a:r>
              <a:rPr sz="2668" spc="-33" dirty="0">
                <a:solidFill>
                  <a:srgbClr val="596C8E"/>
                </a:solidFill>
                <a:latin typeface="Franklin Gothic Book" charset="0"/>
                <a:ea typeface="Franklin Gothic Book" charset="0"/>
                <a:cs typeface="Franklin Gothic Book" charset="0"/>
              </a:rPr>
              <a:t> </a:t>
            </a:r>
            <a:r>
              <a:rPr sz="2668" spc="-18" dirty="0">
                <a:solidFill>
                  <a:srgbClr val="596C8E"/>
                </a:solidFill>
                <a:latin typeface="Franklin Gothic Book" charset="0"/>
                <a:ea typeface="Franklin Gothic Book" charset="0"/>
                <a:cs typeface="Franklin Gothic Book" charset="0"/>
              </a:rPr>
              <a:t>interests</a:t>
            </a:r>
            <a:endParaRPr sz="2668" dirty="0">
              <a:latin typeface="Franklin Gothic Book" charset="0"/>
              <a:ea typeface="Franklin Gothic Book" charset="0"/>
              <a:cs typeface="Franklin Gothic Book" charset="0"/>
            </a:endParaRPr>
          </a:p>
          <a:p>
            <a:pPr algn="ctr">
              <a:lnSpc>
                <a:spcPts val="3138"/>
              </a:lnSpc>
              <a:spcBef>
                <a:spcPts val="1798"/>
              </a:spcBef>
            </a:pPr>
            <a:r>
              <a:rPr sz="2668" spc="-3" dirty="0">
                <a:solidFill>
                  <a:srgbClr val="596C8E"/>
                </a:solidFill>
                <a:latin typeface="Franklin Gothic Book" charset="0"/>
                <a:ea typeface="Franklin Gothic Book" charset="0"/>
                <a:cs typeface="Franklin Gothic Book" charset="0"/>
              </a:rPr>
              <a:t>Our </a:t>
            </a:r>
            <a:r>
              <a:rPr sz="2668" spc="-9" dirty="0">
                <a:solidFill>
                  <a:srgbClr val="596C8E"/>
                </a:solidFill>
                <a:latin typeface="Franklin Gothic Book" charset="0"/>
                <a:ea typeface="Franklin Gothic Book" charset="0"/>
                <a:cs typeface="Franklin Gothic Book" charset="0"/>
              </a:rPr>
              <a:t>bottom </a:t>
            </a:r>
            <a:r>
              <a:rPr sz="2668" spc="-3" dirty="0">
                <a:solidFill>
                  <a:srgbClr val="596C8E"/>
                </a:solidFill>
                <a:latin typeface="Franklin Gothic Book" charset="0"/>
                <a:ea typeface="Franklin Gothic Book" charset="0"/>
                <a:cs typeface="Franklin Gothic Book" charset="0"/>
              </a:rPr>
              <a:t>line — </a:t>
            </a:r>
            <a:r>
              <a:rPr sz="2668" spc="-24" dirty="0">
                <a:solidFill>
                  <a:srgbClr val="596C8E"/>
                </a:solidFill>
                <a:latin typeface="Franklin Gothic Book" charset="0"/>
                <a:ea typeface="Franklin Gothic Book" charset="0"/>
                <a:cs typeface="Franklin Gothic Book" charset="0"/>
              </a:rPr>
              <a:t>your </a:t>
            </a:r>
            <a:r>
              <a:rPr sz="2668" spc="-15" dirty="0">
                <a:solidFill>
                  <a:srgbClr val="596C8E"/>
                </a:solidFill>
                <a:latin typeface="Franklin Gothic Book" charset="0"/>
                <a:ea typeface="Franklin Gothic Book" charset="0"/>
                <a:cs typeface="Franklin Gothic Book" charset="0"/>
              </a:rPr>
              <a:t>retirement</a:t>
            </a:r>
            <a:r>
              <a:rPr sz="2668" spc="36" dirty="0">
                <a:solidFill>
                  <a:srgbClr val="596C8E"/>
                </a:solidFill>
                <a:latin typeface="Franklin Gothic Book" charset="0"/>
                <a:ea typeface="Franklin Gothic Book" charset="0"/>
                <a:cs typeface="Franklin Gothic Book" charset="0"/>
              </a:rPr>
              <a:t> </a:t>
            </a:r>
            <a:r>
              <a:rPr sz="2668" spc="-3" dirty="0">
                <a:solidFill>
                  <a:srgbClr val="596C8E"/>
                </a:solidFill>
                <a:latin typeface="Franklin Gothic Book" charset="0"/>
                <a:ea typeface="Franklin Gothic Book" charset="0"/>
                <a:cs typeface="Franklin Gothic Book" charset="0"/>
              </a:rPr>
              <a:t>security</a:t>
            </a:r>
            <a:endParaRPr sz="2668" dirty="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592698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026160" y="206581"/>
            <a:ext cx="10139680" cy="6444841"/>
          </a:xfrm>
        </p:spPr>
        <p:txBody>
          <a:bodyPr/>
          <a:lstStyle/>
          <a:p>
            <a:pPr marL="342900">
              <a:spcBef>
                <a:spcPts val="0"/>
              </a:spcBef>
            </a:pPr>
            <a:r>
              <a:rPr lang="en-US" sz="1600" dirty="0">
                <a:solidFill>
                  <a:schemeClr val="bg1">
                    <a:lumMod val="50000"/>
                  </a:schemeClr>
                </a:solidFill>
                <a:latin typeface="Franklin Gothic Book" panose="020B0503020102020204" pitchFamily="34" charset="0"/>
              </a:rPr>
              <a:t>The </a:t>
            </a:r>
            <a:r>
              <a:rPr lang="en-US" sz="1600" dirty="0" err="1">
                <a:solidFill>
                  <a:schemeClr val="bg1">
                    <a:lumMod val="50000"/>
                  </a:schemeClr>
                </a:solidFill>
                <a:latin typeface="Franklin Gothic Book" panose="020B0503020102020204" pitchFamily="34" charset="0"/>
              </a:rPr>
              <a:t>MyDestination</a:t>
            </a:r>
            <a:r>
              <a:rPr lang="en-US" sz="1600" dirty="0">
                <a:solidFill>
                  <a:schemeClr val="bg1">
                    <a:lumMod val="50000"/>
                  </a:schemeClr>
                </a:solidFill>
                <a:latin typeface="Franklin Gothic Book" panose="020B0503020102020204" pitchFamily="34" charset="0"/>
              </a:rPr>
              <a:t> Funds</a:t>
            </a:r>
            <a:r>
              <a:rPr lang="en-US" sz="1600" baseline="30000" dirty="0">
                <a:solidFill>
                  <a:schemeClr val="bg1">
                    <a:lumMod val="50000"/>
                  </a:schemeClr>
                </a:solidFill>
                <a:latin typeface="Franklin Gothic Book" panose="020B0503020102020204" pitchFamily="34" charset="0"/>
              </a:rPr>
              <a:t>®</a:t>
            </a:r>
            <a:r>
              <a:rPr lang="en-US" sz="1600" dirty="0">
                <a:solidFill>
                  <a:schemeClr val="bg1">
                    <a:lumMod val="50000"/>
                  </a:schemeClr>
                </a:solidFill>
                <a:latin typeface="Franklin Gothic Book" panose="020B0503020102020204" pitchFamily="34" charset="0"/>
              </a:rPr>
              <a:t> (“Funds”) attempt to achieve their objectives by investing in the GuideStone Select Funds and other investments. The Funds are managed to a retirement date (“target date”) by adjusting the percentage of fixed income securities and equity securities to become more conservative each year until reaching the retirement year and then approximately </a:t>
            </a:r>
            <a:r>
              <a:rPr lang="en-US" sz="1600" dirty="0" smtClean="0">
                <a:solidFill>
                  <a:schemeClr val="bg1">
                    <a:lumMod val="50000"/>
                  </a:schemeClr>
                </a:solidFill>
                <a:latin typeface="Franklin Gothic Book" panose="020B0503020102020204" pitchFamily="34" charset="0"/>
              </a:rPr>
              <a:t>15 </a:t>
            </a:r>
            <a:r>
              <a:rPr lang="en-US" sz="1600" dirty="0">
                <a:solidFill>
                  <a:schemeClr val="bg1">
                    <a:lumMod val="50000"/>
                  </a:schemeClr>
                </a:solidFill>
                <a:latin typeface="Franklin Gothic Book" panose="020B0503020102020204" pitchFamily="34" charset="0"/>
              </a:rPr>
              <a:t>years thereafter. The target date in the name of the Funds is the approximate date when an investor plans to start withdrawing money. The expense ratio for the Funds includes the expenses of the underlying Select Funds. The principal risks of the Funds will change depending on the asset mix of the Select Funds in which they invest. You may directly invest in the Select Funds and other investments. The Funds’ value will go up and down in response to changes in the share prices of the investments that they own. The amount invested in the Funds is not guaranteed to increase, is not guaranteed against loss, nor is the amount of the original investment guaranteed at the target date. It is possible to lose money by investing in the Funds</a:t>
            </a:r>
            <a:r>
              <a:rPr lang="en-US" sz="1600" dirty="0" smtClean="0">
                <a:solidFill>
                  <a:schemeClr val="bg1">
                    <a:lumMod val="50000"/>
                  </a:schemeClr>
                </a:solidFill>
                <a:latin typeface="Franklin Gothic Book" panose="020B0503020102020204" pitchFamily="34" charset="0"/>
              </a:rPr>
              <a:t>.</a:t>
            </a:r>
          </a:p>
          <a:p>
            <a:pPr marL="342900">
              <a:spcBef>
                <a:spcPts val="0"/>
              </a:spcBef>
            </a:pPr>
            <a:endParaRPr lang="en-US" sz="1600" dirty="0" smtClean="0">
              <a:solidFill>
                <a:schemeClr val="bg1">
                  <a:lumMod val="50000"/>
                </a:schemeClr>
              </a:solidFill>
              <a:latin typeface="Franklin Gothic Book" panose="020B0503020102020204" pitchFamily="34" charset="0"/>
            </a:endParaRPr>
          </a:p>
          <a:p>
            <a:pPr marL="342900">
              <a:spcBef>
                <a:spcPts val="0"/>
              </a:spcBef>
            </a:pPr>
            <a:r>
              <a:rPr lang="en-US" sz="1600" dirty="0">
                <a:solidFill>
                  <a:schemeClr val="bg1">
                    <a:lumMod val="50000"/>
                  </a:schemeClr>
                </a:solidFill>
                <a:latin typeface="Franklin Gothic Book" panose="020B0503020102020204" pitchFamily="34" charset="0"/>
              </a:rPr>
              <a:t>The Asset Allocation Funds (“Funds”) attempt to achieve their objectives by investing in the GuideStone Select Funds. The expense ratio for the Funds includes the expenses of the underlying Select Funds.  The principal risks of the Funds will change depending on the asset mix of the Select Funds in which they invest. You may directly invest in the Select Funds. The Funds’ value will go up and down in response to changes in the share prices of the investments that they own. It is possible to lose money by investing in the Funds.</a:t>
            </a:r>
          </a:p>
          <a:p>
            <a:pPr marL="342900">
              <a:spcBef>
                <a:spcPts val="0"/>
              </a:spcBef>
            </a:pPr>
            <a:endParaRPr lang="en-US" sz="1600" dirty="0" smtClean="0">
              <a:solidFill>
                <a:schemeClr val="bg1">
                  <a:lumMod val="50000"/>
                </a:schemeClr>
              </a:solidFill>
              <a:latin typeface="Franklin Gothic Book" panose="020B0503020102020204" pitchFamily="34" charset="0"/>
            </a:endParaRPr>
          </a:p>
          <a:p>
            <a:pPr marL="342900">
              <a:spcBef>
                <a:spcPts val="0"/>
              </a:spcBef>
            </a:pPr>
            <a:r>
              <a:rPr lang="en-US" sz="1600" dirty="0" smtClean="0">
                <a:solidFill>
                  <a:schemeClr val="bg1">
                    <a:lumMod val="50000"/>
                  </a:schemeClr>
                </a:solidFill>
                <a:latin typeface="Franklin Gothic Book" panose="020B0503020102020204" pitchFamily="34" charset="0"/>
              </a:rPr>
              <a:t>As </a:t>
            </a:r>
            <a:r>
              <a:rPr lang="en-US" sz="1600" dirty="0">
                <a:solidFill>
                  <a:schemeClr val="bg1">
                    <a:lumMod val="50000"/>
                  </a:schemeClr>
                </a:solidFill>
                <a:latin typeface="Franklin Gothic Book" panose="020B0503020102020204" pitchFamily="34" charset="0"/>
              </a:rPr>
              <a:t>of </a:t>
            </a:r>
            <a:r>
              <a:rPr lang="en-US" sz="1600" dirty="0" smtClean="0">
                <a:solidFill>
                  <a:schemeClr val="bg1">
                    <a:lumMod val="50000"/>
                  </a:schemeClr>
                </a:solidFill>
                <a:latin typeface="Franklin Gothic Book" panose="020B0503020102020204" pitchFamily="34" charset="0"/>
              </a:rPr>
              <a:t>September 30, 2017, </a:t>
            </a:r>
            <a:r>
              <a:rPr lang="en-US" sz="1600" dirty="0">
                <a:solidFill>
                  <a:schemeClr val="bg1">
                    <a:lumMod val="50000"/>
                  </a:schemeClr>
                </a:solidFill>
                <a:latin typeface="Franklin Gothic Book" panose="020B0503020102020204" pitchFamily="34" charset="0"/>
              </a:rPr>
              <a:t>GuideStone Funds has $</a:t>
            </a:r>
            <a:r>
              <a:rPr lang="en-US" sz="1600" dirty="0" smtClean="0">
                <a:solidFill>
                  <a:schemeClr val="bg1">
                    <a:lumMod val="50000"/>
                  </a:schemeClr>
                </a:solidFill>
                <a:latin typeface="Franklin Gothic Book" panose="020B0503020102020204" pitchFamily="34" charset="0"/>
              </a:rPr>
              <a:t>12 </a:t>
            </a:r>
            <a:r>
              <a:rPr lang="en-US" sz="1600" dirty="0">
                <a:solidFill>
                  <a:schemeClr val="bg1">
                    <a:lumMod val="50000"/>
                  </a:schemeClr>
                </a:solidFill>
                <a:latin typeface="Franklin Gothic Book" panose="020B0503020102020204" pitchFamily="34" charset="0"/>
              </a:rPr>
              <a:t>billion in assets, which makes GuideStone Funds the nation’s largest Christian-screened mutual fund family. No other fund family with a Christian screen exceeds GuideStone Funds in asset size</a:t>
            </a:r>
            <a:r>
              <a:rPr lang="en-US" sz="1600" dirty="0" smtClean="0">
                <a:solidFill>
                  <a:schemeClr val="bg1">
                    <a:lumMod val="50000"/>
                  </a:schemeClr>
                </a:solidFill>
                <a:latin typeface="Franklin Gothic Book" panose="020B0503020102020204" pitchFamily="34" charset="0"/>
              </a:rPr>
              <a:t>.</a:t>
            </a:r>
            <a:endParaRPr lang="en-US" sz="1600"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110567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832337" y="761603"/>
            <a:ext cx="10738339" cy="5334794"/>
          </a:xfrm>
        </p:spPr>
        <p:txBody>
          <a:bodyPr/>
          <a:lstStyle/>
          <a:p>
            <a:r>
              <a:rPr lang="en-US" dirty="0"/>
              <a:t>GuideStone Financial Resources</a:t>
            </a:r>
            <a:r>
              <a:rPr lang="en-US" baseline="30000" dirty="0"/>
              <a:t>®</a:t>
            </a:r>
            <a:r>
              <a:rPr lang="en-US" dirty="0"/>
              <a:t> (“GuideStone”) is not undertaking to provide impartial investment advice or to give advice in a fiduciary capacity. GuideStone has a financial interest in GuideStone Funds. GuideStone and its affiliates receive management fees and service fees from the Funds.  When plan assets are invested in GuideStone Funds, the amount of management fees and service fees received by GuideStone and its affiliates increases. The amount of fees paid to GuideStone and its affiliates by GuideStone Funds varies by fund. Fees paid to GuideStone and its affiliates are higher in those GuideStone Funds that are funds of funds, because the funds of funds bear their proportionate share of the fees of the underlying GuideStone Funds in which they invest (in addition to bearing their own fees). For more detailed information regarding the fees and expenses of the GuideStone Funds, please refer to the GuideStone Funds prospectus.</a:t>
            </a:r>
          </a:p>
          <a:p>
            <a:r>
              <a:rPr lang="en-US" i="1" dirty="0" smtClean="0"/>
              <a:t>You should carefully consider the investment objectives, risks, charges and expenses of the GuideStone </a:t>
            </a:r>
            <a:r>
              <a:rPr lang="en-US" i="1" dirty="0" smtClean="0"/>
              <a:t>Funds</a:t>
            </a:r>
            <a:r>
              <a:rPr lang="en-US" baseline="30000" dirty="0" smtClean="0">
                <a:solidFill>
                  <a:srgbClr val="E7E6E6">
                    <a:lumMod val="50000"/>
                  </a:srgbClr>
                </a:solidFill>
              </a:rPr>
              <a:t>®</a:t>
            </a:r>
            <a:r>
              <a:rPr lang="en-US" i="1" dirty="0" smtClean="0"/>
              <a:t> </a:t>
            </a:r>
            <a:r>
              <a:rPr lang="en-US" i="1" dirty="0" smtClean="0"/>
              <a:t>before investing. A prospectus with this and other information about the Funds may be obtained by calling </a:t>
            </a:r>
            <a:r>
              <a:rPr lang="en-US" i="1" dirty="0" smtClean="0">
                <a:latin typeface="Franklin Gothic Demi" charset="0"/>
                <a:ea typeface="Franklin Gothic Demi" charset="0"/>
                <a:cs typeface="Franklin Gothic Demi" charset="0"/>
              </a:rPr>
              <a:t>1-888-GS-FUNDS</a:t>
            </a:r>
            <a:r>
              <a:rPr lang="en-US" i="1" dirty="0" smtClean="0"/>
              <a:t> (1-888-473-8637) or downloading one at </a:t>
            </a:r>
            <a:r>
              <a:rPr lang="en-US" dirty="0" err="1" smtClean="0"/>
              <a:t>GuideStoneFunds.com</a:t>
            </a:r>
            <a:r>
              <a:rPr lang="en-US" dirty="0" smtClean="0"/>
              <a:t>. </a:t>
            </a:r>
            <a:r>
              <a:rPr lang="en-US" i="1" dirty="0" smtClean="0"/>
              <a:t>It should be read carefully before investing.</a:t>
            </a:r>
          </a:p>
          <a:p>
            <a:r>
              <a:rPr lang="en-US" dirty="0" smtClean="0"/>
              <a:t>GuideStone Funds and retail investment products are made available through GuideStone Financial  </a:t>
            </a:r>
            <a:r>
              <a:rPr lang="en-US" dirty="0" smtClean="0"/>
              <a:t>Services</a:t>
            </a:r>
            <a:r>
              <a:rPr lang="en-US" baseline="30000" dirty="0" smtClean="0">
                <a:solidFill>
                  <a:srgbClr val="E7E6E6">
                    <a:lumMod val="50000"/>
                  </a:srgbClr>
                </a:solidFill>
              </a:rPr>
              <a:t>®</a:t>
            </a:r>
            <a:r>
              <a:rPr lang="en-US" dirty="0" smtClean="0"/>
              <a:t>, </a:t>
            </a:r>
            <a:r>
              <a:rPr lang="en-US" dirty="0" smtClean="0"/>
              <a:t>member FINRA. Shares of GuideStone Funds are distributed by Foreside Funds Distributors LLC.</a:t>
            </a:r>
          </a:p>
        </p:txBody>
      </p:sp>
    </p:spTree>
    <p:extLst>
      <p:ext uri="{BB962C8B-B14F-4D97-AF65-F5344CB8AC3E}">
        <p14:creationId xmlns:p14="http://schemas.microsoft.com/office/powerpoint/2010/main" val="91692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98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3203374" y="2010999"/>
            <a:ext cx="7505294" cy="1883593"/>
          </a:xfrm>
          <a:prstGeom prst="rect">
            <a:avLst/>
          </a:prstGeom>
        </p:spPr>
        <p:txBody>
          <a:bodyPr vert="horz" wrap="square" lIns="0" tIns="0" rIns="0" bIns="0" rtlCol="0">
            <a:spAutoFit/>
          </a:bodyPr>
          <a:lstStyle/>
          <a:p>
            <a:pPr>
              <a:lnSpc>
                <a:spcPct val="170000"/>
              </a:lnSpc>
            </a:pPr>
            <a:r>
              <a:rPr lang="en-US" sz="2400" b="1" dirty="0">
                <a:solidFill>
                  <a:srgbClr val="6DB43E"/>
                </a:solidFill>
                <a:latin typeface="Arial" charset="0"/>
                <a:ea typeface="Arial" charset="0"/>
                <a:cs typeface="Arial" charset="0"/>
              </a:rPr>
              <a:t>Managing</a:t>
            </a:r>
            <a:r>
              <a:rPr lang="en-US" sz="2400" dirty="0">
                <a:latin typeface="Arial" charset="0"/>
                <a:ea typeface="Arial" charset="0"/>
                <a:cs typeface="Arial" charset="0"/>
              </a:rPr>
              <a:t> </a:t>
            </a:r>
            <a:r>
              <a:rPr lang="en-US" sz="2400" dirty="0">
                <a:solidFill>
                  <a:schemeClr val="tx1">
                    <a:lumMod val="65000"/>
                    <a:lumOff val="35000"/>
                  </a:schemeClr>
                </a:solidFill>
                <a:latin typeface="Arial" charset="0"/>
                <a:ea typeface="Arial" charset="0"/>
                <a:cs typeface="Arial" charset="0"/>
              </a:rPr>
              <a:t>financial resources with care</a:t>
            </a:r>
          </a:p>
          <a:p>
            <a:pPr>
              <a:lnSpc>
                <a:spcPct val="170000"/>
              </a:lnSpc>
            </a:pPr>
            <a:r>
              <a:rPr lang="en-US" sz="2400" b="1" dirty="0">
                <a:solidFill>
                  <a:srgbClr val="6DB43E"/>
                </a:solidFill>
                <a:latin typeface="Arial" charset="0"/>
                <a:ea typeface="Arial" charset="0"/>
                <a:cs typeface="Arial" charset="0"/>
              </a:rPr>
              <a:t>Planning</a:t>
            </a:r>
            <a:r>
              <a:rPr lang="en-US" sz="2400" dirty="0">
                <a:latin typeface="Arial" charset="0"/>
                <a:ea typeface="Arial" charset="0"/>
                <a:cs typeface="Arial" charset="0"/>
              </a:rPr>
              <a:t> </a:t>
            </a:r>
            <a:r>
              <a:rPr lang="en-US" sz="2400" dirty="0">
                <a:solidFill>
                  <a:schemeClr val="tx1">
                    <a:lumMod val="65000"/>
                    <a:lumOff val="35000"/>
                  </a:schemeClr>
                </a:solidFill>
                <a:latin typeface="Arial" charset="0"/>
                <a:ea typeface="Arial" charset="0"/>
                <a:cs typeface="Arial" charset="0"/>
              </a:rPr>
              <a:t>for your future with wisdom</a:t>
            </a:r>
          </a:p>
          <a:p>
            <a:pPr>
              <a:lnSpc>
                <a:spcPct val="170000"/>
              </a:lnSpc>
            </a:pPr>
            <a:r>
              <a:rPr lang="en-US" sz="2400" b="1" dirty="0">
                <a:solidFill>
                  <a:srgbClr val="6DB43E"/>
                </a:solidFill>
                <a:latin typeface="Arial" charset="0"/>
                <a:ea typeface="Arial" charset="0"/>
                <a:cs typeface="Arial" charset="0"/>
              </a:rPr>
              <a:t>Making</a:t>
            </a:r>
            <a:r>
              <a:rPr lang="en-US" sz="2400" b="1" dirty="0">
                <a:latin typeface="Arial" charset="0"/>
                <a:ea typeface="Arial" charset="0"/>
                <a:cs typeface="Arial" charset="0"/>
              </a:rPr>
              <a:t> </a:t>
            </a:r>
            <a:r>
              <a:rPr lang="en-US" sz="2400" dirty="0">
                <a:solidFill>
                  <a:schemeClr val="tx1">
                    <a:lumMod val="65000"/>
                    <a:lumOff val="35000"/>
                  </a:schemeClr>
                </a:solidFill>
                <a:latin typeface="Arial" charset="0"/>
                <a:ea typeface="Arial" charset="0"/>
                <a:cs typeface="Arial" charset="0"/>
              </a:rPr>
              <a:t>thoughtful choices for you and your loved ones</a:t>
            </a:r>
          </a:p>
        </p:txBody>
      </p:sp>
      <p:grpSp>
        <p:nvGrpSpPr>
          <p:cNvPr id="7" name="Group 6"/>
          <p:cNvGrpSpPr/>
          <p:nvPr/>
        </p:nvGrpSpPr>
        <p:grpSpPr>
          <a:xfrm>
            <a:off x="428" y="1807247"/>
            <a:ext cx="3098447" cy="1798093"/>
            <a:chOff x="428" y="1807247"/>
            <a:chExt cx="3098447" cy="1798093"/>
          </a:xfrm>
        </p:grpSpPr>
        <p:sp>
          <p:nvSpPr>
            <p:cNvPr id="2" name="object 2"/>
            <p:cNvSpPr/>
            <p:nvPr/>
          </p:nvSpPr>
          <p:spPr>
            <a:xfrm>
              <a:off x="428" y="1957787"/>
              <a:ext cx="3083597" cy="428577"/>
            </a:xfrm>
            <a:custGeom>
              <a:avLst/>
              <a:gdLst/>
              <a:ahLst/>
              <a:cxnLst/>
              <a:rect l="l" t="t" r="r" b="b"/>
              <a:pathLst>
                <a:path w="5085080" h="706754">
                  <a:moveTo>
                    <a:pt x="0" y="0"/>
                  </a:moveTo>
                  <a:lnTo>
                    <a:pt x="4377376" y="0"/>
                  </a:lnTo>
                  <a:lnTo>
                    <a:pt x="4377376" y="706753"/>
                  </a:lnTo>
                  <a:lnTo>
                    <a:pt x="5084706" y="706753"/>
                  </a:lnTo>
                </a:path>
              </a:pathLst>
            </a:custGeom>
            <a:ln w="67170">
              <a:solidFill>
                <a:srgbClr val="596C8E"/>
              </a:solidFill>
            </a:ln>
          </p:spPr>
          <p:txBody>
            <a:bodyPr wrap="square" lIns="0" tIns="0" rIns="0" bIns="0" rtlCol="0"/>
            <a:lstStyle/>
            <a:p>
              <a:endParaRPr sz="1092"/>
            </a:p>
          </p:txBody>
        </p:sp>
        <p:sp>
          <p:nvSpPr>
            <p:cNvPr id="3" name="object 3"/>
            <p:cNvSpPr/>
            <p:nvPr/>
          </p:nvSpPr>
          <p:spPr>
            <a:xfrm>
              <a:off x="2655281" y="2172076"/>
              <a:ext cx="443594" cy="819417"/>
            </a:xfrm>
            <a:custGeom>
              <a:avLst/>
              <a:gdLst/>
              <a:ahLst/>
              <a:cxnLst/>
              <a:rect l="l" t="t" r="r" b="b"/>
              <a:pathLst>
                <a:path w="731520" h="1351279">
                  <a:moveTo>
                    <a:pt x="0" y="0"/>
                  </a:moveTo>
                  <a:lnTo>
                    <a:pt x="0" y="1350827"/>
                  </a:lnTo>
                  <a:lnTo>
                    <a:pt x="731516" y="1350827"/>
                  </a:lnTo>
                </a:path>
              </a:pathLst>
            </a:custGeom>
            <a:ln w="67170">
              <a:solidFill>
                <a:srgbClr val="596C8E"/>
              </a:solidFill>
            </a:ln>
          </p:spPr>
          <p:txBody>
            <a:bodyPr wrap="square" lIns="0" tIns="0" rIns="0" bIns="0" rtlCol="0"/>
            <a:lstStyle/>
            <a:p>
              <a:endParaRPr sz="1092"/>
            </a:p>
          </p:txBody>
        </p:sp>
        <p:sp>
          <p:nvSpPr>
            <p:cNvPr id="4" name="object 4"/>
            <p:cNvSpPr/>
            <p:nvPr/>
          </p:nvSpPr>
          <p:spPr>
            <a:xfrm>
              <a:off x="2655281" y="2785923"/>
              <a:ext cx="443594" cy="819417"/>
            </a:xfrm>
            <a:custGeom>
              <a:avLst/>
              <a:gdLst/>
              <a:ahLst/>
              <a:cxnLst/>
              <a:rect l="l" t="t" r="r" b="b"/>
              <a:pathLst>
                <a:path w="731520" h="1351279">
                  <a:moveTo>
                    <a:pt x="0" y="0"/>
                  </a:moveTo>
                  <a:lnTo>
                    <a:pt x="0" y="1350827"/>
                  </a:lnTo>
                  <a:lnTo>
                    <a:pt x="731516" y="1350827"/>
                  </a:lnTo>
                </a:path>
              </a:pathLst>
            </a:custGeom>
            <a:ln w="67170">
              <a:solidFill>
                <a:srgbClr val="596C8E"/>
              </a:solidFill>
            </a:ln>
          </p:spPr>
          <p:txBody>
            <a:bodyPr wrap="square" lIns="0" tIns="0" rIns="0" bIns="0" rtlCol="0"/>
            <a:lstStyle/>
            <a:p>
              <a:endParaRPr sz="1092"/>
            </a:p>
          </p:txBody>
        </p:sp>
        <p:sp>
          <p:nvSpPr>
            <p:cNvPr id="9" name="object 9"/>
            <p:cNvSpPr txBox="1"/>
            <p:nvPr/>
          </p:nvSpPr>
          <p:spPr>
            <a:xfrm>
              <a:off x="877585" y="1807247"/>
              <a:ext cx="174406" cy="320601"/>
            </a:xfrm>
            <a:prstGeom prst="rect">
              <a:avLst/>
            </a:prstGeom>
          </p:spPr>
          <p:txBody>
            <a:bodyPr vert="horz" wrap="square" lIns="0" tIns="0" rIns="0" bIns="0" rtlCol="0">
              <a:spAutoFit/>
            </a:bodyPr>
            <a:lstStyle/>
            <a:p>
              <a:pPr marL="7701">
                <a:lnSpc>
                  <a:spcPts val="2450"/>
                </a:lnSpc>
              </a:pPr>
              <a:r>
                <a:rPr sz="2062" b="1" spc="12" dirty="0">
                  <a:solidFill>
                    <a:srgbClr val="88BE5F"/>
                  </a:solidFill>
                  <a:latin typeface="Gotham"/>
                  <a:cs typeface="Gotham"/>
                </a:rPr>
                <a:t>&gt;</a:t>
              </a:r>
              <a:endParaRPr sz="2062" dirty="0">
                <a:latin typeface="Gotham"/>
                <a:cs typeface="Gotham"/>
              </a:endParaRPr>
            </a:p>
          </p:txBody>
        </p:sp>
        <p:sp>
          <p:nvSpPr>
            <p:cNvPr id="10" name="object 10"/>
            <p:cNvSpPr txBox="1"/>
            <p:nvPr/>
          </p:nvSpPr>
          <p:spPr>
            <a:xfrm>
              <a:off x="1803481" y="1807247"/>
              <a:ext cx="174406" cy="320601"/>
            </a:xfrm>
            <a:prstGeom prst="rect">
              <a:avLst/>
            </a:prstGeom>
          </p:spPr>
          <p:txBody>
            <a:bodyPr vert="horz" wrap="square" lIns="0" tIns="0" rIns="0" bIns="0" rtlCol="0">
              <a:spAutoFit/>
            </a:bodyPr>
            <a:lstStyle/>
            <a:p>
              <a:pPr marL="7701">
                <a:lnSpc>
                  <a:spcPts val="2450"/>
                </a:lnSpc>
              </a:pPr>
              <a:r>
                <a:rPr sz="2062" b="1" spc="12" dirty="0">
                  <a:solidFill>
                    <a:srgbClr val="88BE5F"/>
                  </a:solidFill>
                  <a:latin typeface="Gotham"/>
                  <a:cs typeface="Gotham"/>
                </a:rPr>
                <a:t>&gt;</a:t>
              </a:r>
              <a:endParaRPr sz="2062">
                <a:latin typeface="Gotham"/>
                <a:cs typeface="Gotham"/>
              </a:endParaRPr>
            </a:p>
          </p:txBody>
        </p:sp>
      </p:grpSp>
      <p:sp>
        <p:nvSpPr>
          <p:cNvPr id="11" name="object 11"/>
          <p:cNvSpPr txBox="1">
            <a:spLocks noGrp="1"/>
          </p:cNvSpPr>
          <p:nvPr>
            <p:ph type="title"/>
          </p:nvPr>
        </p:nvSpPr>
        <p:spPr/>
        <p:txBody>
          <a:bodyPr/>
          <a:lstStyle/>
          <a:p>
            <a:pPr algn="ctr"/>
            <a:r>
              <a:rPr lang="en-US" dirty="0" smtClean="0"/>
              <a:t>What is financial stewardship?</a:t>
            </a:r>
            <a:endParaRPr lang="en-US" dirty="0"/>
          </a:p>
        </p:txBody>
      </p:sp>
      <p:sp>
        <p:nvSpPr>
          <p:cNvPr id="12" name="Rectangle 11"/>
          <p:cNvSpPr/>
          <p:nvPr/>
        </p:nvSpPr>
        <p:spPr>
          <a:xfrm>
            <a:off x="1378226" y="4813441"/>
            <a:ext cx="9435548" cy="985270"/>
          </a:xfrm>
          <a:prstGeom prst="rect">
            <a:avLst/>
          </a:prstGeom>
        </p:spPr>
        <p:txBody>
          <a:bodyPr wrap="square">
            <a:spAutoFit/>
          </a:bodyPr>
          <a:lstStyle/>
          <a:p>
            <a:pPr algn="ctr">
              <a:lnSpc>
                <a:spcPct val="107000"/>
              </a:lnSpc>
              <a:spcAft>
                <a:spcPts val="800"/>
              </a:spcAft>
            </a:pPr>
            <a:r>
              <a:rPr lang="en-US" sz="2400" i="1" dirty="0">
                <a:solidFill>
                  <a:schemeClr val="tx1">
                    <a:lumMod val="65000"/>
                    <a:lumOff val="35000"/>
                  </a:schemeClr>
                </a:solidFill>
                <a:latin typeface="Times New Roman" charset="0"/>
                <a:ea typeface="Times New Roman" charset="0"/>
                <a:cs typeface="Times New Roman" charset="0"/>
              </a:rPr>
              <a:t>May He give you the desire of your heart and make all </a:t>
            </a:r>
            <a:r>
              <a:rPr lang="en-US" sz="2400" i="1" dirty="0" smtClean="0">
                <a:solidFill>
                  <a:schemeClr val="tx1">
                    <a:lumMod val="65000"/>
                    <a:lumOff val="35000"/>
                  </a:schemeClr>
                </a:solidFill>
                <a:latin typeface="Times New Roman" charset="0"/>
                <a:ea typeface="Times New Roman" charset="0"/>
                <a:cs typeface="Times New Roman" charset="0"/>
              </a:rPr>
              <a:t>your plans </a:t>
            </a:r>
            <a:r>
              <a:rPr lang="en-US" sz="2400" i="1" dirty="0">
                <a:solidFill>
                  <a:schemeClr val="tx1">
                    <a:lumMod val="65000"/>
                    <a:lumOff val="35000"/>
                  </a:schemeClr>
                </a:solidFill>
                <a:latin typeface="Times New Roman" charset="0"/>
                <a:ea typeface="Times New Roman" charset="0"/>
                <a:cs typeface="Times New Roman" charset="0"/>
              </a:rPr>
              <a:t>succeed </a:t>
            </a:r>
            <a:endParaRPr lang="en-US" sz="2400" i="1" dirty="0" smtClean="0">
              <a:solidFill>
                <a:schemeClr val="tx1">
                  <a:lumMod val="65000"/>
                  <a:lumOff val="35000"/>
                </a:schemeClr>
              </a:solidFill>
              <a:latin typeface="Times New Roman" charset="0"/>
              <a:ea typeface="Times New Roman" charset="0"/>
              <a:cs typeface="Times New Roman" charset="0"/>
            </a:endParaRPr>
          </a:p>
          <a:p>
            <a:pPr algn="ctr">
              <a:lnSpc>
                <a:spcPct val="107000"/>
              </a:lnSpc>
              <a:spcAft>
                <a:spcPts val="800"/>
              </a:spcAft>
            </a:pPr>
            <a:r>
              <a:rPr lang="en-US" sz="2200" dirty="0" smtClean="0">
                <a:solidFill>
                  <a:schemeClr val="tx1">
                    <a:lumMod val="65000"/>
                    <a:lumOff val="35000"/>
                  </a:schemeClr>
                </a:solidFill>
                <a:latin typeface="Times New Roman" charset="0"/>
                <a:ea typeface="Times New Roman" charset="0"/>
                <a:cs typeface="Times New Roman" charset="0"/>
              </a:rPr>
              <a:t>(</a:t>
            </a:r>
            <a:r>
              <a:rPr lang="en-US" sz="2200" dirty="0">
                <a:solidFill>
                  <a:schemeClr val="tx1">
                    <a:lumMod val="65000"/>
                    <a:lumOff val="35000"/>
                  </a:schemeClr>
                </a:solidFill>
                <a:latin typeface="Times New Roman" charset="0"/>
                <a:ea typeface="Times New Roman" charset="0"/>
                <a:cs typeface="Times New Roman" charset="0"/>
              </a:rPr>
              <a:t>Psalm 20:4).</a:t>
            </a:r>
          </a:p>
        </p:txBody>
      </p:sp>
    </p:spTree>
    <p:extLst>
      <p:ext uri="{BB962C8B-B14F-4D97-AF65-F5344CB8AC3E}">
        <p14:creationId xmlns:p14="http://schemas.microsoft.com/office/powerpoint/2010/main" val="10289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000" dirty="0" smtClean="0"/>
              <a:t>Why is financial stewardship so important?</a:t>
            </a:r>
            <a:endParaRPr lang="en-US" sz="3000" dirty="0"/>
          </a:p>
        </p:txBody>
      </p:sp>
      <p:sp>
        <p:nvSpPr>
          <p:cNvPr id="11" name="Content Placeholder 10"/>
          <p:cNvSpPr>
            <a:spLocks noGrp="1"/>
          </p:cNvSpPr>
          <p:nvPr>
            <p:ph idx="1"/>
          </p:nvPr>
        </p:nvSpPr>
        <p:spPr>
          <a:xfrm>
            <a:off x="838200" y="2054185"/>
            <a:ext cx="10515600" cy="1499898"/>
          </a:xfrm>
        </p:spPr>
        <p:txBody>
          <a:bodyPr/>
          <a:lstStyle/>
          <a:p>
            <a:pPr marL="9525">
              <a:spcAft>
                <a:spcPts val="1200"/>
              </a:spcAft>
            </a:pPr>
            <a:r>
              <a:rPr lang="en-US" dirty="0">
                <a:solidFill>
                  <a:srgbClr val="6DB43E"/>
                </a:solidFill>
              </a:rPr>
              <a:t>By taking responsibility </a:t>
            </a:r>
            <a:r>
              <a:rPr lang="en-US" b="0" dirty="0"/>
              <a:t>for your financial well-being, you can: </a:t>
            </a:r>
          </a:p>
          <a:p>
            <a:pPr marL="342900" indent="-342900">
              <a:buClr>
                <a:schemeClr val="tx1">
                  <a:lumMod val="65000"/>
                  <a:lumOff val="35000"/>
                </a:schemeClr>
              </a:buClr>
              <a:buFont typeface=".AppleSystemUIFont" charset="-120"/>
              <a:buChar char="–"/>
            </a:pPr>
            <a:r>
              <a:rPr lang="en-US" b="0" dirty="0"/>
              <a:t>Honor God by making wise financial decisions.</a:t>
            </a:r>
          </a:p>
          <a:p>
            <a:pPr marL="342900" indent="-342900">
              <a:buClr>
                <a:schemeClr val="tx1">
                  <a:lumMod val="65000"/>
                  <a:lumOff val="35000"/>
                </a:schemeClr>
              </a:buClr>
              <a:buFont typeface=".AppleSystemUIFont" charset="-120"/>
              <a:buChar char="–"/>
            </a:pPr>
            <a:r>
              <a:rPr lang="en-US" b="0" dirty="0"/>
              <a:t>Become a good steward by actively planning ahead.</a:t>
            </a:r>
          </a:p>
        </p:txBody>
      </p:sp>
      <p:sp>
        <p:nvSpPr>
          <p:cNvPr id="8" name="Rectangle 7"/>
          <p:cNvSpPr/>
          <p:nvPr/>
        </p:nvSpPr>
        <p:spPr>
          <a:xfrm>
            <a:off x="659296" y="5012224"/>
            <a:ext cx="8126895" cy="1169551"/>
          </a:xfrm>
          <a:prstGeom prst="rect">
            <a:avLst/>
          </a:prstGeom>
        </p:spPr>
        <p:txBody>
          <a:bodyPr wrap="square">
            <a:spAutoFit/>
          </a:bodyPr>
          <a:lstStyle/>
          <a:p>
            <a:pPr marL="119063" indent="-109538">
              <a:spcAft>
                <a:spcPts val="1200"/>
              </a:spcAft>
              <a:buNone/>
            </a:pPr>
            <a:r>
              <a:rPr lang="en-US" sz="2000" i="1" dirty="0">
                <a:solidFill>
                  <a:schemeClr val="tx1">
                    <a:lumMod val="65000"/>
                    <a:lumOff val="35000"/>
                  </a:schemeClr>
                </a:solidFill>
                <a:latin typeface="Times New Roman" charset="0"/>
                <a:ea typeface="Times New Roman" charset="0"/>
                <a:cs typeface="Times New Roman" charset="0"/>
              </a:rPr>
              <a:t>“</a:t>
            </a:r>
            <a:r>
              <a:rPr lang="en-US" sz="2000" b="1" i="1" dirty="0">
                <a:solidFill>
                  <a:schemeClr val="tx1">
                    <a:lumMod val="65000"/>
                    <a:lumOff val="35000"/>
                  </a:schemeClr>
                </a:solidFill>
                <a:latin typeface="Times New Roman" charset="0"/>
                <a:ea typeface="Times New Roman" charset="0"/>
                <a:cs typeface="Times New Roman" charset="0"/>
              </a:rPr>
              <a:t>A steward manages and leads </a:t>
            </a:r>
            <a:r>
              <a:rPr lang="en-US" sz="2000" i="1" dirty="0">
                <a:solidFill>
                  <a:schemeClr val="tx1">
                    <a:lumMod val="65000"/>
                    <a:lumOff val="35000"/>
                  </a:schemeClr>
                </a:solidFill>
                <a:latin typeface="Times New Roman" charset="0"/>
                <a:ea typeface="Times New Roman" charset="0"/>
                <a:cs typeface="Times New Roman" charset="0"/>
              </a:rPr>
              <a:t>what is not his own, knowing that he will give an account to the Lord as the owner and ruler of all.” </a:t>
            </a:r>
          </a:p>
          <a:p>
            <a:pPr marL="346075" indent="-198438">
              <a:buNone/>
            </a:pPr>
            <a:r>
              <a:rPr lang="en-US" dirty="0" smtClean="0">
                <a:solidFill>
                  <a:schemeClr val="tx1">
                    <a:lumMod val="65000"/>
                    <a:lumOff val="35000"/>
                  </a:schemeClr>
                </a:solidFill>
                <a:latin typeface="Times New Roman" charset="0"/>
                <a:ea typeface="Times New Roman" charset="0"/>
                <a:cs typeface="Times New Roman" charset="0"/>
              </a:rPr>
              <a:t>– Dr</a:t>
            </a:r>
            <a:r>
              <a:rPr lang="en-US" dirty="0">
                <a:solidFill>
                  <a:schemeClr val="tx1">
                    <a:lumMod val="65000"/>
                    <a:lumOff val="35000"/>
                  </a:schemeClr>
                </a:solidFill>
                <a:latin typeface="Times New Roman" charset="0"/>
                <a:ea typeface="Times New Roman" charset="0"/>
                <a:cs typeface="Times New Roman" charset="0"/>
              </a:rPr>
              <a:t>. Albert </a:t>
            </a:r>
            <a:r>
              <a:rPr lang="en-US" dirty="0" err="1">
                <a:solidFill>
                  <a:schemeClr val="tx1">
                    <a:lumMod val="65000"/>
                    <a:lumOff val="35000"/>
                  </a:schemeClr>
                </a:solidFill>
                <a:latin typeface="Times New Roman" charset="0"/>
                <a:ea typeface="Times New Roman" charset="0"/>
                <a:cs typeface="Times New Roman" charset="0"/>
              </a:rPr>
              <a:t>Mohler</a:t>
            </a:r>
            <a:r>
              <a:rPr lang="en-US" dirty="0">
                <a:solidFill>
                  <a:schemeClr val="tx1">
                    <a:lumMod val="65000"/>
                    <a:lumOff val="35000"/>
                  </a:schemeClr>
                </a:solidFill>
                <a:latin typeface="Times New Roman" charset="0"/>
                <a:ea typeface="Times New Roman" charset="0"/>
                <a:cs typeface="Times New Roman" charset="0"/>
              </a:rPr>
              <a:t> Jr., Southern Baptist Theological Seminary President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837" y="1587440"/>
            <a:ext cx="3280961" cy="3061286"/>
          </a:xfrm>
          <a:prstGeom prst="rect">
            <a:avLst/>
          </a:prstGeom>
        </p:spPr>
      </p:pic>
    </p:spTree>
    <p:extLst>
      <p:ext uri="{BB962C8B-B14F-4D97-AF65-F5344CB8AC3E}">
        <p14:creationId xmlns:p14="http://schemas.microsoft.com/office/powerpoint/2010/main" val="313499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I start planning for my financial future?</a:t>
            </a:r>
            <a:endParaRPr lang="en-US" dirty="0"/>
          </a:p>
        </p:txBody>
      </p:sp>
    </p:spTree>
    <p:extLst>
      <p:ext uri="{BB962C8B-B14F-4D97-AF65-F5344CB8AC3E}">
        <p14:creationId xmlns:p14="http://schemas.microsoft.com/office/powerpoint/2010/main" val="197326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START TODAY</a:t>
            </a:r>
            <a:endParaRPr lang="en-US" dirty="0"/>
          </a:p>
        </p:txBody>
      </p:sp>
      <p:sp>
        <p:nvSpPr>
          <p:cNvPr id="3" name="Content Placeholder 2"/>
          <p:cNvSpPr>
            <a:spLocks noGrp="1"/>
          </p:cNvSpPr>
          <p:nvPr>
            <p:ph idx="1"/>
          </p:nvPr>
        </p:nvSpPr>
        <p:spPr/>
        <p:txBody>
          <a:bodyPr>
            <a:normAutofit/>
          </a:bodyPr>
          <a:lstStyle/>
          <a:p>
            <a:pPr algn="ctr"/>
            <a:r>
              <a:rPr lang="en-US" sz="2400" dirty="0"/>
              <a:t>The sooner you begin saving, the easier it is to prepare — so don’t wait</a:t>
            </a:r>
            <a:r>
              <a:rPr lang="en-US" sz="2400" dirty="0" smtClean="0"/>
              <a:t>!</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603" y="3040086"/>
            <a:ext cx="3012794" cy="2813098"/>
          </a:xfrm>
          <a:prstGeom prst="rect">
            <a:avLst/>
          </a:prstGeom>
        </p:spPr>
      </p:pic>
    </p:spTree>
    <p:extLst>
      <p:ext uri="{BB962C8B-B14F-4D97-AF65-F5344CB8AC3E}">
        <p14:creationId xmlns:p14="http://schemas.microsoft.com/office/powerpoint/2010/main" val="1927182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High Cost of Waiting </a:t>
            </a:r>
          </a:p>
        </p:txBody>
      </p:sp>
      <p:sp>
        <p:nvSpPr>
          <p:cNvPr id="11" name="TextBox 20"/>
          <p:cNvSpPr txBox="1">
            <a:spLocks noChangeArrowheads="1"/>
          </p:cNvSpPr>
          <p:nvPr/>
        </p:nvSpPr>
        <p:spPr bwMode="auto">
          <a:xfrm>
            <a:off x="711199" y="6011500"/>
            <a:ext cx="9993244" cy="553998"/>
          </a:xfrm>
          <a:prstGeom prst="rect">
            <a:avLst/>
          </a:prstGeom>
          <a:noFill/>
          <a:ln w="9525">
            <a:noFill/>
            <a:miter lim="800000"/>
            <a:headEnd/>
            <a:tailEnd/>
          </a:ln>
          <a:effectLst>
            <a:glow rad="101600">
              <a:schemeClr val="bg1">
                <a:alpha val="50000"/>
              </a:schemeClr>
            </a:glow>
          </a:effectLst>
        </p:spPr>
        <p:txBody>
          <a:bodyPr wrap="square">
            <a:spAutoFit/>
          </a:bodyPr>
          <a:lstStyle/>
          <a:p>
            <a:r>
              <a:rPr lang="en-US" sz="1000" dirty="0" smtClean="0">
                <a:solidFill>
                  <a:srgbClr val="7F7F7F"/>
                </a:solidFill>
              </a:rPr>
              <a:t>This hypothetical illustration is intended to demonstrate compounding and is not intended to illustrate the performance of any actual program. </a:t>
            </a:r>
            <a:r>
              <a:rPr lang="en-US" sz="1000" dirty="0">
                <a:solidFill>
                  <a:srgbClr val="7F7F7F"/>
                </a:solidFill>
              </a:rPr>
              <a:t>The hypothetical </a:t>
            </a:r>
            <a:r>
              <a:rPr lang="en-US" sz="1000" dirty="0" smtClean="0">
                <a:solidFill>
                  <a:srgbClr val="7F7F7F"/>
                </a:solidFill>
              </a:rPr>
              <a:t>illustration shows </a:t>
            </a:r>
            <a:r>
              <a:rPr lang="en-US" sz="1000" dirty="0">
                <a:solidFill>
                  <a:srgbClr val="7F7F7F"/>
                </a:solidFill>
              </a:rPr>
              <a:t>a constant rate of return, whereas actual rates of return may fluctuate. Account values were obtained by using a nominal rate of return compounded monthly. Contributions are made at the beginning of the period.</a:t>
            </a:r>
          </a:p>
        </p:txBody>
      </p:sp>
      <p:grpSp>
        <p:nvGrpSpPr>
          <p:cNvPr id="17" name="Group 16"/>
          <p:cNvGrpSpPr/>
          <p:nvPr/>
        </p:nvGrpSpPr>
        <p:grpSpPr>
          <a:xfrm>
            <a:off x="575717" y="950128"/>
            <a:ext cx="8845777" cy="4738036"/>
            <a:chOff x="575717" y="810981"/>
            <a:chExt cx="8845777" cy="4738036"/>
          </a:xfrm>
        </p:grpSpPr>
        <p:sp>
          <p:nvSpPr>
            <p:cNvPr id="9" name="TextBox 29"/>
            <p:cNvSpPr txBox="1">
              <a:spLocks noChangeArrowheads="1"/>
            </p:cNvSpPr>
            <p:nvPr/>
          </p:nvSpPr>
          <p:spPr bwMode="auto">
            <a:xfrm>
              <a:off x="575717" y="2071257"/>
              <a:ext cx="1899963" cy="1077218"/>
            </a:xfrm>
            <a:prstGeom prst="rect">
              <a:avLst/>
            </a:prstGeom>
            <a:noFill/>
            <a:ln w="9525">
              <a:noFill/>
              <a:miter lim="800000"/>
              <a:headEnd/>
              <a:tailEnd/>
            </a:ln>
          </p:spPr>
          <p:txBody>
            <a:bodyPr wrap="square">
              <a:spAutoFit/>
            </a:bodyPr>
            <a:lstStyle/>
            <a:p>
              <a:pPr algn="ctr"/>
              <a:r>
                <a:rPr lang="en-US" sz="1600" b="1" dirty="0" smtClean="0">
                  <a:solidFill>
                    <a:srgbClr val="7F7F7F"/>
                  </a:solidFill>
                </a:rPr>
                <a:t>Growth if saved $100/month</a:t>
              </a:r>
              <a:br>
                <a:rPr lang="en-US" sz="1600" b="1" dirty="0" smtClean="0">
                  <a:solidFill>
                    <a:srgbClr val="7F7F7F"/>
                  </a:solidFill>
                </a:rPr>
              </a:br>
              <a:r>
                <a:rPr lang="en-US" sz="1600" b="1" dirty="0" smtClean="0">
                  <a:solidFill>
                    <a:srgbClr val="7F7F7F"/>
                  </a:solidFill>
                </a:rPr>
                <a:t>at 6% earnings</a:t>
              </a:r>
              <a:br>
                <a:rPr lang="en-US" sz="1600" b="1" dirty="0" smtClean="0">
                  <a:solidFill>
                    <a:srgbClr val="7F7F7F"/>
                  </a:solidFill>
                </a:rPr>
              </a:br>
              <a:r>
                <a:rPr lang="en-US" sz="1600" b="1" dirty="0" smtClean="0">
                  <a:solidFill>
                    <a:srgbClr val="7F7F7F"/>
                  </a:solidFill>
                </a:rPr>
                <a:t>until age 65</a:t>
              </a:r>
              <a:endParaRPr lang="en-US" sz="1600" b="1" dirty="0">
                <a:solidFill>
                  <a:srgbClr val="7F7F7F"/>
                </a:solidFill>
              </a:endParaRPr>
            </a:p>
          </p:txBody>
        </p:sp>
        <p:sp>
          <p:nvSpPr>
            <p:cNvPr id="10" name="TextBox 30"/>
            <p:cNvSpPr txBox="1">
              <a:spLocks noChangeArrowheads="1"/>
            </p:cNvSpPr>
            <p:nvPr/>
          </p:nvSpPr>
          <p:spPr bwMode="auto">
            <a:xfrm>
              <a:off x="5124876" y="5210463"/>
              <a:ext cx="1942247" cy="338554"/>
            </a:xfrm>
            <a:prstGeom prst="rect">
              <a:avLst/>
            </a:prstGeom>
            <a:noFill/>
            <a:ln w="9525">
              <a:noFill/>
              <a:miter lim="800000"/>
              <a:headEnd/>
              <a:tailEnd/>
            </a:ln>
          </p:spPr>
          <p:txBody>
            <a:bodyPr wrap="square">
              <a:spAutoFit/>
            </a:bodyPr>
            <a:lstStyle/>
            <a:p>
              <a:r>
                <a:rPr lang="en-US" sz="1600" b="1" smtClean="0">
                  <a:solidFill>
                    <a:srgbClr val="7F7F7F"/>
                  </a:solidFill>
                </a:rPr>
                <a:t>Began Saving at </a:t>
              </a:r>
              <a:r>
                <a:rPr lang="en-US" sz="1600" b="1" dirty="0">
                  <a:solidFill>
                    <a:srgbClr val="7F7F7F"/>
                  </a:solidFill>
                </a:rPr>
                <a:t>Age</a:t>
              </a:r>
            </a:p>
          </p:txBody>
        </p:sp>
        <p:graphicFrame>
          <p:nvGraphicFramePr>
            <p:cNvPr id="13" name="Chart 12"/>
            <p:cNvGraphicFramePr/>
            <p:nvPr>
              <p:extLst>
                <p:ext uri="{D42A27DB-BD31-4B8C-83A1-F6EECF244321}">
                  <p14:modId xmlns:p14="http://schemas.microsoft.com/office/powerpoint/2010/main" val="1931803106"/>
                </p:ext>
              </p:extLst>
            </p:nvPr>
          </p:nvGraphicFramePr>
          <p:xfrm>
            <a:off x="2770507" y="810981"/>
            <a:ext cx="6650987" cy="4433991"/>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838200" y="3529045"/>
              <a:ext cx="1785729" cy="738664"/>
              <a:chOff x="713834" y="3136594"/>
              <a:chExt cx="1785729" cy="738664"/>
            </a:xfrm>
          </p:grpSpPr>
          <p:sp>
            <p:nvSpPr>
              <p:cNvPr id="12" name="TextBox 29"/>
              <p:cNvSpPr txBox="1">
                <a:spLocks noChangeArrowheads="1"/>
              </p:cNvSpPr>
              <p:nvPr/>
            </p:nvSpPr>
            <p:spPr bwMode="auto">
              <a:xfrm>
                <a:off x="851012" y="3136594"/>
                <a:ext cx="1648551" cy="738664"/>
              </a:xfrm>
              <a:prstGeom prst="rect">
                <a:avLst/>
              </a:prstGeom>
              <a:noFill/>
              <a:ln w="9525">
                <a:noFill/>
                <a:miter lim="800000"/>
                <a:headEnd/>
                <a:tailEnd/>
              </a:ln>
            </p:spPr>
            <p:txBody>
              <a:bodyPr wrap="square">
                <a:spAutoFit/>
              </a:bodyPr>
              <a:lstStyle/>
              <a:p>
                <a:r>
                  <a:rPr lang="en-US" sz="1400" b="1" dirty="0" smtClean="0">
                    <a:solidFill>
                      <a:srgbClr val="7F7F7F"/>
                    </a:solidFill>
                  </a:rPr>
                  <a:t>Total Savings</a:t>
                </a:r>
              </a:p>
              <a:p>
                <a:pPr>
                  <a:lnSpc>
                    <a:spcPct val="200000"/>
                  </a:lnSpc>
                </a:pPr>
                <a:r>
                  <a:rPr lang="en-US" sz="1400" b="1" dirty="0" smtClean="0">
                    <a:solidFill>
                      <a:srgbClr val="7F7F7F"/>
                    </a:solidFill>
                  </a:rPr>
                  <a:t>Forfeited Savings </a:t>
                </a:r>
                <a:endParaRPr lang="en-US" sz="1400" b="1" dirty="0">
                  <a:solidFill>
                    <a:srgbClr val="7F7F7F"/>
                  </a:solidFill>
                </a:endParaRPr>
              </a:p>
            </p:txBody>
          </p:sp>
          <p:sp>
            <p:nvSpPr>
              <p:cNvPr id="14" name="Rectangle 13"/>
              <p:cNvSpPr/>
              <p:nvPr/>
            </p:nvSpPr>
            <p:spPr>
              <a:xfrm>
                <a:off x="713834" y="3206572"/>
                <a:ext cx="153296" cy="153296"/>
              </a:xfrm>
              <a:prstGeom prst="rect">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13834" y="3575545"/>
                <a:ext cx="153296" cy="153296"/>
              </a:xfrm>
              <a:prstGeom prst="rect">
                <a:avLst/>
              </a:prstGeom>
              <a:solidFill>
                <a:srgbClr val="0062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12609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I determine my goals?</a:t>
            </a:r>
            <a:endParaRPr lang="en-US" dirty="0"/>
          </a:p>
        </p:txBody>
      </p:sp>
    </p:spTree>
    <p:extLst>
      <p:ext uri="{BB962C8B-B14F-4D97-AF65-F5344CB8AC3E}">
        <p14:creationId xmlns:p14="http://schemas.microsoft.com/office/powerpoint/2010/main" val="710291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M Template">
  <a:themeElements>
    <a:clrScheme name="Custom 2">
      <a:dk1>
        <a:sysClr val="windowText" lastClr="000000"/>
      </a:dk1>
      <a:lt1>
        <a:sysClr val="window" lastClr="FFFFFF"/>
      </a:lt1>
      <a:dk2>
        <a:srgbClr val="AEABAB"/>
      </a:dk2>
      <a:lt2>
        <a:srgbClr val="E7E6E6"/>
      </a:lt2>
      <a:accent1>
        <a:srgbClr val="006F51"/>
      </a:accent1>
      <a:accent2>
        <a:srgbClr val="6CB33F"/>
      </a:accent2>
      <a:accent3>
        <a:srgbClr val="CFE0C5"/>
      </a:accent3>
      <a:accent4>
        <a:srgbClr val="808285"/>
      </a:accent4>
      <a:accent5>
        <a:srgbClr val="D9C756"/>
      </a:accent5>
      <a:accent6>
        <a:srgbClr val="4D6FA7"/>
      </a:accent6>
      <a:hlink>
        <a:srgbClr val="0563C1"/>
      </a:hlink>
      <a:folHlink>
        <a:srgbClr val="C55A1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 Template" id="{5E2090D0-0AAC-4897-98CE-D3B2455B0340}" vid="{B22FC81F-CDA2-4DED-BA67-E5BF66A98AF0}"/>
    </a:ext>
  </a:extLst>
</a:theme>
</file>

<file path=ppt/theme/theme2.xml><?xml version="1.0" encoding="utf-8"?>
<a:theme xmlns:a="http://schemas.openxmlformats.org/drawingml/2006/main" name="1_RM Template">
  <a:themeElements>
    <a:clrScheme name="GS Retirement">
      <a:dk1>
        <a:srgbClr val="626A6C"/>
      </a:dk1>
      <a:lt1>
        <a:srgbClr val="FFFFFF"/>
      </a:lt1>
      <a:dk2>
        <a:srgbClr val="5B6C8E"/>
      </a:dk2>
      <a:lt2>
        <a:srgbClr val="E7E6E6"/>
      </a:lt2>
      <a:accent1>
        <a:srgbClr val="6DB43E"/>
      </a:accent1>
      <a:accent2>
        <a:srgbClr val="006F51"/>
      </a:accent2>
      <a:accent3>
        <a:srgbClr val="E6E3D4"/>
      </a:accent3>
      <a:accent4>
        <a:srgbClr val="EFBD3C"/>
      </a:accent4>
      <a:accent5>
        <a:srgbClr val="B4B5B3"/>
      </a:accent5>
      <a:accent6>
        <a:srgbClr val="CFE0C5"/>
      </a:accent6>
      <a:hlink>
        <a:srgbClr val="95BB80"/>
      </a:hlink>
      <a:folHlink>
        <a:srgbClr val="6E809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 Template" id="{5E2090D0-0AAC-4897-98CE-D3B2455B0340}" vid="{B22FC81F-CDA2-4DED-BA67-E5BF66A98A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RM Template</Template>
  <TotalTime>2517</TotalTime>
  <Words>2131</Words>
  <Application>Microsoft Office PowerPoint</Application>
  <PresentationFormat>Widescreen</PresentationFormat>
  <Paragraphs>178</Paragraphs>
  <Slides>35</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.AppleSystemUIFont</vt:lpstr>
      <vt:lpstr>Arial</vt:lpstr>
      <vt:lpstr>Arial Narrow</vt:lpstr>
      <vt:lpstr>Calibri</vt:lpstr>
      <vt:lpstr>Courier New</vt:lpstr>
      <vt:lpstr>Franklin Gothic Book</vt:lpstr>
      <vt:lpstr>Franklin Gothic Demi</vt:lpstr>
      <vt:lpstr>Franklin Gothic Medium</vt:lpstr>
      <vt:lpstr>Gotham</vt:lpstr>
      <vt:lpstr>LucidaGrande</vt:lpstr>
      <vt:lpstr>Times New Roman</vt:lpstr>
      <vt:lpstr>Wingdings</vt:lpstr>
      <vt:lpstr>RM Template</vt:lpstr>
      <vt:lpstr>1_RM Template</vt:lpstr>
      <vt:lpstr>STRATEGIC INVESTING  FOR MINISTERS</vt:lpstr>
      <vt:lpstr>AGENDA</vt:lpstr>
      <vt:lpstr>Why is financial stewardship so important?</vt:lpstr>
      <vt:lpstr>What is financial stewardship?</vt:lpstr>
      <vt:lpstr>Why is financial stewardship so important?</vt:lpstr>
      <vt:lpstr>When should I start planning for my financial future?</vt:lpstr>
      <vt:lpstr>START TODAY</vt:lpstr>
      <vt:lpstr>The High Cost of Waiting </vt:lpstr>
      <vt:lpstr>How do I determine my goals?</vt:lpstr>
      <vt:lpstr>PowerPoint Presentation</vt:lpstr>
      <vt:lpstr>Rules of Thumb</vt:lpstr>
      <vt:lpstr>How can GuideStone help?</vt:lpstr>
      <vt:lpstr>What is GuideStone’s 403(b) Church Retirement Plan?</vt:lpstr>
      <vt:lpstr>State Convention Benefits</vt:lpstr>
      <vt:lpstr>Retirement Contributions Are Essential to Meeting Your Goals</vt:lpstr>
      <vt:lpstr>What types of contributions can be made to your account?</vt:lpstr>
      <vt:lpstr>Tax-Sheltered Contributions for Ministers</vt:lpstr>
      <vt:lpstr>Roth Contributions for Ministers</vt:lpstr>
      <vt:lpstr>How should I choose my investments?</vt:lpstr>
      <vt:lpstr>The nation’s largest Christian-screened mutual fund family</vt:lpstr>
      <vt:lpstr>Proper Diversification</vt:lpstr>
      <vt:lpstr>PowerPoint Presentation</vt:lpstr>
      <vt:lpstr>PowerPoint Presentation</vt:lpstr>
      <vt:lpstr>PowerPoint Presentation</vt:lpstr>
      <vt:lpstr>PowerPoint Presentation</vt:lpstr>
      <vt:lpstr>GuideStone Can Help</vt:lpstr>
      <vt:lpstr>How can I try to stay on track?</vt:lpstr>
      <vt:lpstr>MyGuideStone®</vt:lpstr>
      <vt:lpstr>Quarterly Account Statement</vt:lpstr>
      <vt:lpstr>TAKE ACTION</vt:lpstr>
      <vt:lpstr>CONTACT US</vt:lpstr>
      <vt:lpstr>GuideStone is here for you.</vt:lpstr>
      <vt:lpstr>PowerPoint Presentation</vt:lpstr>
      <vt:lpstr>PowerPoint Presentation</vt:lpstr>
      <vt:lpstr>PowerPoint Presentation</vt:lpstr>
    </vt:vector>
  </TitlesOfParts>
  <Company>GuideStone Financial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Rogers</dc:creator>
  <cp:lastModifiedBy>Lauren Winters</cp:lastModifiedBy>
  <cp:revision>199</cp:revision>
  <dcterms:created xsi:type="dcterms:W3CDTF">2017-03-23T16:39:39Z</dcterms:created>
  <dcterms:modified xsi:type="dcterms:W3CDTF">2017-12-21T17:07:08Z</dcterms:modified>
</cp:coreProperties>
</file>