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 userDrawn="1">
          <p15:clr>
            <a:srgbClr val="A4A3A4"/>
          </p15:clr>
        </p15:guide>
        <p15:guide id="3" orient="horz" pos="4013">
          <p15:clr>
            <a:srgbClr val="A4A3A4"/>
          </p15:clr>
        </p15:guide>
        <p15:guide id="4" orient="horz" pos="2063">
          <p15:clr>
            <a:srgbClr val="A4A3A4"/>
          </p15:clr>
        </p15:guide>
        <p15:guide id="5" orient="horz" pos="2817">
          <p15:clr>
            <a:srgbClr val="A4A3A4"/>
          </p15:clr>
        </p15:guide>
        <p15:guide id="6" orient="horz" pos="1538">
          <p15:clr>
            <a:srgbClr val="A4A3A4"/>
          </p15:clr>
        </p15:guide>
        <p15:guide id="7" orient="horz" pos="1788">
          <p15:clr>
            <a:srgbClr val="A4A3A4"/>
          </p15:clr>
        </p15:guide>
        <p15:guide id="8" pos="3188">
          <p15:clr>
            <a:srgbClr val="A4A3A4"/>
          </p15:clr>
        </p15:guide>
        <p15:guide id="9" pos="617">
          <p15:clr>
            <a:srgbClr val="A4A3A4"/>
          </p15:clr>
        </p15:guide>
        <p15:guide id="10"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A5A5"/>
    <a:srgbClr val="95A9CB"/>
    <a:srgbClr val="C9D5A6"/>
    <a:srgbClr val="727A35"/>
    <a:srgbClr val="B3BCBC"/>
    <a:srgbClr val="BADAD9"/>
    <a:srgbClr val="7F7F7F"/>
    <a:srgbClr val="BE854C"/>
    <a:srgbClr val="6CB33F"/>
    <a:srgbClr val="0062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644" y="108"/>
      </p:cViewPr>
      <p:guideLst>
        <p:guide orient="horz" pos="2136"/>
        <p:guide pos="384"/>
        <p:guide orient="horz" pos="4013"/>
        <p:guide orient="horz" pos="2063"/>
        <p:guide orient="horz" pos="2817"/>
        <p:guide orient="horz" pos="1538"/>
        <p:guide orient="horz" pos="1788"/>
        <p:guide pos="3188"/>
        <p:guide pos="617"/>
        <p:guide pos="2880"/>
      </p:guideLst>
    </p:cSldViewPr>
  </p:slideViewPr>
  <p:notesTextViewPr>
    <p:cViewPr>
      <p:scale>
        <a:sx n="100" d="100"/>
        <a:sy n="100" d="100"/>
      </p:scale>
      <p:origin x="0" y="-258"/>
    </p:cViewPr>
  </p:notesTextViewPr>
  <p:sorterViewPr>
    <p:cViewPr varScale="1">
      <p:scale>
        <a:sx n="1" d="1"/>
        <a:sy n="1" d="1"/>
      </p:scale>
      <p:origin x="0" y="0"/>
    </p:cViewPr>
  </p:sorterViewPr>
  <p:notesViewPr>
    <p:cSldViewPr snapToGrid="0" snapToObjects="1">
      <p:cViewPr varScale="1">
        <p:scale>
          <a:sx n="83" d="100"/>
          <a:sy n="83" d="100"/>
        </p:scale>
        <p:origin x="181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AF94C5-6890-6448-A306-3E3C41EF1844}" type="datetimeFigureOut">
              <a:rPr lang="en-US" smtClean="0"/>
              <a:t>5/25/2017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4BE5BE-ACA7-0D4B-8516-B3CF690B0F6B}" type="slidenum">
              <a:rPr lang="en-US" smtClean="0"/>
              <a:t>‹#›</a:t>
            </a:fld>
            <a:endParaRPr lang="en-US" dirty="0"/>
          </a:p>
        </p:txBody>
      </p:sp>
    </p:spTree>
    <p:extLst>
      <p:ext uri="{BB962C8B-B14F-4D97-AF65-F5344CB8AC3E}">
        <p14:creationId xmlns:p14="http://schemas.microsoft.com/office/powerpoint/2010/main" val="3250619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E5FAF4-D663-7A44-B379-E6F2155D9C7B}" type="datetimeFigureOut">
              <a:rPr lang="en-US" smtClean="0"/>
              <a:t>5/25/2017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7B7400-DC4E-B24B-BF26-EEE0BF4F7A4D}" type="slidenum">
              <a:rPr lang="en-US" smtClean="0"/>
              <a:t>‹#›</a:t>
            </a:fld>
            <a:endParaRPr lang="en-US" dirty="0"/>
          </a:p>
        </p:txBody>
      </p:sp>
    </p:spTree>
    <p:extLst>
      <p:ext uri="{BB962C8B-B14F-4D97-AF65-F5344CB8AC3E}">
        <p14:creationId xmlns:p14="http://schemas.microsoft.com/office/powerpoint/2010/main" val="37870504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BEDFDF-4646-4AC1-987F-56EF828B039A}" type="slidenum">
              <a:rPr lang="en-US" smtClean="0"/>
              <a:pPr/>
              <a:t>1</a:t>
            </a:fld>
            <a:endParaRPr lang="en-US" dirty="0"/>
          </a:p>
        </p:txBody>
      </p:sp>
    </p:spTree>
    <p:extLst>
      <p:ext uri="{BB962C8B-B14F-4D97-AF65-F5344CB8AC3E}">
        <p14:creationId xmlns:p14="http://schemas.microsoft.com/office/powerpoint/2010/main" val="2314019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Aft>
                <a:spcPts val="600"/>
              </a:spcAft>
            </a:pPr>
            <a:r>
              <a:rPr lang="en-US" dirty="0" smtClean="0">
                <a:latin typeface="Arial"/>
                <a:cs typeface="Arial"/>
              </a:rPr>
              <a:t>First</a:t>
            </a:r>
            <a:r>
              <a:rPr lang="en-US" dirty="0">
                <a:latin typeface="Arial"/>
                <a:cs typeface="Arial"/>
              </a:rPr>
              <a:t>, </a:t>
            </a:r>
            <a:r>
              <a:rPr lang="en-US" dirty="0" smtClean="0">
                <a:latin typeface="Arial"/>
                <a:cs typeface="Arial"/>
              </a:rPr>
              <a:t>we’ll </a:t>
            </a:r>
            <a:r>
              <a:rPr lang="en-US" dirty="0">
                <a:latin typeface="Arial"/>
                <a:cs typeface="Arial"/>
              </a:rPr>
              <a:t>talk about the Life Income Annuity. With this option, you will receive income payments for the rest of your life or the lives of both you and your Joint Life Applicant. There are also several ways to customize your Life Income Annuity. You can choose a Cash Refund option to ensure your children or other beneficiaries receive proceeds in the event you or you and your spouse pass away before </a:t>
            </a:r>
            <a:r>
              <a:rPr lang="en-US" dirty="0" smtClean="0">
                <a:latin typeface="Arial"/>
                <a:cs typeface="Arial"/>
              </a:rPr>
              <a:t>the </a:t>
            </a:r>
            <a:r>
              <a:rPr lang="en-US" dirty="0">
                <a:latin typeface="Arial"/>
                <a:cs typeface="Arial"/>
              </a:rPr>
              <a:t>original purchase price of the annuity is paid out.</a:t>
            </a:r>
          </a:p>
          <a:p>
            <a:pPr>
              <a:spcAft>
                <a:spcPts val="600"/>
              </a:spcAft>
            </a:pPr>
            <a:r>
              <a:rPr lang="en-US" dirty="0">
                <a:latin typeface="Arial"/>
                <a:cs typeface="Arial"/>
              </a:rPr>
              <a:t>Alternatively, you could choose a Specified Period option that allows children or other beneficiaries to receive </a:t>
            </a:r>
            <a:r>
              <a:rPr lang="en-US" dirty="0" smtClean="0">
                <a:latin typeface="Arial"/>
                <a:cs typeface="Arial"/>
              </a:rPr>
              <a:t>proceeds </a:t>
            </a:r>
            <a:r>
              <a:rPr lang="en-US" dirty="0">
                <a:latin typeface="Arial"/>
                <a:cs typeface="Arial"/>
              </a:rPr>
              <a:t>if you or you and your </a:t>
            </a:r>
            <a:r>
              <a:rPr lang="en-US" dirty="0" smtClean="0">
                <a:latin typeface="Arial"/>
                <a:cs typeface="Arial"/>
              </a:rPr>
              <a:t>spouse </a:t>
            </a:r>
            <a:r>
              <a:rPr lang="en-US" dirty="0">
                <a:latin typeface="Arial"/>
                <a:cs typeface="Arial"/>
              </a:rPr>
              <a:t>pass away before a specified period, such as 10 years, is over.</a:t>
            </a:r>
          </a:p>
          <a:p>
            <a:pPr>
              <a:spcAft>
                <a:spcPts val="600"/>
              </a:spcAft>
            </a:pPr>
            <a:r>
              <a:rPr lang="en-US" dirty="0">
                <a:latin typeface="Arial"/>
                <a:cs typeface="Arial"/>
              </a:rPr>
              <a:t>Or you could choose an Annual Increase option that allows you to receive annual increases of 1%, 2% or 3% in return for smaller initial payments. This can help offset inflation's impact on your retirement income</a:t>
            </a:r>
            <a:r>
              <a:rPr lang="en-US" dirty="0" smtClean="0">
                <a:latin typeface="Arial"/>
                <a:cs typeface="Arial"/>
              </a:rPr>
              <a:t>.</a:t>
            </a:r>
          </a:p>
          <a:p>
            <a:pPr>
              <a:spcAft>
                <a:spcPts val="600"/>
              </a:spcAft>
            </a:pPr>
            <a:r>
              <a:rPr lang="en-US" dirty="0" smtClean="0">
                <a:latin typeface="Arial"/>
                <a:cs typeface="Arial"/>
              </a:rPr>
              <a:t>You will receive important information regarding annuities when you request an</a:t>
            </a:r>
            <a:r>
              <a:rPr lang="en-US" baseline="0" dirty="0" smtClean="0">
                <a:latin typeface="Arial"/>
                <a:cs typeface="Arial"/>
              </a:rPr>
              <a:t> </a:t>
            </a:r>
            <a:r>
              <a:rPr lang="en-US" dirty="0" smtClean="0">
                <a:latin typeface="Arial"/>
                <a:cs typeface="Arial"/>
              </a:rPr>
              <a:t>application. Please read the information carefully.</a:t>
            </a:r>
            <a:endParaRPr lang="en-US" dirty="0">
              <a:latin typeface="Arial"/>
              <a:cs typeface="Arial"/>
            </a:endParaRPr>
          </a:p>
          <a:p>
            <a:pPr>
              <a:spcAft>
                <a:spcPts val="600"/>
              </a:spcAft>
            </a:pPr>
            <a:endParaRPr lang="en-US" dirty="0">
              <a:latin typeface="Arial"/>
              <a:cs typeface="Arial"/>
            </a:endParaRPr>
          </a:p>
        </p:txBody>
      </p:sp>
      <p:sp>
        <p:nvSpPr>
          <p:cNvPr id="26628" name="Slide Number Placeholder 3"/>
          <p:cNvSpPr>
            <a:spLocks noGrp="1"/>
          </p:cNvSpPr>
          <p:nvPr>
            <p:ph type="sldNum" sz="quarter" idx="5"/>
          </p:nvPr>
        </p:nvSpPr>
        <p:spPr/>
        <p:txBody>
          <a:bodyPr/>
          <a:lstStyle/>
          <a:p>
            <a:pPr>
              <a:defRPr/>
            </a:pPr>
            <a:fld id="{35EF4B37-01CB-2A4E-870B-59CF9D82BC9C}" type="slidenum">
              <a:rPr lang="en-US" smtClean="0"/>
              <a:pPr>
                <a:defRPr/>
              </a:pPr>
              <a:t>10</a:t>
            </a:fld>
            <a:endParaRPr lang="en-US" dirty="0" smtClean="0"/>
          </a:p>
        </p:txBody>
      </p:sp>
      <p:sp>
        <p:nvSpPr>
          <p:cNvPr id="27652" name="Slide Image Placeholder 6"/>
          <p:cNvSpPr>
            <a:spLocks noGrp="1" noRot="1" noChangeAspec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val="1860021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Aft>
                <a:spcPts val="600"/>
              </a:spcAft>
            </a:pPr>
            <a:r>
              <a:rPr lang="en-US" dirty="0">
                <a:latin typeface="Arial"/>
                <a:cs typeface="Arial"/>
              </a:rPr>
              <a:t>Next, </a:t>
            </a:r>
            <a:r>
              <a:rPr lang="en-US" dirty="0" smtClean="0">
                <a:latin typeface="Arial"/>
                <a:cs typeface="Arial"/>
              </a:rPr>
              <a:t>let’s </a:t>
            </a:r>
            <a:r>
              <a:rPr lang="en-US" dirty="0">
                <a:latin typeface="Arial"/>
                <a:cs typeface="Arial"/>
              </a:rPr>
              <a:t>look at a Systematic Withdrawal Plan. This option provides </a:t>
            </a:r>
            <a:r>
              <a:rPr lang="en-US" dirty="0" smtClean="0">
                <a:latin typeface="Arial"/>
                <a:cs typeface="Arial"/>
              </a:rPr>
              <a:t/>
            </a:r>
            <a:br>
              <a:rPr lang="en-US" dirty="0" smtClean="0">
                <a:latin typeface="Arial"/>
                <a:cs typeface="Arial"/>
              </a:rPr>
            </a:br>
            <a:r>
              <a:rPr lang="en-US" dirty="0" smtClean="0">
                <a:latin typeface="Arial"/>
                <a:cs typeface="Arial"/>
              </a:rPr>
              <a:t>monthly </a:t>
            </a:r>
            <a:r>
              <a:rPr lang="en-US" dirty="0">
                <a:latin typeface="Arial"/>
                <a:cs typeface="Arial"/>
              </a:rPr>
              <a:t>retirement income until the funds are exhausted or until written notification to cancel the plan is received. There are three basic ways to receive your withdrawals.</a:t>
            </a:r>
          </a:p>
          <a:p>
            <a:pPr>
              <a:spcAft>
                <a:spcPts val="600"/>
              </a:spcAft>
            </a:pPr>
            <a:r>
              <a:rPr lang="en-US" dirty="0">
                <a:latin typeface="Arial"/>
                <a:cs typeface="Arial"/>
              </a:rPr>
              <a:t>You can choose to receive equal payments of a specified amount as long as </a:t>
            </a:r>
            <a:r>
              <a:rPr lang="en-US" dirty="0" smtClean="0">
                <a:latin typeface="Arial"/>
                <a:cs typeface="Arial"/>
              </a:rPr>
              <a:t>it’s </a:t>
            </a:r>
            <a:r>
              <a:rPr lang="en-US" dirty="0">
                <a:latin typeface="Arial"/>
                <a:cs typeface="Arial"/>
              </a:rPr>
              <a:t>at or above the minimum of $50. </a:t>
            </a:r>
            <a:r>
              <a:rPr lang="en-US" dirty="0" smtClean="0">
                <a:latin typeface="Arial"/>
                <a:cs typeface="Arial"/>
              </a:rPr>
              <a:t>Or</a:t>
            </a:r>
            <a:r>
              <a:rPr lang="en-US" dirty="0">
                <a:latin typeface="Arial"/>
                <a:cs typeface="Arial"/>
              </a:rPr>
              <a:t>, if you prefer, you could choose to receive a percentage of total vested contribution amounts. This option uses a formula to determine a monthly payment amount that can vary from month to month due to market fluctuations. Also, if the account balance drops below $1,000, the account will be distributed to you as a Single Sum Payment.</a:t>
            </a:r>
          </a:p>
          <a:p>
            <a:pPr>
              <a:spcAft>
                <a:spcPts val="600"/>
              </a:spcAft>
            </a:pPr>
            <a:r>
              <a:rPr lang="en-US" dirty="0">
                <a:latin typeface="Arial"/>
                <a:cs typeface="Arial"/>
              </a:rPr>
              <a:t>Lastly, you can choose </a:t>
            </a:r>
            <a:r>
              <a:rPr lang="en-US" dirty="0" smtClean="0">
                <a:latin typeface="Arial"/>
                <a:cs typeface="Arial"/>
              </a:rPr>
              <a:t>to have </a:t>
            </a:r>
            <a:r>
              <a:rPr lang="en-US" dirty="0">
                <a:latin typeface="Arial"/>
                <a:cs typeface="Arial"/>
              </a:rPr>
              <a:t>your Systematic Withdrawal paid out over a specified amount of time. With this option, you choose a time span, such as 10 or 15 years, and your account balance is simply divided among that length of time to determine your approximate monthly payment. As with the previous option, your payment will vary from month to month due to market fluctuations. </a:t>
            </a:r>
            <a:endParaRPr lang="en-US" dirty="0" smtClean="0">
              <a:latin typeface="Arial"/>
              <a:ea typeface="ＭＳ Ｐゴシック" charset="-128"/>
              <a:cs typeface="Arial"/>
            </a:endParaRP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0B63C4-4EC7-4145-B710-40EA704CE2B0}" type="slidenum">
              <a:rPr lang="en-US" smtClean="0">
                <a:ea typeface="ＭＳ Ｐゴシック" pitchFamily="-109" charset="-128"/>
                <a:cs typeface="ＭＳ Ｐゴシック" pitchFamily="-109" charset="-128"/>
              </a:rPr>
              <a:pPr fontAlgn="base">
                <a:spcBef>
                  <a:spcPct val="0"/>
                </a:spcBef>
                <a:spcAft>
                  <a:spcPct val="0"/>
                </a:spcAft>
                <a:defRPr/>
              </a:pPr>
              <a:t>11</a:t>
            </a:fld>
            <a:endParaRPr lang="en-US" dirty="0" smtClean="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823363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spcAft>
                <a:spcPts val="600"/>
              </a:spcAft>
            </a:pPr>
            <a:r>
              <a:rPr lang="en-US" dirty="0">
                <a:latin typeface="Arial"/>
                <a:cs typeface="Arial"/>
              </a:rPr>
              <a:t>Before choosing a Systematic Withdrawal Plan, there are three points to consider. </a:t>
            </a:r>
            <a:r>
              <a:rPr lang="en-US" dirty="0" smtClean="0">
                <a:latin typeface="Arial"/>
                <a:cs typeface="Arial"/>
              </a:rPr>
              <a:t>First, it's </a:t>
            </a:r>
            <a:r>
              <a:rPr lang="en-US" dirty="0">
                <a:latin typeface="Arial"/>
                <a:cs typeface="Arial"/>
              </a:rPr>
              <a:t>important to note your account stays invested while you take withdrawals. So you will need to be comfortable with your risk level as you will be responsible for all investment decisions. Second, you will want to keep in mind that most experts recommend starting your withdrawal rate at no more than 4% of your account balance annually to reduce your chances of running out of </a:t>
            </a:r>
            <a:r>
              <a:rPr lang="en-US" dirty="0" smtClean="0">
                <a:latin typeface="Arial"/>
                <a:cs typeface="Arial"/>
              </a:rPr>
              <a:t>money</a:t>
            </a:r>
            <a:r>
              <a:rPr lang="en-US" dirty="0" smtClean="0">
                <a:latin typeface="Arial" panose="020B0604020202020204" pitchFamily="34" charset="0"/>
                <a:cs typeface="Arial" panose="020B0604020202020204" pitchFamily="34" charset="0"/>
              </a:rPr>
              <a:t>.</a:t>
            </a:r>
          </a:p>
          <a:p>
            <a:pPr>
              <a:spcBef>
                <a:spcPct val="0"/>
              </a:spcBef>
              <a:spcAft>
                <a:spcPts val="600"/>
              </a:spcAft>
            </a:pPr>
            <a:r>
              <a:rPr lang="en-US" dirty="0" smtClean="0">
                <a:latin typeface="Arial" panose="020B0604020202020204" pitchFamily="34" charset="0"/>
                <a:cs typeface="Arial" panose="020B0604020202020204" pitchFamily="34" charset="0"/>
              </a:rPr>
              <a:t>And finally, please note that if you set up multiple retirement income payment options, any annuity, fixed period or single sum options you select will be set up first. Any remainder of your retirement funds will then be available for your Systematic Withdrawal Plan.</a:t>
            </a:r>
            <a:endParaRPr lang="en-US" dirty="0" smtClean="0">
              <a:latin typeface="Arial" panose="020B0604020202020204" pitchFamily="34" charset="0"/>
              <a:ea typeface="ＭＳ Ｐゴシック" charset="-128"/>
              <a:cs typeface="Arial" panose="020B0604020202020204" pitchFamily="34" charset="0"/>
            </a:endParaRP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66017E-8548-2C4D-AFAD-09F51F5BE07F}" type="slidenum">
              <a:rPr lang="en-US" smtClean="0">
                <a:ea typeface="ＭＳ Ｐゴシック" pitchFamily="-109" charset="-128"/>
                <a:cs typeface="ＭＳ Ｐゴシック" pitchFamily="-109" charset="-128"/>
              </a:rPr>
              <a:pPr fontAlgn="base">
                <a:spcBef>
                  <a:spcPct val="0"/>
                </a:spcBef>
                <a:spcAft>
                  <a:spcPct val="0"/>
                </a:spcAft>
                <a:defRPr/>
              </a:pPr>
              <a:t>12</a:t>
            </a:fld>
            <a:endParaRPr lang="en-US" dirty="0" smtClean="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23340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otes Placeholder 2"/>
          <p:cNvSpPr>
            <a:spLocks noGrp="1"/>
          </p:cNvSpPr>
          <p:nvPr>
            <p:ph type="body" idx="1"/>
          </p:nvPr>
        </p:nvSpPr>
        <p:spPr bwMode="auto">
          <a:xfrm>
            <a:off x="685802" y="4343400"/>
            <a:ext cx="5349875" cy="4114800"/>
          </a:xfrm>
          <a:noFill/>
        </p:spPr>
        <p:txBody>
          <a:bodyPr wrap="square" numCol="1" anchor="t" anchorCtr="0" compatLnSpc="1">
            <a:prstTxWarp prst="textNoShape">
              <a:avLst/>
            </a:prstTxWarp>
          </a:bodyPr>
          <a:lstStyle/>
          <a:p>
            <a:r>
              <a:rPr lang="en-US" dirty="0" smtClean="0">
                <a:latin typeface="Arial"/>
                <a:cs typeface="Arial"/>
              </a:rPr>
              <a:t>The </a:t>
            </a:r>
            <a:r>
              <a:rPr lang="en-US" dirty="0">
                <a:latin typeface="Arial"/>
                <a:cs typeface="Arial"/>
              </a:rPr>
              <a:t>next option to consider is the Fixed Period Income Annuity. It allows you to receive fixed monthly payments for a specified period. You get to decide the amount </a:t>
            </a:r>
            <a:r>
              <a:rPr lang="en-US" dirty="0" smtClean="0">
                <a:latin typeface="Arial"/>
                <a:cs typeface="Arial"/>
              </a:rPr>
              <a:t>and/or </a:t>
            </a:r>
            <a:r>
              <a:rPr lang="en-US" dirty="0">
                <a:latin typeface="Arial"/>
                <a:cs typeface="Arial"/>
              </a:rPr>
              <a:t>the payment period, and at the end of that period, no other benefits will be paid. This option is affected by several variables, including the amount of the balance used to establish payments, length of payments, frequency of payments and the funding rate at the time the benefit is established. </a:t>
            </a:r>
            <a:r>
              <a:rPr lang="en-US" dirty="0" smtClean="0">
                <a:latin typeface="Arial"/>
                <a:cs typeface="Arial"/>
              </a:rPr>
              <a:t>Also, your </a:t>
            </a:r>
            <a:r>
              <a:rPr lang="en-US" dirty="0">
                <a:latin typeface="Arial"/>
                <a:cs typeface="Arial"/>
              </a:rPr>
              <a:t>employer’s plan may limit your annuity to only a portion of your vested Employer Contributions Account. Keep in mind that if you die before the fixed period ends, your beneficiary has the option to continue receiving payments in the same amount for the remainder of the payment period, or as a Single Sum Payment. </a:t>
            </a:r>
          </a:p>
          <a:p>
            <a:endParaRPr lang="en-US" dirty="0">
              <a:latin typeface="Arial"/>
              <a:cs typeface="Arial"/>
            </a:endParaRPr>
          </a:p>
          <a:p>
            <a:endParaRPr lang="en-US" dirty="0">
              <a:latin typeface="Arial"/>
              <a:cs typeface="Arial"/>
            </a:endParaRPr>
          </a:p>
        </p:txBody>
      </p:sp>
      <p:sp>
        <p:nvSpPr>
          <p:cNvPr id="32772" name="Slide Number Placeholder 3"/>
          <p:cNvSpPr>
            <a:spLocks noGrp="1"/>
          </p:cNvSpPr>
          <p:nvPr>
            <p:ph type="sldNum" sz="quarter" idx="5"/>
          </p:nvPr>
        </p:nvSpPr>
        <p:spPr/>
        <p:txBody>
          <a:bodyPr/>
          <a:lstStyle/>
          <a:p>
            <a:pPr>
              <a:defRPr/>
            </a:pPr>
            <a:fld id="{EC5A2ECD-8B08-D049-B440-A684196CC5FE}" type="slidenum">
              <a:rPr lang="en-US" smtClean="0"/>
              <a:pPr>
                <a:defRPr/>
              </a:pPr>
              <a:t>13</a:t>
            </a:fld>
            <a:endParaRPr lang="en-US" dirty="0" smtClean="0"/>
          </a:p>
        </p:txBody>
      </p:sp>
      <p:sp>
        <p:nvSpPr>
          <p:cNvPr id="33796" name="Slide Image Placeholder 6"/>
          <p:cNvSpPr>
            <a:spLocks noGrp="1" noRot="1" noChangeAspec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val="1069095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Aft>
                <a:spcPts val="600"/>
              </a:spcAft>
            </a:pPr>
            <a:r>
              <a:rPr lang="en-US" dirty="0">
                <a:latin typeface="Arial"/>
                <a:cs typeface="Arial"/>
              </a:rPr>
              <a:t>The last payment type to consider is the Single Sum Payment. This option allows you to receive all or part of your balance in one single payment. However, your </a:t>
            </a:r>
            <a:r>
              <a:rPr lang="en-US" dirty="0" smtClean="0">
                <a:latin typeface="Arial"/>
                <a:cs typeface="Arial"/>
              </a:rPr>
              <a:t>employer’s </a:t>
            </a:r>
            <a:r>
              <a:rPr lang="en-US" dirty="0">
                <a:latin typeface="Arial"/>
                <a:cs typeface="Arial"/>
              </a:rPr>
              <a:t>plan may limit a Single Sum Payment to only a portion of your vested Employer Contributions Account. </a:t>
            </a:r>
            <a:r>
              <a:rPr lang="en-US" dirty="0" smtClean="0">
                <a:latin typeface="Arial"/>
                <a:cs typeface="Arial"/>
              </a:rPr>
              <a:t>You’ll </a:t>
            </a:r>
            <a:r>
              <a:rPr lang="en-US" dirty="0">
                <a:latin typeface="Arial"/>
                <a:cs typeface="Arial"/>
              </a:rPr>
              <a:t>need to keep in mind that Single Sum Payments can cause adverse tax consequences </a:t>
            </a:r>
            <a:r>
              <a:rPr lang="en-US" dirty="0" smtClean="0">
                <a:latin typeface="Arial"/>
                <a:cs typeface="Arial"/>
              </a:rPr>
              <a:t>— </a:t>
            </a:r>
            <a:r>
              <a:rPr lang="en-US" dirty="0">
                <a:latin typeface="Arial"/>
                <a:cs typeface="Arial"/>
              </a:rPr>
              <a:t>make sure to talk with </a:t>
            </a:r>
            <a:r>
              <a:rPr lang="en-US" dirty="0" smtClean="0">
                <a:latin typeface="Arial"/>
                <a:cs typeface="Arial"/>
              </a:rPr>
              <a:t>your </a:t>
            </a:r>
            <a:r>
              <a:rPr lang="en-US" dirty="0">
                <a:latin typeface="Arial"/>
                <a:cs typeface="Arial"/>
              </a:rPr>
              <a:t>tax </a:t>
            </a:r>
            <a:r>
              <a:rPr lang="en-US" dirty="0" smtClean="0">
                <a:latin typeface="Arial"/>
                <a:cs typeface="Arial"/>
              </a:rPr>
              <a:t>advisor </a:t>
            </a:r>
            <a:r>
              <a:rPr lang="en-US" dirty="0">
                <a:latin typeface="Arial"/>
                <a:cs typeface="Arial"/>
              </a:rPr>
              <a:t>for more details. Also, </a:t>
            </a:r>
            <a:r>
              <a:rPr lang="en-US" dirty="0" smtClean="0">
                <a:latin typeface="Arial"/>
                <a:cs typeface="Arial"/>
              </a:rPr>
              <a:t>you’ll </a:t>
            </a:r>
            <a:r>
              <a:rPr lang="en-US" dirty="0">
                <a:latin typeface="Arial"/>
                <a:cs typeface="Arial"/>
              </a:rPr>
              <a:t>want to note that Single Sum Payments can only be withdrawn from an accumulations account, not from an established annuity.</a:t>
            </a:r>
            <a:endParaRPr lang="en-US" dirty="0" smtClean="0">
              <a:latin typeface="Arial"/>
              <a:ea typeface="ＭＳ Ｐゴシック" charset="-128"/>
              <a:cs typeface="Arial"/>
            </a:endParaRPr>
          </a:p>
        </p:txBody>
      </p:sp>
      <p:sp>
        <p:nvSpPr>
          <p:cNvPr id="4" name="Slide Number Placeholder 3"/>
          <p:cNvSpPr>
            <a:spLocks noGrp="1"/>
          </p:cNvSpPr>
          <p:nvPr>
            <p:ph type="sldNum" sz="quarter" idx="5"/>
          </p:nvPr>
        </p:nvSpPr>
        <p:spPr/>
        <p:txBody>
          <a:bodyPr/>
          <a:lstStyle/>
          <a:p>
            <a:pPr>
              <a:defRPr/>
            </a:pPr>
            <a:fld id="{7207F5FA-E4D6-DD43-AAF6-B0E5B9ACA00E}" type="slidenum">
              <a:rPr lang="en-US" smtClean="0"/>
              <a:pPr>
                <a:defRPr/>
              </a:pPr>
              <a:t>14</a:t>
            </a:fld>
            <a:endParaRPr lang="en-US" dirty="0"/>
          </a:p>
        </p:txBody>
      </p:sp>
    </p:spTree>
    <p:extLst>
      <p:ext uri="{BB962C8B-B14F-4D97-AF65-F5344CB8AC3E}">
        <p14:creationId xmlns:p14="http://schemas.microsoft.com/office/powerpoint/2010/main" val="3395893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a:cs typeface="Arial"/>
              </a:rPr>
              <a:t>Please </a:t>
            </a:r>
            <a:r>
              <a:rPr lang="en-US" dirty="0">
                <a:latin typeface="Arial"/>
                <a:cs typeface="Arial"/>
              </a:rPr>
              <a:t>keep in mind that if you choose a Life Income Annuity, Systematic Withdrawal or Fixed Period Income Annuity that is payable for 10 years or </a:t>
            </a:r>
            <a:r>
              <a:rPr lang="en-US" dirty="0" smtClean="0">
                <a:latin typeface="Arial"/>
                <a:cs typeface="Arial"/>
              </a:rPr>
              <a:t>more, </a:t>
            </a:r>
            <a:r>
              <a:rPr lang="en-US" dirty="0">
                <a:latin typeface="Arial"/>
                <a:cs typeface="Arial"/>
              </a:rPr>
              <a:t>your income is subject to voluntary withholding rules. And if you choose a Single Sum Payment, Systematic Withdrawal or Fixed Period Income Annuity that is payable for less than 10 years, your income will be subject to the mandatory 20% withholding rules. </a:t>
            </a:r>
          </a:p>
        </p:txBody>
      </p:sp>
      <p:sp>
        <p:nvSpPr>
          <p:cNvPr id="4" name="Slide Number Placeholder 3"/>
          <p:cNvSpPr>
            <a:spLocks noGrp="1"/>
          </p:cNvSpPr>
          <p:nvPr>
            <p:ph type="sldNum" sz="quarter" idx="5"/>
          </p:nvPr>
        </p:nvSpPr>
        <p:spPr/>
        <p:txBody>
          <a:bodyPr/>
          <a:lstStyle/>
          <a:p>
            <a:pPr>
              <a:defRPr/>
            </a:pPr>
            <a:fld id="{9695A5C3-AA42-5942-850F-7F74E6B663D3}" type="slidenum">
              <a:rPr lang="en-US" smtClean="0"/>
              <a:pPr>
                <a:defRPr/>
              </a:pPr>
              <a:t>15</a:t>
            </a:fld>
            <a:endParaRPr lang="en-US" dirty="0"/>
          </a:p>
        </p:txBody>
      </p:sp>
      <p:sp>
        <p:nvSpPr>
          <p:cNvPr id="37892" name="Slide Image Placeholder 6"/>
          <p:cNvSpPr>
            <a:spLocks noGrp="1" noRot="1" noChangeAspec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val="2210798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Aft>
                <a:spcPts val="600"/>
              </a:spcAft>
            </a:pPr>
            <a:r>
              <a:rPr lang="en-US" dirty="0" smtClean="0">
                <a:latin typeface="Arial"/>
                <a:cs typeface="Arial"/>
              </a:rPr>
              <a:t>Have </a:t>
            </a:r>
            <a:r>
              <a:rPr lang="en-US" dirty="0">
                <a:latin typeface="Arial"/>
                <a:cs typeface="Arial"/>
              </a:rPr>
              <a:t>you considered other ways to generate income during retirement? Possibilities may include:</a:t>
            </a:r>
          </a:p>
          <a:p>
            <a:pPr marL="228600" lvl="1" indent="-109538">
              <a:spcAft>
                <a:spcPts val="600"/>
              </a:spcAft>
              <a:buFont typeface="Arial"/>
              <a:buChar char="•"/>
            </a:pPr>
            <a:r>
              <a:rPr lang="en-US" dirty="0">
                <a:latin typeface="Arial"/>
                <a:cs typeface="Arial"/>
              </a:rPr>
              <a:t>Turning a hobby into a money-making </a:t>
            </a:r>
            <a:r>
              <a:rPr lang="en-US" dirty="0" smtClean="0">
                <a:latin typeface="Arial"/>
                <a:cs typeface="Arial"/>
              </a:rPr>
              <a:t>opportunity</a:t>
            </a:r>
            <a:endParaRPr lang="en-US" dirty="0">
              <a:latin typeface="Arial"/>
              <a:cs typeface="Arial"/>
            </a:endParaRPr>
          </a:p>
          <a:p>
            <a:pPr marL="228600" lvl="1" indent="-109538">
              <a:spcAft>
                <a:spcPts val="600"/>
              </a:spcAft>
              <a:buFont typeface="Arial"/>
              <a:buChar char="•"/>
            </a:pPr>
            <a:r>
              <a:rPr lang="en-US" dirty="0">
                <a:latin typeface="Arial"/>
                <a:cs typeface="Arial"/>
              </a:rPr>
              <a:t>Continuing to work on a full- or part-time basis or serving as a </a:t>
            </a:r>
            <a:r>
              <a:rPr lang="en-US" dirty="0" smtClean="0">
                <a:latin typeface="Arial"/>
                <a:cs typeface="Arial"/>
              </a:rPr>
              <a:t>consultant</a:t>
            </a:r>
            <a:endParaRPr lang="en-US" dirty="0">
              <a:latin typeface="Arial"/>
              <a:cs typeface="Arial"/>
            </a:endParaRPr>
          </a:p>
          <a:p>
            <a:pPr marL="228600" lvl="1" indent="-109538">
              <a:spcAft>
                <a:spcPts val="600"/>
              </a:spcAft>
              <a:buFont typeface="Arial"/>
              <a:buChar char="•"/>
            </a:pPr>
            <a:r>
              <a:rPr lang="en-US" dirty="0">
                <a:latin typeface="Arial"/>
                <a:cs typeface="Arial"/>
              </a:rPr>
              <a:t>Retiring to an area with a lower cost of </a:t>
            </a:r>
            <a:r>
              <a:rPr lang="en-US" dirty="0" smtClean="0">
                <a:latin typeface="Arial"/>
                <a:cs typeface="Arial"/>
              </a:rPr>
              <a:t>living</a:t>
            </a:r>
            <a:endParaRPr lang="en-US" dirty="0">
              <a:latin typeface="Arial"/>
              <a:cs typeface="Arial"/>
            </a:endParaRPr>
          </a:p>
          <a:p>
            <a:pPr marL="228600" lvl="1" indent="-109538">
              <a:spcAft>
                <a:spcPts val="600"/>
              </a:spcAft>
              <a:buFont typeface="Arial"/>
              <a:buChar char="•"/>
            </a:pPr>
            <a:r>
              <a:rPr lang="en-US" dirty="0">
                <a:latin typeface="Arial"/>
                <a:cs typeface="Arial"/>
              </a:rPr>
              <a:t>Reducing expenses by moving to a less expensive </a:t>
            </a:r>
            <a:r>
              <a:rPr lang="en-US" dirty="0" smtClean="0">
                <a:latin typeface="Arial"/>
                <a:cs typeface="Arial"/>
              </a:rPr>
              <a:t>house</a:t>
            </a:r>
            <a:endParaRPr lang="en-US" dirty="0">
              <a:latin typeface="Arial"/>
              <a:cs typeface="Arial"/>
            </a:endParaRPr>
          </a:p>
          <a:p>
            <a:pPr marL="228600" lvl="1" indent="-109538">
              <a:spcAft>
                <a:spcPts val="600"/>
              </a:spcAft>
              <a:buFont typeface="Arial"/>
              <a:buChar char="•"/>
            </a:pPr>
            <a:r>
              <a:rPr lang="en-US" dirty="0">
                <a:latin typeface="Arial"/>
                <a:cs typeface="Arial"/>
              </a:rPr>
              <a:t>Disposing of unused </a:t>
            </a:r>
            <a:r>
              <a:rPr lang="en-US" dirty="0" smtClean="0">
                <a:latin typeface="Arial"/>
                <a:cs typeface="Arial"/>
              </a:rPr>
              <a:t>assets</a:t>
            </a:r>
            <a:endParaRPr lang="en-US" dirty="0">
              <a:latin typeface="Arial"/>
              <a:cs typeface="Arial"/>
            </a:endParaRPr>
          </a:p>
        </p:txBody>
      </p:sp>
      <p:sp>
        <p:nvSpPr>
          <p:cNvPr id="38916" name="Slide Number Placeholder 3"/>
          <p:cNvSpPr>
            <a:spLocks noGrp="1"/>
          </p:cNvSpPr>
          <p:nvPr>
            <p:ph type="sldNum" sz="quarter" idx="5"/>
          </p:nvPr>
        </p:nvSpPr>
        <p:spPr/>
        <p:txBody>
          <a:bodyPr/>
          <a:lstStyle/>
          <a:p>
            <a:pPr>
              <a:defRPr/>
            </a:pPr>
            <a:fld id="{49863235-E7C0-554C-9465-A9A83D8C988E}" type="slidenum">
              <a:rPr lang="en-US" smtClean="0"/>
              <a:pPr>
                <a:defRPr/>
              </a:pPr>
              <a:t>16</a:t>
            </a:fld>
            <a:endParaRPr lang="en-US" dirty="0" smtClean="0"/>
          </a:p>
        </p:txBody>
      </p:sp>
      <p:sp>
        <p:nvSpPr>
          <p:cNvPr id="58372" name="Slide Image Placeholder 6"/>
          <p:cNvSpPr>
            <a:spLocks noGrp="1" noRot="1" noChangeAspec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val="3568008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Notes Placeholder 2"/>
          <p:cNvSpPr>
            <a:spLocks noGrp="1"/>
          </p:cNvSpPr>
          <p:nvPr>
            <p:ph type="body" idx="1"/>
          </p:nvPr>
        </p:nvSpPr>
        <p:spPr bwMode="auto">
          <a:xfrm>
            <a:off x="685800" y="4343400"/>
            <a:ext cx="5329238" cy="4114800"/>
          </a:xfrm>
          <a:noFill/>
        </p:spPr>
        <p:txBody>
          <a:bodyPr wrap="square" numCol="1" anchor="t" anchorCtr="0" compatLnSpc="1">
            <a:prstTxWarp prst="textNoShape">
              <a:avLst/>
            </a:prstTxWarp>
          </a:bodyPr>
          <a:lstStyle/>
          <a:p>
            <a:pPr>
              <a:spcAft>
                <a:spcPts val="600"/>
              </a:spcAft>
            </a:pPr>
            <a:r>
              <a:rPr lang="en-US" dirty="0" smtClean="0">
                <a:latin typeface="Arial"/>
                <a:cs typeface="Arial"/>
              </a:rPr>
              <a:t>You </a:t>
            </a:r>
            <a:r>
              <a:rPr lang="en-US" dirty="0">
                <a:latin typeface="Arial"/>
                <a:cs typeface="Arial"/>
              </a:rPr>
              <a:t>may also need to consider delaying vocational retirement. There are several benefits to continuing your career:</a:t>
            </a:r>
          </a:p>
          <a:p>
            <a:pPr>
              <a:spcAft>
                <a:spcPts val="600"/>
              </a:spcAft>
            </a:pPr>
            <a:r>
              <a:rPr lang="en-US" b="1" dirty="0">
                <a:latin typeface="Arial"/>
                <a:cs typeface="Arial"/>
              </a:rPr>
              <a:t>Social Security.</a:t>
            </a:r>
            <a:r>
              <a:rPr lang="en-US" dirty="0">
                <a:latin typeface="Arial"/>
                <a:cs typeface="Arial"/>
              </a:rPr>
              <a:t> Delaying Social Security until age 70 may be appropriate and can provide you with a higher starting benefit as well as a higher annual increase. It is also important to consider that, while some Social Security benefits can begin as early as age 62, full retirement age for the oldest </a:t>
            </a:r>
            <a:r>
              <a:rPr lang="en-US" dirty="0" smtClean="0">
                <a:latin typeface="Arial"/>
                <a:cs typeface="Arial"/>
              </a:rPr>
              <a:t>Baby </a:t>
            </a:r>
            <a:r>
              <a:rPr lang="en-US" dirty="0">
                <a:latin typeface="Arial"/>
                <a:cs typeface="Arial"/>
              </a:rPr>
              <a:t>B</a:t>
            </a:r>
            <a:r>
              <a:rPr lang="en-US" dirty="0" smtClean="0">
                <a:latin typeface="Arial"/>
                <a:cs typeface="Arial"/>
              </a:rPr>
              <a:t>oomers </a:t>
            </a:r>
            <a:r>
              <a:rPr lang="en-US" dirty="0">
                <a:latin typeface="Arial"/>
                <a:cs typeface="Arial"/>
              </a:rPr>
              <a:t>is actually age </a:t>
            </a:r>
            <a:r>
              <a:rPr lang="en-US" dirty="0" smtClean="0">
                <a:latin typeface="Arial"/>
                <a:cs typeface="Arial"/>
              </a:rPr>
              <a:t>66, and, </a:t>
            </a:r>
            <a:r>
              <a:rPr lang="en-US" dirty="0">
                <a:latin typeface="Arial"/>
                <a:cs typeface="Arial"/>
              </a:rPr>
              <a:t>for younger </a:t>
            </a:r>
            <a:r>
              <a:rPr lang="en-US" dirty="0" smtClean="0">
                <a:latin typeface="Arial"/>
                <a:cs typeface="Arial"/>
              </a:rPr>
              <a:t>Baby </a:t>
            </a:r>
            <a:r>
              <a:rPr lang="en-US" dirty="0">
                <a:latin typeface="Arial"/>
                <a:cs typeface="Arial"/>
              </a:rPr>
              <a:t>B</a:t>
            </a:r>
            <a:r>
              <a:rPr lang="en-US" dirty="0" smtClean="0">
                <a:latin typeface="Arial"/>
                <a:cs typeface="Arial"/>
              </a:rPr>
              <a:t>oomers </a:t>
            </a:r>
            <a:r>
              <a:rPr lang="en-US" dirty="0">
                <a:latin typeface="Arial"/>
                <a:cs typeface="Arial"/>
              </a:rPr>
              <a:t>(and anyone born after 1960), full retirement age is 67.</a:t>
            </a:r>
          </a:p>
          <a:p>
            <a:pPr>
              <a:spcAft>
                <a:spcPts val="600"/>
              </a:spcAft>
            </a:pPr>
            <a:r>
              <a:rPr lang="en-US" b="1" dirty="0">
                <a:latin typeface="Arial"/>
                <a:cs typeface="Arial"/>
              </a:rPr>
              <a:t>Savings.</a:t>
            </a:r>
            <a:r>
              <a:rPr lang="en-US" dirty="0">
                <a:latin typeface="Arial"/>
                <a:cs typeface="Arial"/>
              </a:rPr>
              <a:t> Continued employment allows you more time to contribute to your retirement plan and for your investments to potentially grow. It also reduces the number of years you need to stretch your retirement investments.</a:t>
            </a:r>
          </a:p>
          <a:p>
            <a:pPr>
              <a:spcAft>
                <a:spcPts val="600"/>
              </a:spcAft>
            </a:pPr>
            <a:r>
              <a:rPr lang="en-US" b="1" dirty="0" smtClean="0">
                <a:latin typeface="Arial"/>
                <a:cs typeface="Arial"/>
              </a:rPr>
              <a:t>Health care</a:t>
            </a:r>
            <a:r>
              <a:rPr lang="en-US" b="1" dirty="0">
                <a:latin typeface="Arial"/>
                <a:cs typeface="Arial"/>
              </a:rPr>
              <a:t>.</a:t>
            </a:r>
            <a:r>
              <a:rPr lang="en-US" dirty="0">
                <a:latin typeface="Arial"/>
                <a:cs typeface="Arial"/>
              </a:rPr>
              <a:t> Many employers may continue </a:t>
            </a:r>
            <a:r>
              <a:rPr lang="en-US" dirty="0" smtClean="0">
                <a:latin typeface="Arial"/>
                <a:cs typeface="Arial"/>
              </a:rPr>
              <a:t>health care </a:t>
            </a:r>
            <a:r>
              <a:rPr lang="en-US" dirty="0">
                <a:latin typeface="Arial"/>
                <a:cs typeface="Arial"/>
              </a:rPr>
              <a:t>benefits for you as you work. This is especially important if you are retiring before becoming Medicare-eligible. </a:t>
            </a:r>
          </a:p>
          <a:p>
            <a:pPr>
              <a:spcAft>
                <a:spcPts val="600"/>
              </a:spcAft>
            </a:pPr>
            <a:r>
              <a:rPr lang="en-US" dirty="0">
                <a:latin typeface="Arial"/>
                <a:cs typeface="Arial"/>
              </a:rPr>
              <a:t>Retirement can still be very much a part of your </a:t>
            </a:r>
            <a:r>
              <a:rPr lang="en-US" dirty="0" smtClean="0">
                <a:latin typeface="Arial"/>
                <a:cs typeface="Arial"/>
              </a:rPr>
              <a:t>plans; </a:t>
            </a:r>
            <a:r>
              <a:rPr lang="en-US" dirty="0">
                <a:latin typeface="Arial"/>
                <a:cs typeface="Arial"/>
              </a:rPr>
              <a:t>it just may require fine-tuning your goals to make it a comfortable reality.</a:t>
            </a:r>
          </a:p>
        </p:txBody>
      </p:sp>
      <p:sp>
        <p:nvSpPr>
          <p:cNvPr id="40964" name="Slide Number Placeholder 3"/>
          <p:cNvSpPr>
            <a:spLocks noGrp="1"/>
          </p:cNvSpPr>
          <p:nvPr>
            <p:ph type="sldNum" sz="quarter" idx="5"/>
          </p:nvPr>
        </p:nvSpPr>
        <p:spPr/>
        <p:txBody>
          <a:bodyPr/>
          <a:lstStyle/>
          <a:p>
            <a:pPr>
              <a:defRPr/>
            </a:pPr>
            <a:fld id="{253E1178-46C2-704C-A61E-FC5B425E07DA}" type="slidenum">
              <a:rPr lang="en-US" smtClean="0"/>
              <a:pPr>
                <a:defRPr/>
              </a:pPr>
              <a:t>17</a:t>
            </a:fld>
            <a:endParaRPr lang="en-US" dirty="0" smtClean="0"/>
          </a:p>
        </p:txBody>
      </p:sp>
      <p:sp>
        <p:nvSpPr>
          <p:cNvPr id="60420" name="Slide Image Placeholder 6"/>
          <p:cNvSpPr>
            <a:spLocks noGrp="1" noRot="1" noChangeAspec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val="721725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otes Placeholder 2"/>
          <p:cNvSpPr>
            <a:spLocks noGrp="1"/>
          </p:cNvSpPr>
          <p:nvPr>
            <p:ph type="body" idx="1"/>
          </p:nvPr>
        </p:nvSpPr>
        <p:spPr bwMode="auto"/>
        <p:txBody>
          <a:bodyPr wrap="square" numCol="1" anchor="t" anchorCtr="0" compatLnSpc="1">
            <a:prstTxWarp prst="textNoShape">
              <a:avLst/>
            </a:prstTxWarp>
          </a:bodyPr>
          <a:lstStyle/>
          <a:p>
            <a:pPr>
              <a:spcAft>
                <a:spcPts val="600"/>
              </a:spcAft>
              <a:defRPr/>
            </a:pPr>
            <a:r>
              <a:rPr lang="en-US" dirty="0" smtClean="0">
                <a:latin typeface="Arial" charset="0"/>
                <a:ea typeface="ＭＳ Ｐゴシック" charset="-128"/>
              </a:rPr>
              <a:t>We hope this presentation has been a helpful resource for you. If you haven’t already, please be sure to contact GuideStone to request your </a:t>
            </a:r>
            <a:r>
              <a:rPr lang="en-US" i="1" dirty="0" smtClean="0">
                <a:latin typeface="Arial" charset="0"/>
                <a:ea typeface="ＭＳ Ｐゴシック" charset="-128"/>
              </a:rPr>
              <a:t>Retirement Income Solutions</a:t>
            </a:r>
            <a:r>
              <a:rPr lang="en-US" dirty="0" smtClean="0">
                <a:latin typeface="Arial" charset="0"/>
                <a:ea typeface="ＭＳ Ｐゴシック" charset="-128"/>
              </a:rPr>
              <a:t> workbook so that you can estimate your expenses and take a proactive step toward meeting your retirement income needs. </a:t>
            </a:r>
          </a:p>
          <a:p>
            <a:pPr>
              <a:spcAft>
                <a:spcPts val="600"/>
              </a:spcAft>
              <a:defRPr/>
            </a:pPr>
            <a:r>
              <a:rPr lang="en-US" dirty="0" smtClean="0">
                <a:latin typeface="Arial" charset="0"/>
                <a:ea typeface="ＭＳ Ｐゴシック" charset="-128"/>
              </a:rPr>
              <a:t>And should you have questions or need any assistance, please don’t hesitate to contact us: </a:t>
            </a:r>
          </a:p>
          <a:p>
            <a:pPr marL="115888" indent="-115888">
              <a:spcAft>
                <a:spcPts val="600"/>
              </a:spcAft>
              <a:buFont typeface="Arial"/>
              <a:buChar char="•"/>
              <a:defRPr/>
            </a:pPr>
            <a:r>
              <a:rPr lang="en-US" dirty="0" smtClean="0">
                <a:latin typeface="Arial" charset="0"/>
                <a:ea typeface="ＭＳ Ｐゴシック" charset="-128"/>
              </a:rPr>
              <a:t>By phone toll-free at </a:t>
            </a:r>
            <a:r>
              <a:rPr lang="en-US" b="1" dirty="0" smtClean="0">
                <a:latin typeface="Arial" charset="0"/>
                <a:ea typeface="ＭＳ Ｐゴシック" charset="-128"/>
              </a:rPr>
              <a:t>1-888-98-GUIDE </a:t>
            </a:r>
            <a:r>
              <a:rPr lang="en-US" dirty="0" smtClean="0">
                <a:latin typeface="Arial" charset="0"/>
                <a:ea typeface="ＭＳ Ｐゴシック" charset="-128"/>
              </a:rPr>
              <a:t>(1-888-984-8433)</a:t>
            </a:r>
          </a:p>
          <a:p>
            <a:pPr marL="115888" indent="-115888">
              <a:spcAft>
                <a:spcPts val="600"/>
              </a:spcAft>
              <a:buFont typeface="Arial"/>
              <a:buChar char="•"/>
              <a:defRPr/>
            </a:pPr>
            <a:r>
              <a:rPr lang="en-US" dirty="0" smtClean="0">
                <a:latin typeface="Arial" charset="0"/>
                <a:ea typeface="ＭＳ Ｐゴシック" charset="-128"/>
              </a:rPr>
              <a:t>Or by email at </a:t>
            </a:r>
            <a:r>
              <a:rPr lang="en-US" b="1" i="1" dirty="0" smtClean="0">
                <a:latin typeface="Arial" charset="0"/>
                <a:ea typeface="ＭＳ Ｐゴシック" charset="-128"/>
              </a:rPr>
              <a:t>info@GuideStone.org</a:t>
            </a:r>
            <a:endParaRPr lang="en-US" i="1" dirty="0" smtClean="0">
              <a:latin typeface="Arial" charset="0"/>
              <a:ea typeface="ＭＳ Ｐゴシック" charset="-128"/>
            </a:endParaRPr>
          </a:p>
        </p:txBody>
      </p:sp>
      <p:sp>
        <p:nvSpPr>
          <p:cNvPr id="43012" name="Slide Number Placeholder 3"/>
          <p:cNvSpPr>
            <a:spLocks noGrp="1"/>
          </p:cNvSpPr>
          <p:nvPr>
            <p:ph type="sldNum" sz="quarter" idx="5"/>
          </p:nvPr>
        </p:nvSpPr>
        <p:spPr/>
        <p:txBody>
          <a:bodyPr/>
          <a:lstStyle/>
          <a:p>
            <a:pPr>
              <a:defRPr/>
            </a:pPr>
            <a:fld id="{8DBBDD8F-39B7-3D4B-BFC7-51B5B91AB915}" type="slidenum">
              <a:rPr lang="en-US" smtClean="0"/>
              <a:pPr>
                <a:defRPr/>
              </a:pPr>
              <a:t>18</a:t>
            </a:fld>
            <a:endParaRPr lang="en-US" dirty="0" smtClean="0"/>
          </a:p>
        </p:txBody>
      </p:sp>
      <p:sp>
        <p:nvSpPr>
          <p:cNvPr id="62468" name="Slide Image Placeholder 9"/>
          <p:cNvSpPr>
            <a:spLocks noGrp="1" noRot="1" noChangeAspec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val="1069145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CCCA46-6B69-D646-8DDF-B89C0FE95A54}" type="slidenum">
              <a:rPr lang="en-US">
                <a:ea typeface="ＭＳ Ｐゴシック" pitchFamily="-109" charset="-128"/>
                <a:cs typeface="ＭＳ Ｐゴシック" pitchFamily="-109" charset="-128"/>
              </a:rPr>
              <a:pPr fontAlgn="base">
                <a:spcBef>
                  <a:spcPct val="0"/>
                </a:spcBef>
                <a:spcAft>
                  <a:spcPct val="0"/>
                </a:spcAft>
                <a:defRPr/>
              </a:pPr>
              <a:t>19</a:t>
            </a:fld>
            <a:endParaRPr lang="en-US" dirty="0">
              <a:ea typeface="ＭＳ Ｐゴシック" pitchFamily="-109" charset="-128"/>
              <a:cs typeface="ＭＳ Ｐゴシック" pitchFamily="-109" charset="-128"/>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09272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latin typeface="Arial" charset="0"/>
              <a:ea typeface="ＭＳ Ｐゴシック" charset="-128"/>
            </a:endParaRPr>
          </a:p>
        </p:txBody>
      </p:sp>
      <p:sp>
        <p:nvSpPr>
          <p:cNvPr id="4" name="Slide Number Placeholder 3"/>
          <p:cNvSpPr>
            <a:spLocks noGrp="1"/>
          </p:cNvSpPr>
          <p:nvPr>
            <p:ph type="sldNum" sz="quarter" idx="5"/>
          </p:nvPr>
        </p:nvSpPr>
        <p:spPr/>
        <p:txBody>
          <a:bodyPr/>
          <a:lstStyle/>
          <a:p>
            <a:pPr>
              <a:defRPr/>
            </a:pPr>
            <a:fld id="{AF07E98E-097B-5D4F-B154-9B4DD737A3C0}" type="slidenum">
              <a:rPr lang="en-US"/>
              <a:pPr>
                <a:defRPr/>
              </a:pPr>
              <a:t>2</a:t>
            </a:fld>
            <a:endParaRPr lang="en-US" dirty="0"/>
          </a:p>
        </p:txBody>
      </p:sp>
    </p:spTree>
    <p:extLst>
      <p:ext uri="{BB962C8B-B14F-4D97-AF65-F5344CB8AC3E}">
        <p14:creationId xmlns:p14="http://schemas.microsoft.com/office/powerpoint/2010/main" val="1517572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charset="-128"/>
                <a:cs typeface="ＭＳ Ｐゴシック" charset="-128"/>
              </a:rPr>
              <a:t>First, it’s important to understand why you need a good strategy for your retirement income. Without a good strategy, you can end up making plans that are unrealistic, preparing poorly for the future or worse, outliving your retirement income. </a:t>
            </a:r>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E953E3-8D1B-D04E-B8CD-6048D9024CDD}" type="slidenum">
              <a:rPr lang="en-US" smtClean="0">
                <a:ea typeface="ＭＳ Ｐゴシック" pitchFamily="-109" charset="-128"/>
                <a:cs typeface="ＭＳ Ｐゴシック" pitchFamily="-109" charset="-128"/>
              </a:rPr>
              <a:pPr fontAlgn="base">
                <a:spcBef>
                  <a:spcPct val="0"/>
                </a:spcBef>
                <a:spcAft>
                  <a:spcPct val="0"/>
                </a:spcAft>
                <a:defRPr/>
              </a:pPr>
              <a:t>3</a:t>
            </a:fld>
            <a:endParaRPr lang="en-US" dirty="0" smtClean="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559303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otes Placeholder 2"/>
          <p:cNvSpPr>
            <a:spLocks noGrp="1"/>
          </p:cNvSpPr>
          <p:nvPr>
            <p:ph type="body" idx="1"/>
          </p:nvPr>
        </p:nvSpPr>
        <p:spPr bwMode="auto">
          <a:xfrm>
            <a:off x="685800" y="4343400"/>
            <a:ext cx="5329238" cy="4114800"/>
          </a:xfrm>
          <a:noFill/>
        </p:spPr>
        <p:txBody>
          <a:bodyPr wrap="square" numCol="1" anchor="t" anchorCtr="0" compatLnSpc="1">
            <a:prstTxWarp prst="textNoShape">
              <a:avLst/>
            </a:prstTxWarp>
          </a:bodyPr>
          <a:lstStyle/>
          <a:p>
            <a:pPr>
              <a:spcAft>
                <a:spcPts val="600"/>
              </a:spcAft>
            </a:pPr>
            <a:r>
              <a:rPr lang="en-US" dirty="0" smtClean="0">
                <a:latin typeface="Arial" charset="0"/>
                <a:ea typeface="ＭＳ Ｐゴシック" charset="-128"/>
              </a:rPr>
              <a:t>A good strategy, like the one presented here, is generally built upon</a:t>
            </a:r>
            <a:br>
              <a:rPr lang="en-US" dirty="0" smtClean="0">
                <a:latin typeface="Arial" charset="0"/>
                <a:ea typeface="ＭＳ Ｐゴシック" charset="-128"/>
              </a:rPr>
            </a:br>
            <a:r>
              <a:rPr lang="en-US" dirty="0" smtClean="0">
                <a:latin typeface="Arial" charset="0"/>
                <a:ea typeface="ＭＳ Ｐゴシック" charset="-128"/>
              </a:rPr>
              <a:t>three keys. </a:t>
            </a:r>
          </a:p>
          <a:p>
            <a:pPr>
              <a:spcAft>
                <a:spcPts val="600"/>
              </a:spcAft>
            </a:pPr>
            <a:r>
              <a:rPr lang="en-US" dirty="0" smtClean="0">
                <a:latin typeface="Arial" charset="0"/>
                <a:ea typeface="ＭＳ Ｐゴシック" charset="-128"/>
              </a:rPr>
              <a:t>First, it considers longevity by providing a dependable income stream for the remainder of you and your spouse’s life. </a:t>
            </a:r>
          </a:p>
          <a:p>
            <a:pPr>
              <a:spcAft>
                <a:spcPts val="600"/>
              </a:spcAft>
            </a:pPr>
            <a:r>
              <a:rPr lang="en-US" dirty="0" smtClean="0">
                <a:latin typeface="Arial" charset="0"/>
                <a:ea typeface="ＭＳ Ｐゴシック" charset="-128"/>
              </a:rPr>
              <a:t>Next, it adjusts for inflation throughout the 20–30 years you may spend in retirement. This is important because historically, inflation has risen by about 3% per year. </a:t>
            </a:r>
          </a:p>
          <a:p>
            <a:pPr>
              <a:spcAft>
                <a:spcPts val="600"/>
              </a:spcAft>
            </a:pPr>
            <a:r>
              <a:rPr lang="en-US" dirty="0" smtClean="0">
                <a:latin typeface="Arial" charset="0"/>
                <a:ea typeface="ＭＳ Ｐゴシック" charset="-128"/>
              </a:rPr>
              <a:t>Finally, it includes provisions for loved ones by helping you provide income for your spouse, children, grandchildren or others, should you precede them in death. </a:t>
            </a:r>
          </a:p>
          <a:p>
            <a:pPr>
              <a:spcAft>
                <a:spcPts val="600"/>
              </a:spcAft>
            </a:pPr>
            <a:endParaRPr lang="en-US" dirty="0" smtClean="0">
              <a:latin typeface="Arial" charset="0"/>
              <a:ea typeface="ＭＳ Ｐゴシック" charset="-128"/>
            </a:endParaRPr>
          </a:p>
        </p:txBody>
      </p:sp>
      <p:sp>
        <p:nvSpPr>
          <p:cNvPr id="18436" name="Slide Number Placeholder 3"/>
          <p:cNvSpPr>
            <a:spLocks noGrp="1"/>
          </p:cNvSpPr>
          <p:nvPr>
            <p:ph type="sldNum" sz="quarter" idx="5"/>
          </p:nvPr>
        </p:nvSpPr>
        <p:spPr/>
        <p:txBody>
          <a:bodyPr/>
          <a:lstStyle/>
          <a:p>
            <a:pPr>
              <a:defRPr/>
            </a:pPr>
            <a:fld id="{16BB37F4-813A-5749-BF20-988D80D1B61F}" type="slidenum">
              <a:rPr lang="en-US" smtClean="0"/>
              <a:pPr>
                <a:defRPr/>
              </a:pPr>
              <a:t>4</a:t>
            </a:fld>
            <a:endParaRPr lang="en-US" dirty="0" smtClean="0"/>
          </a:p>
        </p:txBody>
      </p:sp>
      <p:sp>
        <p:nvSpPr>
          <p:cNvPr id="19460" name="Slide Image Placeholder 6"/>
          <p:cNvSpPr>
            <a:spLocks noGrp="1" noRot="1" noChangeAspec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val="267509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Aft>
                <a:spcPts val="600"/>
              </a:spcAft>
            </a:pPr>
            <a:r>
              <a:rPr lang="en-US" dirty="0" smtClean="0">
                <a:latin typeface="Arial"/>
                <a:cs typeface="Arial"/>
              </a:rPr>
              <a:t>We’ll </a:t>
            </a:r>
            <a:r>
              <a:rPr lang="en-US" dirty="0">
                <a:latin typeface="Arial"/>
                <a:cs typeface="Arial"/>
              </a:rPr>
              <a:t>help you to develop this strategy by walking you through your estimated retirement income and expense needs. </a:t>
            </a:r>
          </a:p>
          <a:p>
            <a:pPr>
              <a:spcAft>
                <a:spcPts val="600"/>
              </a:spcAft>
            </a:pPr>
            <a:r>
              <a:rPr lang="en-US" dirty="0">
                <a:latin typeface="Arial"/>
                <a:cs typeface="Arial"/>
              </a:rPr>
              <a:t>To begin, you’ll estimate your income before retirement and your expected income during retirement. </a:t>
            </a:r>
          </a:p>
          <a:p>
            <a:pPr>
              <a:spcAft>
                <a:spcPts val="600"/>
              </a:spcAft>
            </a:pPr>
            <a:r>
              <a:rPr lang="en-US" dirty="0">
                <a:latin typeface="Arial"/>
                <a:cs typeface="Arial"/>
              </a:rPr>
              <a:t>Then, you’ll examine your </a:t>
            </a:r>
            <a:r>
              <a:rPr lang="en-US" dirty="0" smtClean="0">
                <a:latin typeface="Arial"/>
                <a:cs typeface="Arial"/>
              </a:rPr>
              <a:t>essential </a:t>
            </a:r>
            <a:r>
              <a:rPr lang="en-US" dirty="0">
                <a:latin typeface="Arial"/>
                <a:cs typeface="Arial"/>
              </a:rPr>
              <a:t>expenses. These include things like housing, food, </a:t>
            </a:r>
            <a:r>
              <a:rPr lang="en-US" dirty="0" smtClean="0">
                <a:latin typeface="Arial"/>
                <a:cs typeface="Arial"/>
              </a:rPr>
              <a:t>utilities, health care </a:t>
            </a:r>
            <a:r>
              <a:rPr lang="en-US" dirty="0">
                <a:latin typeface="Arial"/>
                <a:cs typeface="Arial"/>
              </a:rPr>
              <a:t>and other necessities.  </a:t>
            </a:r>
          </a:p>
          <a:p>
            <a:pPr>
              <a:spcAft>
                <a:spcPts val="600"/>
              </a:spcAft>
            </a:pPr>
            <a:r>
              <a:rPr lang="en-US" dirty="0">
                <a:latin typeface="Arial"/>
                <a:cs typeface="Arial"/>
              </a:rPr>
              <a:t>Lastly, we’ll help you calculate your discretionary expenses, which are potentially recurring expenses that often arise when extra income is available. </a:t>
            </a:r>
          </a:p>
          <a:p>
            <a:endParaRPr lang="en-US" dirty="0"/>
          </a:p>
        </p:txBody>
      </p:sp>
      <p:sp>
        <p:nvSpPr>
          <p:cNvPr id="20484" name="Slide Number Placeholder 3"/>
          <p:cNvSpPr>
            <a:spLocks noGrp="1"/>
          </p:cNvSpPr>
          <p:nvPr>
            <p:ph type="sldNum" sz="quarter" idx="5"/>
          </p:nvPr>
        </p:nvSpPr>
        <p:spPr/>
        <p:txBody>
          <a:bodyPr/>
          <a:lstStyle/>
          <a:p>
            <a:pPr>
              <a:defRPr/>
            </a:pPr>
            <a:fld id="{B62C88D4-0037-EB44-BCFA-CD463CE1E23D}" type="slidenum">
              <a:rPr lang="en-US" smtClean="0"/>
              <a:pPr>
                <a:defRPr/>
              </a:pPr>
              <a:t>5</a:t>
            </a:fld>
            <a:endParaRPr lang="en-US" dirty="0" smtClean="0"/>
          </a:p>
        </p:txBody>
      </p:sp>
      <p:sp>
        <p:nvSpPr>
          <p:cNvPr id="21508" name="Slide Image Placeholder 9"/>
          <p:cNvSpPr>
            <a:spLocks noGrp="1" noRot="1" noChangeAspec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val="2831051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xfrm>
            <a:off x="685802" y="4343400"/>
            <a:ext cx="5326063" cy="4114800"/>
          </a:xfrm>
          <a:noFill/>
        </p:spPr>
        <p:txBody>
          <a:bodyPr wrap="square" numCol="1" anchor="t" anchorCtr="0" compatLnSpc="1">
            <a:prstTxWarp prst="textNoShape">
              <a:avLst/>
            </a:prstTxWarp>
          </a:bodyPr>
          <a:lstStyle/>
          <a:p>
            <a:r>
              <a:rPr lang="en-US" dirty="0">
                <a:latin typeface="Arial"/>
                <a:cs typeface="Arial"/>
              </a:rPr>
              <a:t>We’ll start by addressing your estimated income needs. These estimates should take all income sources into account, </a:t>
            </a:r>
            <a:r>
              <a:rPr lang="en-US" dirty="0" smtClean="0">
                <a:latin typeface="Arial"/>
                <a:cs typeface="Arial"/>
              </a:rPr>
              <a:t>including </a:t>
            </a:r>
            <a:r>
              <a:rPr lang="en-US" dirty="0">
                <a:latin typeface="Arial"/>
                <a:cs typeface="Arial"/>
              </a:rPr>
              <a:t>your gross income, spouse's income, Social Security payments, pensions and any income from investments and savings.</a:t>
            </a:r>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AE9DD2-C804-A34F-9F77-781756F7D78D}" type="slidenum">
              <a:rPr lang="en-US" smtClean="0">
                <a:ea typeface="ＭＳ Ｐゴシック" pitchFamily="-109" charset="-128"/>
                <a:cs typeface="ＭＳ Ｐゴシック" pitchFamily="-109" charset="-128"/>
              </a:rPr>
              <a:pPr fontAlgn="base">
                <a:spcBef>
                  <a:spcPct val="0"/>
                </a:spcBef>
                <a:spcAft>
                  <a:spcPct val="0"/>
                </a:spcAft>
                <a:defRPr/>
              </a:pPr>
              <a:t>6</a:t>
            </a:fld>
            <a:endParaRPr lang="en-US" dirty="0" smtClean="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353883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Arial"/>
                <a:cs typeface="Arial"/>
              </a:rPr>
              <a:t>The next step is to use the workbook to address your essential expenses. These are basic necessities that are recurring and fluctuate very little from month to month such as housing, utilities, food and </a:t>
            </a:r>
            <a:r>
              <a:rPr lang="en-US" dirty="0" smtClean="0">
                <a:latin typeface="Arial"/>
                <a:cs typeface="Arial"/>
              </a:rPr>
              <a:t>health care</a:t>
            </a:r>
            <a:r>
              <a:rPr lang="en-US" dirty="0">
                <a:latin typeface="Arial"/>
                <a:cs typeface="Arial"/>
              </a:rPr>
              <a:t>.</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39367A-5730-4042-853B-761EEFC95DCF}" type="slidenum">
              <a:rPr lang="en-US" smtClean="0">
                <a:ea typeface="ＭＳ Ｐゴシック" pitchFamily="-109" charset="-128"/>
                <a:cs typeface="ＭＳ Ｐゴシック" pitchFamily="-109" charset="-128"/>
              </a:rPr>
              <a:pPr fontAlgn="base">
                <a:spcBef>
                  <a:spcPct val="0"/>
                </a:spcBef>
                <a:spcAft>
                  <a:spcPct val="0"/>
                </a:spcAft>
                <a:defRPr/>
              </a:pPr>
              <a:t>7</a:t>
            </a:fld>
            <a:endParaRPr lang="en-US" dirty="0" smtClean="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4240463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Aft>
                <a:spcPts val="600"/>
              </a:spcAft>
            </a:pPr>
            <a:r>
              <a:rPr lang="en-US" dirty="0">
                <a:latin typeface="Arial"/>
                <a:cs typeface="Arial"/>
              </a:rPr>
              <a:t>The final step is to estimate your discretionary expenses. These are non-recurring expenses that usually come up after </a:t>
            </a:r>
            <a:r>
              <a:rPr lang="en-US" dirty="0" smtClean="0">
                <a:latin typeface="Arial"/>
                <a:cs typeface="Arial"/>
              </a:rPr>
              <a:t>your </a:t>
            </a:r>
            <a:r>
              <a:rPr lang="en-US" dirty="0">
                <a:latin typeface="Arial"/>
                <a:cs typeface="Arial"/>
              </a:rPr>
              <a:t>other expenses have been met. Examples </a:t>
            </a:r>
            <a:r>
              <a:rPr lang="en-US" dirty="0" smtClean="0">
                <a:latin typeface="Arial"/>
                <a:cs typeface="Arial"/>
              </a:rPr>
              <a:t>include </a:t>
            </a:r>
            <a:r>
              <a:rPr lang="en-US" dirty="0">
                <a:latin typeface="Arial"/>
                <a:cs typeface="Arial"/>
              </a:rPr>
              <a:t>entertainment and recreation. </a:t>
            </a:r>
          </a:p>
        </p:txBody>
      </p:sp>
      <p:sp>
        <p:nvSpPr>
          <p:cNvPr id="26628" name="Slide Number Placeholder 3"/>
          <p:cNvSpPr>
            <a:spLocks noGrp="1"/>
          </p:cNvSpPr>
          <p:nvPr>
            <p:ph type="sldNum" sz="quarter" idx="5"/>
          </p:nvPr>
        </p:nvSpPr>
        <p:spPr/>
        <p:txBody>
          <a:bodyPr/>
          <a:lstStyle/>
          <a:p>
            <a:pPr>
              <a:defRPr/>
            </a:pPr>
            <a:fld id="{35EF4B37-01CB-2A4E-870B-59CF9D82BC9C}" type="slidenum">
              <a:rPr lang="en-US" smtClean="0"/>
              <a:pPr>
                <a:defRPr/>
              </a:pPr>
              <a:t>8</a:t>
            </a:fld>
            <a:endParaRPr lang="en-US" dirty="0" smtClean="0"/>
          </a:p>
        </p:txBody>
      </p:sp>
      <p:sp>
        <p:nvSpPr>
          <p:cNvPr id="27652" name="Slide Image Placeholder 6"/>
          <p:cNvSpPr>
            <a:spLocks noGrp="1" noRot="1" noChangeAspec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val="55888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Arial"/>
                <a:cs typeface="Arial"/>
              </a:rPr>
              <a:t>Now that we've addressed your income and expense needs, </a:t>
            </a:r>
            <a:r>
              <a:rPr lang="en-US" dirty="0" smtClean="0">
                <a:latin typeface="Arial"/>
                <a:cs typeface="Arial"/>
              </a:rPr>
              <a:t>let’s </a:t>
            </a:r>
            <a:r>
              <a:rPr lang="en-US" dirty="0">
                <a:latin typeface="Arial"/>
                <a:cs typeface="Arial"/>
              </a:rPr>
              <a:t>look over the retirement income options you need to know about. </a:t>
            </a:r>
            <a:r>
              <a:rPr lang="en-US" dirty="0" smtClean="0">
                <a:latin typeface="Arial"/>
                <a:cs typeface="Arial"/>
              </a:rPr>
              <a:t>We’ll </a:t>
            </a:r>
            <a:r>
              <a:rPr lang="en-US" dirty="0">
                <a:latin typeface="Arial"/>
                <a:cs typeface="Arial"/>
              </a:rPr>
              <a:t>look over what you need to know about </a:t>
            </a:r>
            <a:r>
              <a:rPr lang="en-US" dirty="0" smtClean="0">
                <a:latin typeface="Arial"/>
                <a:cs typeface="Arial"/>
              </a:rPr>
              <a:t>GuideStone’s </a:t>
            </a:r>
            <a:r>
              <a:rPr lang="en-US" dirty="0">
                <a:latin typeface="Arial"/>
                <a:cs typeface="Arial"/>
              </a:rPr>
              <a:t>Life Income Annuity, Systematic Withdrawal Plan, Fixed Period Income Annuity </a:t>
            </a:r>
            <a:r>
              <a:rPr lang="en-US" dirty="0" smtClean="0">
                <a:latin typeface="Arial"/>
                <a:cs typeface="Arial"/>
              </a:rPr>
              <a:t>and </a:t>
            </a:r>
            <a:r>
              <a:rPr lang="en-US" dirty="0">
                <a:latin typeface="Arial"/>
                <a:cs typeface="Arial"/>
              </a:rPr>
              <a:t>Single Sum </a:t>
            </a:r>
            <a:r>
              <a:rPr lang="en-US" dirty="0" smtClean="0">
                <a:latin typeface="Arial"/>
                <a:cs typeface="Arial"/>
              </a:rPr>
              <a:t>Withdrawal </a:t>
            </a:r>
            <a:r>
              <a:rPr lang="en-US" dirty="0">
                <a:latin typeface="Arial"/>
                <a:cs typeface="Arial"/>
              </a:rPr>
              <a:t>options. </a:t>
            </a:r>
          </a:p>
        </p:txBody>
      </p:sp>
      <p:sp>
        <p:nvSpPr>
          <p:cNvPr id="26628" name="Slide Number Placeholder 3"/>
          <p:cNvSpPr>
            <a:spLocks noGrp="1"/>
          </p:cNvSpPr>
          <p:nvPr>
            <p:ph type="sldNum" sz="quarter" idx="5"/>
          </p:nvPr>
        </p:nvSpPr>
        <p:spPr/>
        <p:txBody>
          <a:bodyPr/>
          <a:lstStyle/>
          <a:p>
            <a:pPr>
              <a:defRPr/>
            </a:pPr>
            <a:fld id="{35EF4B37-01CB-2A4E-870B-59CF9D82BC9C}" type="slidenum">
              <a:rPr lang="en-US" smtClean="0"/>
              <a:pPr>
                <a:defRPr/>
              </a:pPr>
              <a:t>9</a:t>
            </a:fld>
            <a:endParaRPr lang="en-US" dirty="0" smtClean="0"/>
          </a:p>
        </p:txBody>
      </p:sp>
      <p:sp>
        <p:nvSpPr>
          <p:cNvPr id="27652" name="Slide Image Placeholder 6"/>
          <p:cNvSpPr>
            <a:spLocks noGrp="1" noRot="1" noChangeAspec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val="167822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S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b="23189"/>
          <a:stretch/>
        </p:blipFill>
        <p:spPr>
          <a:xfrm>
            <a:off x="7450310" y="288010"/>
            <a:ext cx="1274399" cy="555509"/>
          </a:xfrm>
          <a:prstGeom prst="rect">
            <a:avLst/>
          </a:prstGeom>
        </p:spPr>
      </p:pic>
      <p:pic>
        <p:nvPicPr>
          <p:cNvPr id="11" name="Picture 10"/>
          <p:cNvPicPr>
            <a:picLocks noChangeAspect="1"/>
          </p:cNvPicPr>
          <p:nvPr userDrawn="1"/>
        </p:nvPicPr>
        <p:blipFill>
          <a:blip r:embed="rId4"/>
          <a:stretch>
            <a:fillRect/>
          </a:stretch>
        </p:blipFill>
        <p:spPr>
          <a:xfrm>
            <a:off x="5538380" y="1469103"/>
            <a:ext cx="1228604" cy="1008965"/>
          </a:xfrm>
          <a:prstGeom prst="rect">
            <a:avLst/>
          </a:prstGeom>
          <a:ln>
            <a:solidFill>
              <a:schemeClr val="bg1">
                <a:lumMod val="50000"/>
              </a:schemeClr>
            </a:solidFill>
          </a:ln>
          <a:effectLst/>
        </p:spPr>
      </p:pic>
      <p:sp>
        <p:nvSpPr>
          <p:cNvPr id="22" name="Rectangular Callout 21"/>
          <p:cNvSpPr/>
          <p:nvPr userDrawn="1"/>
        </p:nvSpPr>
        <p:spPr>
          <a:xfrm>
            <a:off x="6849592" y="1765141"/>
            <a:ext cx="1884259" cy="1150873"/>
          </a:xfrm>
          <a:prstGeom prst="wedgeRectCallout">
            <a:avLst>
              <a:gd name="adj1" fmla="val -69310"/>
              <a:gd name="adj2" fmla="val -39560"/>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accent2"/>
              </a:solidFill>
            </a:endParaRPr>
          </a:p>
        </p:txBody>
      </p:sp>
      <p:sp>
        <p:nvSpPr>
          <p:cNvPr id="21" name="Rectangular Callout 20"/>
          <p:cNvSpPr/>
          <p:nvPr userDrawn="1"/>
        </p:nvSpPr>
        <p:spPr>
          <a:xfrm>
            <a:off x="6849592" y="2239740"/>
            <a:ext cx="1884259" cy="1127539"/>
          </a:xfrm>
          <a:prstGeom prst="wedgeRectCallout">
            <a:avLst>
              <a:gd name="adj1" fmla="val -90903"/>
              <a:gd name="adj2" fmla="val -52859"/>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accent2"/>
              </a:solidFill>
            </a:endParaRPr>
          </a:p>
        </p:txBody>
      </p:sp>
      <p:sp>
        <p:nvSpPr>
          <p:cNvPr id="7"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pic>
        <p:nvPicPr>
          <p:cNvPr id="10" name="Picture 9"/>
          <p:cNvPicPr>
            <a:picLocks noChangeAspect="1"/>
          </p:cNvPicPr>
          <p:nvPr userDrawn="1"/>
        </p:nvPicPr>
        <p:blipFill rotWithShape="1">
          <a:blip r:embed="rId5"/>
          <a:srcRect l="30087" r="35234"/>
          <a:stretch/>
        </p:blipFill>
        <p:spPr>
          <a:xfrm>
            <a:off x="5538380" y="2990237"/>
            <a:ext cx="637008" cy="918415"/>
          </a:xfrm>
          <a:prstGeom prst="rect">
            <a:avLst/>
          </a:prstGeom>
          <a:ln>
            <a:solidFill>
              <a:schemeClr val="bg1">
                <a:lumMod val="50000"/>
              </a:schemeClr>
            </a:solidFill>
          </a:ln>
          <a:effectLst/>
        </p:spPr>
      </p:pic>
      <p:pic>
        <p:nvPicPr>
          <p:cNvPr id="16" name="Picture 15"/>
          <p:cNvPicPr>
            <a:picLocks noChangeAspect="1"/>
          </p:cNvPicPr>
          <p:nvPr userDrawn="1"/>
        </p:nvPicPr>
        <p:blipFill rotWithShape="1">
          <a:blip r:embed="rId6"/>
          <a:srcRect b="24981"/>
          <a:stretch/>
        </p:blipFill>
        <p:spPr>
          <a:xfrm>
            <a:off x="5538380" y="4670553"/>
            <a:ext cx="1666361" cy="1164295"/>
          </a:xfrm>
          <a:prstGeom prst="rect">
            <a:avLst/>
          </a:prstGeom>
          <a:ln>
            <a:solidFill>
              <a:schemeClr val="tx1">
                <a:lumMod val="65000"/>
                <a:lumOff val="35000"/>
              </a:schemeClr>
            </a:solidFill>
          </a:ln>
        </p:spPr>
      </p:pic>
      <p:sp>
        <p:nvSpPr>
          <p:cNvPr id="17" name="Rectangle 16"/>
          <p:cNvSpPr/>
          <p:nvPr userDrawn="1"/>
        </p:nvSpPr>
        <p:spPr>
          <a:xfrm>
            <a:off x="196012" y="6500716"/>
            <a:ext cx="8331295" cy="307777"/>
          </a:xfrm>
          <a:prstGeom prst="rect">
            <a:avLst/>
          </a:prstGeom>
        </p:spPr>
        <p:txBody>
          <a:bodyPr wrap="square">
            <a:spAutoFit/>
          </a:bodyPr>
          <a:lstStyle/>
          <a:p>
            <a:pPr lvl="1" indent="-112713">
              <a:spcBef>
                <a:spcPts val="300"/>
              </a:spcBef>
              <a:buClr>
                <a:srgbClr val="59A131"/>
              </a:buClr>
            </a:pPr>
            <a:r>
              <a:rPr lang="en-US" sz="1400" dirty="0" smtClean="0">
                <a:solidFill>
                  <a:srgbClr val="7F7F7F"/>
                </a:solidFill>
                <a:cs typeface="Arial" panose="020B0604020202020204" pitchFamily="34" charset="0"/>
              </a:rPr>
              <a:t>Action</a:t>
            </a:r>
            <a:r>
              <a:rPr lang="en-US" sz="1400" baseline="0" dirty="0" smtClean="0">
                <a:solidFill>
                  <a:srgbClr val="7F7F7F"/>
                </a:solidFill>
                <a:cs typeface="Arial" panose="020B0604020202020204" pitchFamily="34" charset="0"/>
              </a:rPr>
              <a:t> options</a:t>
            </a:r>
            <a:r>
              <a:rPr lang="en-US" sz="1400" dirty="0" smtClean="0">
                <a:solidFill>
                  <a:srgbClr val="7F7F7F"/>
                </a:solidFill>
                <a:cs typeface="Arial" panose="020B0604020202020204" pitchFamily="34" charset="0"/>
              </a:rPr>
              <a:t> may </a:t>
            </a:r>
            <a:r>
              <a:rPr lang="en-US" sz="1400" dirty="0">
                <a:solidFill>
                  <a:srgbClr val="7F7F7F"/>
                </a:solidFill>
                <a:cs typeface="Arial" panose="020B0604020202020204" pitchFamily="34" charset="0"/>
              </a:rPr>
              <a:t>be found either on </a:t>
            </a:r>
            <a:r>
              <a:rPr lang="en-US" sz="1400" b="1" dirty="0">
                <a:solidFill>
                  <a:srgbClr val="7F7F7F"/>
                </a:solidFill>
                <a:cs typeface="Arial" panose="020B0604020202020204" pitchFamily="34" charset="0"/>
              </a:rPr>
              <a:t>Home</a:t>
            </a:r>
            <a:r>
              <a:rPr lang="en-US" sz="1400" dirty="0">
                <a:solidFill>
                  <a:srgbClr val="7F7F7F"/>
                </a:solidFill>
                <a:cs typeface="Arial" panose="020B0604020202020204" pitchFamily="34" charset="0"/>
              </a:rPr>
              <a:t> tab at top of PowerPoint screen or in the right-click menu.</a:t>
            </a:r>
          </a:p>
        </p:txBody>
      </p:sp>
      <p:pic>
        <p:nvPicPr>
          <p:cNvPr id="18" name="Picture 17"/>
          <p:cNvPicPr>
            <a:picLocks noChangeAspect="1"/>
          </p:cNvPicPr>
          <p:nvPr userDrawn="1"/>
        </p:nvPicPr>
        <p:blipFill>
          <a:blip r:embed="rId7"/>
          <a:stretch>
            <a:fillRect/>
          </a:stretch>
        </p:blipFill>
        <p:spPr>
          <a:xfrm>
            <a:off x="6849592" y="1468804"/>
            <a:ext cx="1884260" cy="2096074"/>
          </a:xfrm>
          <a:prstGeom prst="rect">
            <a:avLst/>
          </a:prstGeom>
          <a:ln>
            <a:solidFill>
              <a:schemeClr val="bg1">
                <a:lumMod val="50000"/>
              </a:schemeClr>
            </a:solidFill>
          </a:ln>
          <a:effectLst/>
        </p:spPr>
      </p:pic>
      <p:sp>
        <p:nvSpPr>
          <p:cNvPr id="19" name="Rectangular Callout 18"/>
          <p:cNvSpPr/>
          <p:nvPr userDrawn="1"/>
        </p:nvSpPr>
        <p:spPr>
          <a:xfrm>
            <a:off x="6525278" y="3662875"/>
            <a:ext cx="1005840" cy="182880"/>
          </a:xfrm>
          <a:prstGeom prst="wedgeRectCallout">
            <a:avLst>
              <a:gd name="adj1" fmla="val -93058"/>
              <a:gd name="adj2" fmla="val -252934"/>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accent2"/>
                </a:solidFill>
              </a:rPr>
              <a:t>Bullet indent</a:t>
            </a:r>
            <a:endParaRPr lang="en-US" sz="1200" dirty="0">
              <a:solidFill>
                <a:schemeClr val="accent2"/>
              </a:solidFill>
            </a:endParaRPr>
          </a:p>
        </p:txBody>
      </p:sp>
      <p:sp>
        <p:nvSpPr>
          <p:cNvPr id="20" name="Rectangular Callout 19"/>
          <p:cNvSpPr/>
          <p:nvPr userDrawn="1"/>
        </p:nvSpPr>
        <p:spPr>
          <a:xfrm>
            <a:off x="6212277" y="4018406"/>
            <a:ext cx="1280160" cy="182880"/>
          </a:xfrm>
          <a:prstGeom prst="wedgeRectCallout">
            <a:avLst>
              <a:gd name="adj1" fmla="val -59719"/>
              <a:gd name="adj2" fmla="val -285065"/>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accent2"/>
                </a:solidFill>
              </a:rPr>
              <a:t>Column</a:t>
            </a:r>
            <a:r>
              <a:rPr lang="en-US" sz="1200" baseline="0" dirty="0" smtClean="0">
                <a:solidFill>
                  <a:schemeClr val="accent2"/>
                </a:solidFill>
              </a:rPr>
              <a:t> options</a:t>
            </a:r>
            <a:endParaRPr lang="en-US" sz="1200" dirty="0">
              <a:solidFill>
                <a:schemeClr val="accent2"/>
              </a:solidFill>
            </a:endParaRPr>
          </a:p>
        </p:txBody>
      </p:sp>
      <p:sp>
        <p:nvSpPr>
          <p:cNvPr id="4" name="Rectangle 3"/>
          <p:cNvSpPr/>
          <p:nvPr userDrawn="1"/>
        </p:nvSpPr>
        <p:spPr>
          <a:xfrm>
            <a:off x="509347" y="1154233"/>
            <a:ext cx="5046324" cy="5130635"/>
          </a:xfrm>
          <a:prstGeom prst="rect">
            <a:avLst/>
          </a:prstGeom>
        </p:spPr>
        <p:txBody>
          <a:bodyPr wrap="square">
            <a:spAutoFit/>
          </a:bodyPr>
          <a:lstStyle/>
          <a:p>
            <a:pPr marL="0" marR="0" lvl="0" indent="0"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None/>
              <a:tabLst/>
              <a:defRPr/>
            </a:pPr>
            <a:r>
              <a:rPr kumimoji="0" lang="en-US" sz="1400" b="1"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rPr>
              <a:t>SLIDES</a:t>
            </a:r>
            <a:endParaRPr kumimoji="0" lang="en-US" sz="1400" b="0" i="0" u="none" strike="noStrike" kern="1200" cap="none" spc="0" normalizeH="0" baseline="0" noProof="0" dirty="0" smtClean="0">
              <a:ln>
                <a:noFill/>
              </a:ln>
              <a:solidFill>
                <a:srgbClr val="7F7F7F"/>
              </a:solidFill>
              <a:effectLst/>
              <a:uLnTx/>
              <a:uFillTx/>
              <a:latin typeface="Franklin Gothic Book" panose="020B0503020102020204" pitchFamily="34" charset="0"/>
              <a:ea typeface="+mn-ea"/>
              <a:cs typeface="+mn-cs"/>
            </a:endParaRP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7F7F7F"/>
                </a:solidFill>
                <a:effectLst/>
                <a:uLnTx/>
                <a:uFillTx/>
                <a:latin typeface="Franklin Gothic Book" panose="020B0503020102020204" pitchFamily="34" charset="0"/>
                <a:ea typeface="+mn-ea"/>
                <a:cs typeface="+mn-cs"/>
              </a:rPr>
              <a:t>C</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lick on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New Slide</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select from the 2014 layout options that appear and type or paste content into designated areas,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OR</a:t>
            </a: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Copy/paste an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existing slide </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into this template, highlight it, click on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Layout</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and select option, adjusting content if needed. May need to click on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Reset</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a:t>
            </a:r>
          </a:p>
          <a:p>
            <a:pPr marL="0" marR="0" lvl="0" indent="0"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None/>
              <a:tabLst/>
              <a:defRPr/>
            </a:pPr>
            <a:endParaRPr kumimoji="0" lang="en-US" sz="1400" b="1"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endParaRPr>
          </a:p>
          <a:p>
            <a:pPr marL="0" marR="0" lvl="0" indent="0"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None/>
              <a:tabLst/>
              <a:defRPr/>
            </a:pPr>
            <a:r>
              <a:rPr kumimoji="0" lang="en-US" sz="1400" b="1"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rPr>
              <a:t>TEXT</a:t>
            </a:r>
            <a:endPar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endParaRP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Bullets — Text entry default is first level bullet. Click on right or left arrow icons to increase or decrease indent level to or from second or third level bulleted text. To remove bullet, place cursor to right of bullet and press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Backspace</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key.</a:t>
            </a: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Columns — With cursor in text box click on column icon to select two or three columns</a:t>
            </a:r>
          </a:p>
          <a:p>
            <a:pPr marL="114300" marR="0" lvl="0" indent="0"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None/>
              <a:tabLst/>
              <a:defRPr/>
            </a:pPr>
            <a:endParaRPr kumimoji="0" lang="en-US" sz="1400" b="1"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endParaRPr>
          </a:p>
          <a:p>
            <a:pPr marL="0" marR="0" lvl="0" indent="0"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None/>
              <a:tabLst/>
              <a:defRPr/>
            </a:pPr>
            <a:r>
              <a:rPr kumimoji="0" lang="en-US" sz="1400" b="1"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rPr>
              <a:t>COLORS</a:t>
            </a: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A graphic (chart, graph or shape) created within this template will automatically conform to approved colors.</a:t>
            </a: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For copy/paste of graphic from external source, select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Use Destination Theme</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Reset to Match Style</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or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Shape Fill</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and</a:t>
            </a:r>
            <a:r>
              <a:rPr kumimoji="0" lang="en-US" sz="1400" b="0"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rPr>
              <a:t> </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select from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Theme Colors</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palette that appears. Top row colors are recommended, other shade options below them are acceptable if needed (avoid bright shades), but do not use any other color options.</a:t>
            </a:r>
            <a:endParaRPr kumimoji="0" lang="en-US" sz="1400" b="0" i="0" u="none" strike="noStrike" kern="1200" cap="none" spc="0" normalizeH="0" baseline="0" noProof="0" dirty="0">
              <a:ln>
                <a:noFill/>
              </a:ln>
              <a:solidFill>
                <a:srgbClr val="FFFFFF">
                  <a:lumMod val="50000"/>
                </a:srgbClr>
              </a:solidFill>
              <a:effectLst/>
              <a:uLnTx/>
              <a:uFillTx/>
              <a:latin typeface="Franklin Gothic Book" panose="020B0503020102020204" pitchFamily="34" charset="0"/>
              <a:ea typeface="+mn-ea"/>
              <a:cs typeface="+mn-cs"/>
            </a:endParaRPr>
          </a:p>
        </p:txBody>
      </p:sp>
      <p:sp>
        <p:nvSpPr>
          <p:cNvPr id="6" name="Rectangle 5"/>
          <p:cNvSpPr/>
          <p:nvPr userDrawn="1"/>
        </p:nvSpPr>
        <p:spPr>
          <a:xfrm>
            <a:off x="528667" y="556913"/>
            <a:ext cx="2291012" cy="492443"/>
          </a:xfrm>
          <a:prstGeom prst="rect">
            <a:avLst/>
          </a:prstGeom>
        </p:spPr>
        <p:txBody>
          <a:bodyPr wrap="none">
            <a:spAutoFit/>
          </a:bodyPr>
          <a:lstStyle/>
          <a:p>
            <a:r>
              <a:rPr kumimoji="0" lang="en-US" sz="2600" b="0" i="0" u="none" strike="noStrike" kern="1200" cap="none" spc="0" normalizeH="0" baseline="0" noProof="0" dirty="0" smtClean="0">
                <a:ln>
                  <a:noFill/>
                </a:ln>
                <a:solidFill>
                  <a:schemeClr val="accent2"/>
                </a:solidFill>
                <a:effectLst/>
                <a:uLnTx/>
                <a:uFillTx/>
                <a:latin typeface="Franklin Gothic Book" panose="020B0503020102020204" pitchFamily="34" charset="0"/>
                <a:ea typeface="+mj-ea"/>
                <a:cs typeface="+mj-cs"/>
              </a:rPr>
              <a:t>INSTRUCTIONS</a:t>
            </a:r>
            <a:endParaRPr lang="en-US" dirty="0">
              <a:solidFill>
                <a:schemeClr val="accent2"/>
              </a:solidFill>
            </a:endParaRPr>
          </a:p>
        </p:txBody>
      </p:sp>
      <p:sp>
        <p:nvSpPr>
          <p:cNvPr id="29" name="Rectangle 28"/>
          <p:cNvSpPr/>
          <p:nvPr userDrawn="1"/>
        </p:nvSpPr>
        <p:spPr>
          <a:xfrm>
            <a:off x="487217" y="289542"/>
            <a:ext cx="4023360" cy="307777"/>
          </a:xfrm>
          <a:prstGeom prst="rect">
            <a:avLst/>
          </a:prstGeom>
          <a:solidFill>
            <a:schemeClr val="tx1">
              <a:lumMod val="65000"/>
              <a:lumOff val="35000"/>
            </a:schemeClr>
          </a:solidFill>
        </p:spPr>
        <p:txBody>
          <a:bodyPr>
            <a:spAutoFit/>
          </a:bodyPr>
          <a:lstStyle/>
          <a:p>
            <a:r>
              <a:rPr lang="en-US" sz="1400" dirty="0" smtClean="0">
                <a:solidFill>
                  <a:schemeClr val="bg1"/>
                </a:solidFill>
              </a:rPr>
              <a:t>GUIDESTONE CORPORATE POWERPOINT TEMPLATE</a:t>
            </a:r>
            <a:endParaRPr lang="en-US" sz="1400" dirty="0">
              <a:solidFill>
                <a:schemeClr val="bg1"/>
              </a:solidFill>
            </a:endParaRPr>
          </a:p>
        </p:txBody>
      </p:sp>
    </p:spTree>
    <p:extLst>
      <p:ext uri="{BB962C8B-B14F-4D97-AF65-F5344CB8AC3E}">
        <p14:creationId xmlns:p14="http://schemas.microsoft.com/office/powerpoint/2010/main" val="1332731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6632 Standard — 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5308" y="2288329"/>
            <a:ext cx="7905291" cy="1088971"/>
          </a:xfrm>
        </p:spPr>
        <p:txBody>
          <a:bodyPr anchor="ctr" anchorCtr="0"/>
          <a:lstStyle>
            <a:lvl1pPr>
              <a:defRPr baseline="0"/>
            </a:lvl1pPr>
          </a:lstStyle>
          <a:p>
            <a:r>
              <a:rPr lang="en-US" smtClean="0"/>
              <a:t>Type or Paste One or</a:t>
            </a:r>
            <a:br>
              <a:rPr lang="en-US" smtClean="0"/>
            </a:br>
            <a:r>
              <a:rPr lang="en-US" smtClean="0"/>
              <a:t>Two Line Section Title Here</a:t>
            </a:r>
            <a:endParaRPr lang="en-US"/>
          </a:p>
        </p:txBody>
      </p:sp>
      <p:sp>
        <p:nvSpPr>
          <p:cNvPr id="3" name="Subtitle 2"/>
          <p:cNvSpPr>
            <a:spLocks noGrp="1"/>
          </p:cNvSpPr>
          <p:nvPr>
            <p:ph type="subTitle" idx="1" hasCustomPrompt="1"/>
          </p:nvPr>
        </p:nvSpPr>
        <p:spPr>
          <a:xfrm>
            <a:off x="730865" y="3520434"/>
            <a:ext cx="6400800" cy="926875"/>
          </a:xfrm>
        </p:spPr>
        <p:txBody>
          <a:bodyPr/>
          <a:lstStyle>
            <a:lvl1pPr marL="0" indent="0" algn="l">
              <a:buNone/>
              <a:defRPr sz="22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Type or Paste Optional One</a:t>
            </a:r>
            <a:br>
              <a:rPr lang="en-US" smtClean="0"/>
            </a:br>
            <a:r>
              <a:rPr lang="en-US" smtClean="0"/>
              <a:t>or Two Line Subtitle Here</a:t>
            </a:r>
            <a:endParaRPr lang="en-US"/>
          </a:p>
        </p:txBody>
      </p:sp>
      <p:sp>
        <p:nvSpPr>
          <p:cNvPr id="5" name="Slide Number Placeholder 5"/>
          <p:cNvSpPr>
            <a:spLocks noGrp="1"/>
          </p:cNvSpPr>
          <p:nvPr>
            <p:ph type="sldNum" sz="quarter" idx="4"/>
          </p:nvPr>
        </p:nvSpPr>
        <p:spPr>
          <a:xfrm>
            <a:off x="7124699" y="6403975"/>
            <a:ext cx="1876426" cy="365125"/>
          </a:xfrm>
          <a:prstGeom prst="rect">
            <a:avLst/>
          </a:prstGeom>
        </p:spPr>
        <p:txBody>
          <a:bodyPr vert="horz" lIns="91440" tIns="45720" rIns="91440" bIns="45720" rtlCol="0" anchor="ctr"/>
          <a:lstStyle>
            <a:lvl1pPr algn="r">
              <a:defRPr sz="1200">
                <a:solidFill>
                  <a:schemeClr val="tx1"/>
                </a:solidFill>
              </a:defRPr>
            </a:lvl1pPr>
          </a:lstStyle>
          <a:p>
            <a:fld id="{95C1AF66-6303-486C-8B20-BA6247D492D3}" type="slidenum">
              <a:rPr lang="en-US" smtClean="0"/>
              <a:pPr/>
              <a:t>‹#›</a:t>
            </a:fld>
            <a:endParaRPr lang="en-US" dirty="0"/>
          </a:p>
        </p:txBody>
      </p:sp>
      <p:sp>
        <p:nvSpPr>
          <p:cNvPr id="6" name="Rectangle 5"/>
          <p:cNvSpPr/>
          <p:nvPr userDrawn="1"/>
        </p:nvSpPr>
        <p:spPr>
          <a:xfrm>
            <a:off x="435836" y="358923"/>
            <a:ext cx="324740" cy="11194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ine 4"/>
          <p:cNvSpPr>
            <a:spLocks noChangeShapeType="1"/>
          </p:cNvSpPr>
          <p:nvPr userDrawn="1"/>
        </p:nvSpPr>
        <p:spPr bwMode="auto">
          <a:xfrm>
            <a:off x="571500" y="2304266"/>
            <a:ext cx="7938" cy="928687"/>
          </a:xfrm>
          <a:prstGeom prst="line">
            <a:avLst/>
          </a:prstGeom>
          <a:noFill/>
          <a:ln w="28575">
            <a:solidFill>
              <a:srgbClr val="6FB43F"/>
            </a:solidFill>
            <a:round/>
            <a:headEnd/>
            <a:tailEnd/>
          </a:ln>
        </p:spPr>
        <p:txBody>
          <a:bodyPr wrap="none" anchor="ctr">
            <a:prstTxWarp prst="textNoShape">
              <a:avLst/>
            </a:prstTxWarp>
          </a:bodyPr>
          <a:lstStyle/>
          <a:p>
            <a:pPr fontAlgn="base">
              <a:spcBef>
                <a:spcPct val="0"/>
              </a:spcBef>
              <a:spcAft>
                <a:spcPct val="0"/>
              </a:spcAft>
              <a:defRPr/>
            </a:pPr>
            <a:endParaRPr lang="en-US" sz="2400" dirty="0">
              <a:solidFill>
                <a:srgbClr val="000000"/>
              </a:solidFill>
            </a:endParaRPr>
          </a:p>
        </p:txBody>
      </p:sp>
    </p:spTree>
    <p:extLst>
      <p:ext uri="{BB962C8B-B14F-4D97-AF65-F5344CB8AC3E}">
        <p14:creationId xmlns:p14="http://schemas.microsoft.com/office/powerpoint/2010/main" val="15382934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6632 Standard — on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97089" y="474663"/>
            <a:ext cx="6300611" cy="914400"/>
          </a:xfrm>
        </p:spPr>
        <p:txBody>
          <a:bodyPr anchor="ctr" anchorCtr="0"/>
          <a:lstStyle>
            <a:lvl1pPr>
              <a:defRPr baseline="0"/>
            </a:lvl1pPr>
          </a:lstStyle>
          <a:p>
            <a:r>
              <a:rPr lang="en-US" smtClean="0"/>
              <a:t>Type or Paste One or</a:t>
            </a:r>
            <a:br>
              <a:rPr lang="en-US" smtClean="0"/>
            </a:br>
            <a:r>
              <a:rPr lang="en-US" smtClean="0"/>
              <a:t>Two Line Heading Here</a:t>
            </a:r>
            <a:endParaRPr lang="en-US"/>
          </a:p>
        </p:txBody>
      </p:sp>
      <p:sp>
        <p:nvSpPr>
          <p:cNvPr id="8" name="Content Placeholder 2"/>
          <p:cNvSpPr>
            <a:spLocks noGrp="1"/>
          </p:cNvSpPr>
          <p:nvPr>
            <p:ph sz="half" idx="1" hasCustomPrompt="1"/>
          </p:nvPr>
        </p:nvSpPr>
        <p:spPr>
          <a:xfrm>
            <a:off x="695515" y="1598614"/>
            <a:ext cx="7915085" cy="4116386"/>
          </a:xfrm>
        </p:spPr>
        <p:txBody>
          <a:bodyPr/>
          <a:lstStyle>
            <a:lvl1pPr>
              <a:defRPr sz="2400" baseline="0"/>
            </a:lvl1pPr>
            <a:lvl2pPr marL="457200" indent="-228600">
              <a:defRPr sz="2400"/>
            </a:lvl2pPr>
            <a:lvl3pPr marL="914400" indent="-228600">
              <a:defRPr sz="2400"/>
            </a:lvl3pPr>
            <a:lvl4pPr marL="1371600" indent="-228600">
              <a:defRPr sz="2400"/>
            </a:lvl4pPr>
            <a:lvl5pPr>
              <a:defRPr sz="1800"/>
            </a:lvl5pPr>
            <a:lvl6pPr>
              <a:defRPr sz="1800"/>
            </a:lvl6pPr>
            <a:lvl7pPr>
              <a:defRPr sz="1800"/>
            </a:lvl7pPr>
            <a:lvl8pPr>
              <a:defRPr sz="1800"/>
            </a:lvl8pPr>
            <a:lvl9pPr>
              <a:defRPr sz="1800"/>
            </a:lvl9pPr>
          </a:lstStyle>
          <a:p>
            <a:pPr lvl="0"/>
            <a:r>
              <a:rPr lang="en-US" dirty="0" smtClean="0"/>
              <a:t>Type or paste text here OR select icon below to insert other content item</a:t>
            </a:r>
          </a:p>
          <a:p>
            <a:pPr lvl="1"/>
            <a:r>
              <a:rPr lang="en-US" dirty="0" smtClean="0"/>
              <a:t>Second level</a:t>
            </a:r>
          </a:p>
          <a:p>
            <a:pPr lvl="2"/>
            <a:r>
              <a:rPr lang="en-US" dirty="0" smtClean="0"/>
              <a:t>Third level</a:t>
            </a:r>
          </a:p>
          <a:p>
            <a:pPr lvl="3"/>
            <a:r>
              <a:rPr lang="en-US" dirty="0" smtClean="0"/>
              <a:t>Fourth level</a:t>
            </a:r>
          </a:p>
        </p:txBody>
      </p:sp>
      <p:sp>
        <p:nvSpPr>
          <p:cNvPr id="9" name="Slide Number Placeholder 5"/>
          <p:cNvSpPr>
            <a:spLocks noGrp="1"/>
          </p:cNvSpPr>
          <p:nvPr>
            <p:ph type="sldNum" sz="quarter" idx="4"/>
          </p:nvPr>
        </p:nvSpPr>
        <p:spPr>
          <a:xfrm>
            <a:off x="7124699" y="6403975"/>
            <a:ext cx="1876426" cy="365125"/>
          </a:xfrm>
          <a:prstGeom prst="rect">
            <a:avLst/>
          </a:prstGeom>
        </p:spPr>
        <p:txBody>
          <a:bodyPr vert="horz" lIns="91440" tIns="45720" rIns="91440" bIns="45720" rtlCol="0" anchor="ctr"/>
          <a:lstStyle>
            <a:lvl1pPr algn="r">
              <a:defRPr sz="1200">
                <a:solidFill>
                  <a:schemeClr val="tx1"/>
                </a:solidFill>
              </a:defRPr>
            </a:lvl1pPr>
          </a:lstStyle>
          <a:p>
            <a:fld id="{95C1AF66-6303-486C-8B20-BA6247D492D3}" type="slidenum">
              <a:rPr lang="en-US" smtClean="0"/>
              <a:pPr/>
              <a:t>‹#›</a:t>
            </a:fld>
            <a:endParaRPr lang="en-US" dirty="0"/>
          </a:p>
        </p:txBody>
      </p:sp>
    </p:spTree>
    <p:extLst>
      <p:ext uri="{BB962C8B-B14F-4D97-AF65-F5344CB8AC3E}">
        <p14:creationId xmlns:p14="http://schemas.microsoft.com/office/powerpoint/2010/main" val="18897569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632 Standard — two column">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695501" y="1586749"/>
            <a:ext cx="3820840" cy="4128251"/>
          </a:xfrm>
        </p:spPr>
        <p:txBody>
          <a:bodyPr/>
          <a:lstStyle>
            <a:lvl1pPr marL="3175" marR="0" indent="-3175" algn="l" defTabSz="914400" rtl="0" eaLnBrk="0" fontAlgn="base" latinLnBrk="0" hangingPunct="0">
              <a:lnSpc>
                <a:spcPct val="100000"/>
              </a:lnSpc>
              <a:spcBef>
                <a:spcPts val="600"/>
              </a:spcBef>
              <a:spcAft>
                <a:spcPct val="0"/>
              </a:spcAft>
              <a:buClrTx/>
              <a:buSzPct val="90000"/>
              <a:buFont typeface="Times" charset="0"/>
              <a:buNone/>
              <a:tabLst/>
              <a:defRPr sz="2000" baseline="0"/>
            </a:lvl1pPr>
            <a:lvl2pPr marL="342900" indent="-168275">
              <a:lnSpc>
                <a:spcPct val="100000"/>
              </a:lnSpc>
              <a:spcBef>
                <a:spcPts val="600"/>
              </a:spcBef>
              <a:defRPr sz="2000"/>
            </a:lvl2pPr>
            <a:lvl3pPr marL="685800" indent="-168275">
              <a:lnSpc>
                <a:spcPct val="100000"/>
              </a:lnSpc>
              <a:spcBef>
                <a:spcPts val="600"/>
              </a:spcBef>
              <a:defRPr sz="2000"/>
            </a:lvl3pPr>
            <a:lvl4pPr marL="1028700" indent="-168275">
              <a:lnSpc>
                <a:spcPct val="100000"/>
              </a:lnSpc>
              <a:spcBef>
                <a:spcPts val="600"/>
              </a:spcBef>
              <a:defRPr sz="2000"/>
            </a:lvl4pPr>
          </a:lstStyle>
          <a:p>
            <a:pPr lvl="0"/>
            <a:r>
              <a:rPr lang="en-US" dirty="0" smtClean="0"/>
              <a:t>Type or paste text here OR select icon below to insert other content item</a:t>
            </a:r>
          </a:p>
          <a:p>
            <a:pPr lvl="1"/>
            <a:r>
              <a:rPr lang="en-US" dirty="0" smtClean="0"/>
              <a:t>Second level</a:t>
            </a:r>
          </a:p>
          <a:p>
            <a:pPr lvl="2"/>
            <a:r>
              <a:rPr lang="en-US" dirty="0" smtClean="0"/>
              <a:t>Third level</a:t>
            </a:r>
          </a:p>
          <a:p>
            <a:pPr lvl="3"/>
            <a:r>
              <a:rPr lang="en-US" dirty="0" smtClean="0"/>
              <a:t>Fourth level</a:t>
            </a:r>
          </a:p>
        </p:txBody>
      </p:sp>
      <p:sp>
        <p:nvSpPr>
          <p:cNvPr id="5" name="Content Placeholder 2"/>
          <p:cNvSpPr>
            <a:spLocks noGrp="1"/>
          </p:cNvSpPr>
          <p:nvPr>
            <p:ph sz="half" idx="10" hasCustomPrompt="1"/>
          </p:nvPr>
        </p:nvSpPr>
        <p:spPr>
          <a:xfrm>
            <a:off x="4736808" y="1593098"/>
            <a:ext cx="3873792" cy="4121902"/>
          </a:xfrm>
        </p:spPr>
        <p:txBody>
          <a:bodyPr/>
          <a:lstStyle>
            <a:lvl1pPr marL="3175" marR="0" indent="-3175" algn="l" defTabSz="914400" rtl="0" eaLnBrk="0" fontAlgn="base" latinLnBrk="0" hangingPunct="0">
              <a:lnSpc>
                <a:spcPct val="100000"/>
              </a:lnSpc>
              <a:spcBef>
                <a:spcPts val="600"/>
              </a:spcBef>
              <a:spcAft>
                <a:spcPct val="0"/>
              </a:spcAft>
              <a:buClrTx/>
              <a:buSzPct val="90000"/>
              <a:buFont typeface="Times" charset="0"/>
              <a:buNone/>
              <a:tabLst/>
              <a:defRPr sz="2000" baseline="0"/>
            </a:lvl1pPr>
            <a:lvl2pPr marL="342900" indent="-168275">
              <a:lnSpc>
                <a:spcPct val="100000"/>
              </a:lnSpc>
              <a:spcBef>
                <a:spcPts val="600"/>
              </a:spcBef>
              <a:defRPr sz="2000"/>
            </a:lvl2pPr>
            <a:lvl3pPr marL="685800" indent="-168275">
              <a:lnSpc>
                <a:spcPct val="100000"/>
              </a:lnSpc>
              <a:spcBef>
                <a:spcPts val="600"/>
              </a:spcBef>
              <a:defRPr sz="2000"/>
            </a:lvl3pPr>
            <a:lvl4pPr marL="1028700" indent="-168275">
              <a:lnSpc>
                <a:spcPct val="100000"/>
              </a:lnSpc>
              <a:spcBef>
                <a:spcPts val="600"/>
              </a:spcBef>
              <a:defRPr sz="2000"/>
            </a:lvl4pPr>
            <a:lvl5pPr>
              <a:defRPr sz="1800"/>
            </a:lvl5pPr>
            <a:lvl6pPr>
              <a:defRPr sz="1800"/>
            </a:lvl6pPr>
            <a:lvl7pPr>
              <a:defRPr sz="1800"/>
            </a:lvl7pPr>
            <a:lvl8pPr>
              <a:defRPr sz="1800"/>
            </a:lvl8pPr>
            <a:lvl9pPr>
              <a:defRPr sz="1800"/>
            </a:lvl9pPr>
          </a:lstStyle>
          <a:p>
            <a:pPr lvl="0"/>
            <a:r>
              <a:rPr lang="en-US" dirty="0" smtClean="0"/>
              <a:t>Type or paste text here OR select icon below to insert other content item</a:t>
            </a:r>
          </a:p>
          <a:p>
            <a:pPr lvl="1"/>
            <a:r>
              <a:rPr lang="en-US" dirty="0" smtClean="0"/>
              <a:t>Second level</a:t>
            </a:r>
          </a:p>
          <a:p>
            <a:pPr lvl="2"/>
            <a:r>
              <a:rPr lang="en-US" dirty="0" smtClean="0"/>
              <a:t>Third level</a:t>
            </a:r>
          </a:p>
          <a:p>
            <a:pPr lvl="3"/>
            <a:r>
              <a:rPr lang="en-US" dirty="0" smtClean="0"/>
              <a:t>Fourth level</a:t>
            </a:r>
          </a:p>
        </p:txBody>
      </p:sp>
      <p:sp>
        <p:nvSpPr>
          <p:cNvPr id="8" name="Title 1"/>
          <p:cNvSpPr>
            <a:spLocks noGrp="1"/>
          </p:cNvSpPr>
          <p:nvPr>
            <p:ph type="title" hasCustomPrompt="1"/>
          </p:nvPr>
        </p:nvSpPr>
        <p:spPr>
          <a:xfrm>
            <a:off x="697089" y="474663"/>
            <a:ext cx="6300611" cy="914400"/>
          </a:xfrm>
        </p:spPr>
        <p:txBody>
          <a:bodyPr anchor="ctr" anchorCtr="0"/>
          <a:lstStyle>
            <a:lvl1pPr>
              <a:defRPr baseline="0"/>
            </a:lvl1pPr>
          </a:lstStyle>
          <a:p>
            <a:r>
              <a:rPr lang="en-US" smtClean="0"/>
              <a:t>Type or Paste One or</a:t>
            </a:r>
            <a:br>
              <a:rPr lang="en-US" smtClean="0"/>
            </a:br>
            <a:r>
              <a:rPr lang="en-US" smtClean="0"/>
              <a:t>Two Line Heading Here</a:t>
            </a:r>
            <a:endParaRPr lang="en-US"/>
          </a:p>
        </p:txBody>
      </p:sp>
      <p:sp>
        <p:nvSpPr>
          <p:cNvPr id="7" name="Slide Number Placeholder 5"/>
          <p:cNvSpPr>
            <a:spLocks noGrp="1"/>
          </p:cNvSpPr>
          <p:nvPr>
            <p:ph type="sldNum" sz="quarter" idx="4"/>
          </p:nvPr>
        </p:nvSpPr>
        <p:spPr>
          <a:xfrm>
            <a:off x="7124699" y="6403975"/>
            <a:ext cx="1876426" cy="365125"/>
          </a:xfrm>
          <a:prstGeom prst="rect">
            <a:avLst/>
          </a:prstGeom>
        </p:spPr>
        <p:txBody>
          <a:bodyPr vert="horz" lIns="91440" tIns="45720" rIns="91440" bIns="45720" rtlCol="0" anchor="ctr"/>
          <a:lstStyle>
            <a:lvl1pPr algn="r">
              <a:defRPr sz="1200">
                <a:solidFill>
                  <a:schemeClr val="tx1"/>
                </a:solidFill>
              </a:defRPr>
            </a:lvl1pPr>
          </a:lstStyle>
          <a:p>
            <a:fld id="{95C1AF66-6303-486C-8B20-BA6247D492D3}" type="slidenum">
              <a:rPr lang="en-US" smtClean="0"/>
              <a:pPr/>
              <a:t>‹#›</a:t>
            </a:fld>
            <a:endParaRPr lang="en-US" dirty="0"/>
          </a:p>
        </p:txBody>
      </p:sp>
    </p:spTree>
    <p:extLst>
      <p:ext uri="{BB962C8B-B14F-4D97-AF65-F5344CB8AC3E}">
        <p14:creationId xmlns:p14="http://schemas.microsoft.com/office/powerpoint/2010/main" val="41385465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16632 Main Title — ending slide">
    <p:spTree>
      <p:nvGrpSpPr>
        <p:cNvPr id="1" name=""/>
        <p:cNvGrpSpPr/>
        <p:nvPr/>
      </p:nvGrpSpPr>
      <p:grpSpPr>
        <a:xfrm>
          <a:off x="0" y="0"/>
          <a:ext cx="0" cy="0"/>
          <a:chOff x="0" y="0"/>
          <a:chExt cx="0" cy="0"/>
        </a:xfrm>
      </p:grpSpPr>
      <p:pic>
        <p:nvPicPr>
          <p:cNvPr id="4" name="Picture 3" descr="title slide ending logo.png"/>
          <p:cNvPicPr>
            <a:picLocks noChangeAspect="1"/>
          </p:cNvPicPr>
          <p:nvPr userDrawn="1"/>
        </p:nvPicPr>
        <p:blipFill>
          <a:blip r:embed="rId2" cstate="print"/>
          <a:stretch>
            <a:fillRect/>
          </a:stretch>
        </p:blipFill>
        <p:spPr>
          <a:xfrm>
            <a:off x="3346454" y="457851"/>
            <a:ext cx="5108026" cy="3066035"/>
          </a:xfrm>
          <a:prstGeom prst="rect">
            <a:avLst/>
          </a:prstGeom>
        </p:spPr>
      </p:pic>
    </p:spTree>
    <p:extLst>
      <p:ext uri="{BB962C8B-B14F-4D97-AF65-F5344CB8AC3E}">
        <p14:creationId xmlns:p14="http://schemas.microsoft.com/office/powerpoint/2010/main" val="2413295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6842154" y="5365114"/>
            <a:ext cx="1454684" cy="632770"/>
          </a:xfrm>
          <a:prstGeom prst="rect">
            <a:avLst/>
          </a:prstGeom>
        </p:spPr>
      </p:pic>
      <p:sp>
        <p:nvSpPr>
          <p:cNvPr id="8" name="Title 9"/>
          <p:cNvSpPr>
            <a:spLocks noGrp="1"/>
          </p:cNvSpPr>
          <p:nvPr>
            <p:ph type="title" hasCustomPrompt="1"/>
          </p:nvPr>
        </p:nvSpPr>
        <p:spPr>
          <a:xfrm>
            <a:off x="4771783" y="2631395"/>
            <a:ext cx="3474720" cy="387798"/>
          </a:xfrm>
          <a:prstGeom prst="rect">
            <a:avLst/>
          </a:prstGeom>
        </p:spPr>
        <p:txBody>
          <a:bodyPr lIns="91440" tIns="0" rIns="91440" bIns="0" anchor="b" anchorCtr="0">
            <a:spAutoFit/>
          </a:bodyPr>
          <a:lstStyle>
            <a:lvl1pPr algn="l">
              <a:lnSpc>
                <a:spcPct val="90000"/>
              </a:lnSpc>
              <a:spcBef>
                <a:spcPts val="600"/>
              </a:spcBef>
              <a:defRPr sz="2800" b="0" i="0" spc="0">
                <a:solidFill>
                  <a:schemeClr val="tx1">
                    <a:lumMod val="65000"/>
                    <a:lumOff val="35000"/>
                  </a:schemeClr>
                </a:solidFill>
                <a:latin typeface="+mn-lt"/>
                <a:cs typeface="Arial" panose="020B0604020202020204" pitchFamily="34" charset="0"/>
              </a:defRPr>
            </a:lvl1pPr>
          </a:lstStyle>
          <a:p>
            <a:r>
              <a:rPr lang="en-US" dirty="0" smtClean="0"/>
              <a:t>MAIN TITLE HERE</a:t>
            </a:r>
            <a:endParaRPr lang="en-US" dirty="0"/>
          </a:p>
        </p:txBody>
      </p:sp>
      <p:sp>
        <p:nvSpPr>
          <p:cNvPr id="3" name="Text Placeholder 2"/>
          <p:cNvSpPr>
            <a:spLocks noGrp="1"/>
          </p:cNvSpPr>
          <p:nvPr>
            <p:ph type="body" sz="quarter" idx="20" hasCustomPrompt="1"/>
          </p:nvPr>
        </p:nvSpPr>
        <p:spPr>
          <a:xfrm>
            <a:off x="4777226" y="3102979"/>
            <a:ext cx="3110788" cy="301752"/>
          </a:xfrm>
          <a:solidFill>
            <a:schemeClr val="tx1">
              <a:lumMod val="65000"/>
              <a:lumOff val="35000"/>
            </a:schemeClr>
          </a:solidFill>
        </p:spPr>
        <p:txBody>
          <a:bodyPr wrap="none" lIns="137160" tIns="27432" rIns="137160" bIns="27432" anchor="t">
            <a:spAutoFit/>
          </a:bodyPr>
          <a:lstStyle>
            <a:lvl1pPr marL="0" indent="0" algn="l" defTabSz="457200" rtl="0" eaLnBrk="1" latinLnBrk="0" hangingPunct="1">
              <a:lnSpc>
                <a:spcPct val="90000"/>
              </a:lnSpc>
              <a:spcBef>
                <a:spcPts val="600"/>
              </a:spcBef>
              <a:buFontTx/>
              <a:buNone/>
              <a:defRPr lang="en-US" sz="1600" kern="1200" baseline="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Subtitle Or Presenter Name Here</a:t>
            </a:r>
          </a:p>
        </p:txBody>
      </p:sp>
    </p:spTree>
    <p:extLst>
      <p:ext uri="{BB962C8B-B14F-4D97-AF65-F5344CB8AC3E}">
        <p14:creationId xmlns:p14="http://schemas.microsoft.com/office/powerpoint/2010/main" val="12453096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2014">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9"/>
          <p:cNvSpPr>
            <a:spLocks noGrp="1"/>
          </p:cNvSpPr>
          <p:nvPr>
            <p:ph type="title" hasCustomPrompt="1"/>
          </p:nvPr>
        </p:nvSpPr>
        <p:spPr>
          <a:xfrm>
            <a:off x="4775140" y="2859378"/>
            <a:ext cx="3127779" cy="492443"/>
          </a:xfrm>
          <a:prstGeom prst="rect">
            <a:avLst/>
          </a:prstGeom>
        </p:spPr>
        <p:txBody>
          <a:bodyPr wrap="none" lIns="91440" rIns="91440" anchor="b" anchorCtr="0">
            <a:spAutoFit/>
          </a:bodyPr>
          <a:lstStyle>
            <a:lvl1pPr algn="l">
              <a:defRPr sz="2600" b="0" i="0" spc="0">
                <a:latin typeface="Franklin Gothic Book" panose="020B0503020102020204" pitchFamily="34" charset="0"/>
                <a:cs typeface="Arial" panose="020B0604020202020204" pitchFamily="34" charset="0"/>
              </a:defRPr>
            </a:lvl1pPr>
          </a:lstStyle>
          <a:p>
            <a:r>
              <a:rPr lang="en-US" dirty="0" smtClean="0"/>
              <a:t>SECTION TITLE HERE</a:t>
            </a:r>
            <a:endParaRPr lang="en-US" dirty="0"/>
          </a:p>
        </p:txBody>
      </p:sp>
      <p:sp>
        <p:nvSpPr>
          <p:cNvPr id="3" name="Slide Number Placeholder 2"/>
          <p:cNvSpPr>
            <a:spLocks noGrp="1"/>
          </p:cNvSpPr>
          <p:nvPr>
            <p:ph type="sldNum" sz="quarter" idx="12"/>
          </p:nvPr>
        </p:nvSpPr>
        <p:spPr/>
        <p:txBody>
          <a:bodyPr/>
          <a:lstStyle/>
          <a:p>
            <a:fld id="{E707596E-326C-484F-8AA7-38BB8A90464D}" type="slidenum">
              <a:rPr lang="en-US" smtClean="0"/>
              <a:pPr/>
              <a:t>‹#›</a:t>
            </a:fld>
            <a:endParaRPr lang="en-US" dirty="0"/>
          </a:p>
        </p:txBody>
      </p:sp>
      <p:sp>
        <p:nvSpPr>
          <p:cNvPr id="5" name="Text Placeholder 2"/>
          <p:cNvSpPr>
            <a:spLocks noGrp="1"/>
          </p:cNvSpPr>
          <p:nvPr>
            <p:ph type="body" sz="quarter" idx="20" hasCustomPrompt="1"/>
          </p:nvPr>
        </p:nvSpPr>
        <p:spPr>
          <a:xfrm>
            <a:off x="4777226" y="3408966"/>
            <a:ext cx="2104422" cy="301621"/>
          </a:xfrm>
          <a:solidFill>
            <a:schemeClr val="tx1">
              <a:lumMod val="65000"/>
              <a:lumOff val="35000"/>
            </a:schemeClr>
          </a:solidFill>
        </p:spPr>
        <p:txBody>
          <a:bodyPr wrap="none" lIns="137160" tIns="27432" rIns="137160" bIns="27432" anchor="t" anchorCtr="0">
            <a:spAutoFit/>
          </a:bodyPr>
          <a:lstStyle>
            <a:lvl1pPr marL="0" indent="0" algn="l" defTabSz="457200" rtl="0" eaLnBrk="1" latinLnBrk="0" hangingPunct="1">
              <a:spcBef>
                <a:spcPts val="600"/>
              </a:spcBef>
              <a:buFontTx/>
              <a:buNone/>
              <a:defRPr lang="en-US" sz="1600" kern="1200" baseline="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Section Subtitle Here</a:t>
            </a:r>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6842154" y="5365114"/>
            <a:ext cx="1454684" cy="632770"/>
          </a:xfrm>
          <a:prstGeom prst="rect">
            <a:avLst/>
          </a:prstGeom>
        </p:spPr>
      </p:pic>
    </p:spTree>
    <p:extLst>
      <p:ext uri="{BB962C8B-B14F-4D97-AF65-F5344CB8AC3E}">
        <p14:creationId xmlns:p14="http://schemas.microsoft.com/office/powerpoint/2010/main" val="3133286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TEXT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7360166" y="201769"/>
            <a:ext cx="1454684" cy="632770"/>
          </a:xfrm>
          <a:prstGeom prst="rect">
            <a:avLst/>
          </a:prstGeom>
        </p:spPr>
      </p:pic>
      <p:cxnSp>
        <p:nvCxnSpPr>
          <p:cNvPr id="10" name="Straight Connector 9"/>
          <p:cNvCxnSpPr/>
          <p:nvPr userDrawn="1"/>
        </p:nvCxnSpPr>
        <p:spPr>
          <a:xfrm>
            <a:off x="490294" y="228604"/>
            <a:ext cx="0" cy="707909"/>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
        <p:nvSpPr>
          <p:cNvPr id="2" name="Title 1"/>
          <p:cNvSpPr>
            <a:spLocks noGrp="1"/>
          </p:cNvSpPr>
          <p:nvPr>
            <p:ph type="title" hasCustomPrompt="1"/>
          </p:nvPr>
        </p:nvSpPr>
        <p:spPr>
          <a:xfrm>
            <a:off x="529360" y="1606132"/>
            <a:ext cx="7700240" cy="492443"/>
          </a:xfrm>
          <a:noFill/>
        </p:spPr>
        <p:txBody>
          <a:bodyPr lIns="91440" rIns="91440" anchor="b"/>
          <a:lstStyle>
            <a:lvl1pPr>
              <a:defRPr sz="2600" baseline="0">
                <a:solidFill>
                  <a:schemeClr val="accent2"/>
                </a:solidFill>
                <a:latin typeface="+mn-lt"/>
              </a:defRPr>
            </a:lvl1pPr>
          </a:lstStyle>
          <a:p>
            <a:r>
              <a:rPr lang="en-US" dirty="0" smtClean="0"/>
              <a:t>Slide Heading Here</a:t>
            </a:r>
            <a:endParaRPr lang="en-US" dirty="0"/>
          </a:p>
        </p:txBody>
      </p:sp>
      <p:sp>
        <p:nvSpPr>
          <p:cNvPr id="12" name="Text Placeholder 2"/>
          <p:cNvSpPr>
            <a:spLocks noGrp="1"/>
          </p:cNvSpPr>
          <p:nvPr>
            <p:ph type="body" sz="quarter" idx="20" hasCustomPrompt="1"/>
          </p:nvPr>
        </p:nvSpPr>
        <p:spPr>
          <a:xfrm>
            <a:off x="497377" y="441637"/>
            <a:ext cx="2647841" cy="270843"/>
          </a:xfrm>
          <a:solidFill>
            <a:schemeClr val="tx1">
              <a:lumMod val="65000"/>
              <a:lumOff val="35000"/>
            </a:schemeClr>
          </a:solidFill>
        </p:spPr>
        <p:txBody>
          <a:bodyPr wrap="none" lIns="137160" tIns="27432" rIns="137160" bIns="27432" anchor="ctr">
            <a:spAutoFit/>
          </a:bodyPr>
          <a:lstStyle>
            <a:lvl1pPr marL="0" indent="0" algn="l" defTabSz="457200" rtl="0" eaLnBrk="1" latinLnBrk="0" hangingPunct="1">
              <a:spcBef>
                <a:spcPct val="0"/>
              </a:spcBef>
              <a:buFontTx/>
              <a:buNone/>
              <a:defRPr lang="en-US" sz="1400" kern="1200" baseline="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ADD MAIN TITLE HEADER HERE</a:t>
            </a:r>
            <a:endParaRPr lang="en-US" dirty="0"/>
          </a:p>
        </p:txBody>
      </p:sp>
      <p:sp>
        <p:nvSpPr>
          <p:cNvPr id="5" name="Text Placeholder 4"/>
          <p:cNvSpPr>
            <a:spLocks noGrp="1"/>
          </p:cNvSpPr>
          <p:nvPr>
            <p:ph type="body" sz="quarter" idx="21" hasCustomPrompt="1"/>
          </p:nvPr>
        </p:nvSpPr>
        <p:spPr>
          <a:xfrm>
            <a:off x="529360" y="2127663"/>
            <a:ext cx="7700240" cy="1243417"/>
          </a:xfrm>
        </p:spPr>
        <p:txBody>
          <a:bodyPr wrap="square">
            <a:spAutoFit/>
          </a:bodyPr>
          <a:lstStyle>
            <a:lvl1pPr>
              <a:lnSpc>
                <a:spcPct val="90000"/>
              </a:lnSpc>
              <a:spcBef>
                <a:spcPts val="600"/>
              </a:spcBef>
              <a:defRPr baseline="0"/>
            </a:lvl1pPr>
            <a:lvl2pPr marL="973138" indent="-282575">
              <a:lnSpc>
                <a:spcPct val="90000"/>
              </a:lnSpc>
              <a:spcBef>
                <a:spcPts val="600"/>
              </a:spcBef>
              <a:defRPr/>
            </a:lvl2pPr>
            <a:lvl3pPr marL="1312863" indent="-280988">
              <a:lnSpc>
                <a:spcPct val="90000"/>
              </a:lnSpc>
              <a:spcBef>
                <a:spcPts val="600"/>
              </a:spcBef>
              <a:defRPr/>
            </a:lvl3pPr>
          </a:lstStyle>
          <a:p>
            <a:pPr lvl="0"/>
            <a:r>
              <a:rPr lang="en-US" dirty="0" smtClean="0"/>
              <a:t>Text here</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294608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CONTENT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
        <p:nvSpPr>
          <p:cNvPr id="2" name="Title 1"/>
          <p:cNvSpPr>
            <a:spLocks noGrp="1"/>
          </p:cNvSpPr>
          <p:nvPr>
            <p:ph type="title" hasCustomPrompt="1"/>
          </p:nvPr>
        </p:nvSpPr>
        <p:spPr>
          <a:xfrm>
            <a:off x="509904" y="521912"/>
            <a:ext cx="6754962" cy="400110"/>
          </a:xfrm>
          <a:noFill/>
        </p:spPr>
        <p:txBody>
          <a:bodyPr lIns="0" tIns="0" rIns="0" bIns="0" anchor="t"/>
          <a:lstStyle>
            <a:lvl1pPr marL="111125" indent="0">
              <a:defRPr sz="2600" baseline="0">
                <a:solidFill>
                  <a:schemeClr val="accent2"/>
                </a:solidFill>
                <a:latin typeface="+mn-lt"/>
              </a:defRPr>
            </a:lvl1pPr>
          </a:lstStyle>
          <a:p>
            <a:r>
              <a:rPr lang="en-US" dirty="0" smtClean="0"/>
              <a:t>Slide Heading Here</a:t>
            </a:r>
            <a:endParaRPr lang="en-US" dirty="0"/>
          </a:p>
        </p:txBody>
      </p:sp>
      <p:sp>
        <p:nvSpPr>
          <p:cNvPr id="12" name="Text Placeholder 2"/>
          <p:cNvSpPr>
            <a:spLocks noGrp="1"/>
          </p:cNvSpPr>
          <p:nvPr>
            <p:ph type="body" sz="quarter" idx="20" hasCustomPrompt="1"/>
          </p:nvPr>
        </p:nvSpPr>
        <p:spPr>
          <a:xfrm>
            <a:off x="487217" y="232112"/>
            <a:ext cx="2647841" cy="270843"/>
          </a:xfrm>
          <a:solidFill>
            <a:schemeClr val="tx1">
              <a:lumMod val="65000"/>
              <a:lumOff val="35000"/>
            </a:schemeClr>
          </a:solidFill>
        </p:spPr>
        <p:txBody>
          <a:bodyPr wrap="none" lIns="137160" tIns="27432" rIns="137160" bIns="27432" anchor="ctr">
            <a:spAutoFit/>
          </a:bodyPr>
          <a:lstStyle>
            <a:lvl1pPr marL="0" indent="0" algn="l" defTabSz="457200" rtl="0" eaLnBrk="1" latinLnBrk="0" hangingPunct="1">
              <a:spcBef>
                <a:spcPct val="0"/>
              </a:spcBef>
              <a:buFontTx/>
              <a:buNone/>
              <a:defRPr lang="en-US" sz="1400" kern="1200" baseline="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ADD MAIN TITLE HEADER HERE</a:t>
            </a:r>
            <a:endParaRPr lang="en-US" dirty="0"/>
          </a:p>
        </p:txBody>
      </p:sp>
      <p:cxnSp>
        <p:nvCxnSpPr>
          <p:cNvPr id="9" name="Straight Connector 8"/>
          <p:cNvCxnSpPr/>
          <p:nvPr userDrawn="1"/>
        </p:nvCxnSpPr>
        <p:spPr>
          <a:xfrm>
            <a:off x="490294" y="228604"/>
            <a:ext cx="0" cy="707909"/>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7360166" y="201769"/>
            <a:ext cx="1454684" cy="632770"/>
          </a:xfrm>
          <a:prstGeom prst="rect">
            <a:avLst/>
          </a:prstGeom>
        </p:spPr>
      </p:pic>
    </p:spTree>
    <p:extLst>
      <p:ext uri="{BB962C8B-B14F-4D97-AF65-F5344CB8AC3E}">
        <p14:creationId xmlns:p14="http://schemas.microsoft.com/office/powerpoint/2010/main" val="32467135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ON LEFT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0" y="0"/>
            <a:ext cx="4610100" cy="6371727"/>
          </a:xfrm>
          <a:prstGeom prst="rect">
            <a:avLst/>
          </a:prstGeom>
        </p:spPr>
        <p:txBody>
          <a:bodyPr vert="horz" tIns="914400" anchor="ctr"/>
          <a:lstStyle>
            <a:lvl1pPr marL="0" indent="0" algn="ctr">
              <a:buNone/>
              <a:defRPr sz="2000">
                <a:latin typeface="Franklin Gothic Book" panose="020B0503020102020204" pitchFamily="34" charset="0"/>
              </a:defRPr>
            </a:lvl1pPr>
          </a:lstStyle>
          <a:p>
            <a:endParaRPr lang="en-US" sz="2400" dirty="0" smtClean="0">
              <a:latin typeface="Franklin Gothic Book" panose="020B0503020102020204" pitchFamily="34" charset="0"/>
            </a:endParaRPr>
          </a:p>
          <a:p>
            <a:endParaRPr lang="en-US" sz="2400" dirty="0" smtClean="0">
              <a:latin typeface="Franklin Gothic Book" panose="020B0503020102020204" pitchFamily="34" charset="0"/>
            </a:endParaRPr>
          </a:p>
          <a:p>
            <a:endParaRPr lang="en-US" dirty="0"/>
          </a:p>
        </p:txBody>
      </p:sp>
      <p:sp>
        <p:nvSpPr>
          <p:cNvPr id="8"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
        <p:nvSpPr>
          <p:cNvPr id="2" name="Title 1"/>
          <p:cNvSpPr>
            <a:spLocks noGrp="1"/>
          </p:cNvSpPr>
          <p:nvPr>
            <p:ph type="title" hasCustomPrompt="1"/>
          </p:nvPr>
        </p:nvSpPr>
        <p:spPr>
          <a:xfrm>
            <a:off x="4902795" y="1598456"/>
            <a:ext cx="3848690" cy="492443"/>
          </a:xfrm>
        </p:spPr>
        <p:txBody>
          <a:bodyPr lIns="91440" rIns="91440" anchor="b"/>
          <a:lstStyle>
            <a:lvl1pPr>
              <a:defRPr sz="2600">
                <a:solidFill>
                  <a:schemeClr val="accent2"/>
                </a:solidFill>
              </a:defRPr>
            </a:lvl1pPr>
          </a:lstStyle>
          <a:p>
            <a:r>
              <a:rPr lang="en-US" dirty="0" smtClean="0"/>
              <a:t>Slide Heading Here</a:t>
            </a:r>
          </a:p>
        </p:txBody>
      </p:sp>
      <p:sp>
        <p:nvSpPr>
          <p:cNvPr id="10" name="Text Placeholder 2"/>
          <p:cNvSpPr>
            <a:spLocks noGrp="1"/>
          </p:cNvSpPr>
          <p:nvPr>
            <p:ph type="body" sz="quarter" idx="20" hasCustomPrompt="1"/>
          </p:nvPr>
        </p:nvSpPr>
        <p:spPr>
          <a:xfrm>
            <a:off x="497377" y="441637"/>
            <a:ext cx="2647841" cy="270843"/>
          </a:xfrm>
          <a:solidFill>
            <a:schemeClr val="tx1">
              <a:lumMod val="65000"/>
              <a:lumOff val="35000"/>
            </a:schemeClr>
          </a:solidFill>
        </p:spPr>
        <p:txBody>
          <a:bodyPr wrap="none" lIns="137160" tIns="27432" rIns="137160" bIns="27432" anchor="ctr">
            <a:spAutoFit/>
          </a:bodyPr>
          <a:lstStyle>
            <a:lvl1pPr marL="0" indent="0" algn="l" defTabSz="457200" rtl="0" eaLnBrk="1" latinLnBrk="0" hangingPunct="1">
              <a:spcBef>
                <a:spcPct val="0"/>
              </a:spcBef>
              <a:buFontTx/>
              <a:buNone/>
              <a:defRPr lang="en-US" sz="1400" kern="120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ADD MAIN TITLE HEADER HERE</a:t>
            </a:r>
            <a:endParaRPr lang="en-US" dirty="0"/>
          </a:p>
        </p:txBody>
      </p:sp>
      <p:sp>
        <p:nvSpPr>
          <p:cNvPr id="4" name="Text Placeholder 3"/>
          <p:cNvSpPr>
            <a:spLocks noGrp="1"/>
          </p:cNvSpPr>
          <p:nvPr>
            <p:ph type="body" sz="quarter" idx="21" hasCustomPrompt="1"/>
          </p:nvPr>
        </p:nvSpPr>
        <p:spPr>
          <a:xfrm>
            <a:off x="4902795" y="2110904"/>
            <a:ext cx="3733125" cy="1243417"/>
          </a:xfrm>
        </p:spPr>
        <p:txBody>
          <a:bodyPr>
            <a:spAutoFit/>
          </a:bodyPr>
          <a:lstStyle>
            <a:lvl1pPr marL="457200" indent="-223838">
              <a:lnSpc>
                <a:spcPct val="90000"/>
              </a:lnSpc>
              <a:spcBef>
                <a:spcPts val="600"/>
              </a:spcBef>
              <a:defRPr/>
            </a:lvl1pPr>
            <a:lvl2pPr marL="690563" indent="-233363">
              <a:lnSpc>
                <a:spcPct val="90000"/>
              </a:lnSpc>
              <a:spcBef>
                <a:spcPts val="600"/>
              </a:spcBef>
              <a:defRPr/>
            </a:lvl2pPr>
            <a:lvl3pPr marL="914400" indent="-223838">
              <a:lnSpc>
                <a:spcPct val="90000"/>
              </a:lnSpc>
              <a:spcBef>
                <a:spcPts val="600"/>
              </a:spcBef>
              <a:defRPr/>
            </a:lvl3pPr>
          </a:lstStyle>
          <a:p>
            <a:pPr lvl="0"/>
            <a:r>
              <a:rPr lang="en-US" dirty="0" smtClean="0"/>
              <a:t>Text here</a:t>
            </a:r>
          </a:p>
          <a:p>
            <a:pPr lvl="1"/>
            <a:r>
              <a:rPr lang="en-US" dirty="0" smtClean="0"/>
              <a:t>Second level</a:t>
            </a:r>
          </a:p>
          <a:p>
            <a:pPr lvl="2"/>
            <a:r>
              <a:rPr lang="en-US" dirty="0" smtClean="0"/>
              <a:t>Third level</a:t>
            </a:r>
          </a:p>
        </p:txBody>
      </p:sp>
      <p:sp>
        <p:nvSpPr>
          <p:cNvPr id="16" name="Text Placeholder 2"/>
          <p:cNvSpPr>
            <a:spLocks noGrp="1"/>
          </p:cNvSpPr>
          <p:nvPr>
            <p:ph type="body" sz="quarter" idx="22" hasCustomPrompt="1"/>
          </p:nvPr>
        </p:nvSpPr>
        <p:spPr>
          <a:xfrm>
            <a:off x="492784" y="228604"/>
            <a:ext cx="9144" cy="704088"/>
          </a:xfrm>
          <a:solidFill>
            <a:schemeClr val="tx1"/>
          </a:solidFill>
          <a:ln>
            <a:noFill/>
          </a:ln>
        </p:spPr>
        <p:txBody>
          <a:bodyPr wrap="square" lIns="137160" tIns="27432" rIns="137160" bIns="27432" anchor="ctr">
            <a:spAutoFit/>
          </a:bodyPr>
          <a:lstStyle>
            <a:lvl1pPr marL="0" indent="0" algn="l" defTabSz="457200" rtl="0" eaLnBrk="1" latinLnBrk="0" hangingPunct="1">
              <a:spcBef>
                <a:spcPct val="0"/>
              </a:spcBef>
              <a:buFontTx/>
              <a:buNone/>
              <a:defRPr lang="en-US" sz="800" kern="1200" dirty="0" smtClean="0">
                <a:ln>
                  <a:noFill/>
                </a:ln>
                <a:noFill/>
                <a:latin typeface="Franklin Gothic Book" panose="020B0503020102020204" pitchFamily="34" charset="0"/>
                <a:ea typeface="+mj-ea"/>
                <a:cs typeface="+mj-cs"/>
              </a:defRPr>
            </a:lvl1pPr>
          </a:lstStyle>
          <a:p>
            <a:pPr>
              <a:spcBef>
                <a:spcPct val="0"/>
              </a:spcBef>
            </a:pPr>
            <a:r>
              <a:rPr lang="en-US" dirty="0" smtClean="0"/>
              <a:t>text</a:t>
            </a:r>
            <a:endParaRPr lang="en-US" dirty="0"/>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7360166" y="201769"/>
            <a:ext cx="1454684" cy="632770"/>
          </a:xfrm>
          <a:prstGeom prst="rect">
            <a:avLst/>
          </a:prstGeom>
        </p:spPr>
      </p:pic>
    </p:spTree>
    <p:extLst>
      <p:ext uri="{BB962C8B-B14F-4D97-AF65-F5344CB8AC3E}">
        <p14:creationId xmlns:p14="http://schemas.microsoft.com/office/powerpoint/2010/main" val="129815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ON RIGHT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8637" y="1600720"/>
            <a:ext cx="3840480" cy="492443"/>
          </a:xfrm>
        </p:spPr>
        <p:txBody>
          <a:bodyPr anchor="b"/>
          <a:lstStyle>
            <a:lvl1pPr>
              <a:defRPr sz="2600">
                <a:solidFill>
                  <a:schemeClr val="accent2"/>
                </a:solidFill>
              </a:defRPr>
            </a:lvl1pPr>
          </a:lstStyle>
          <a:p>
            <a:r>
              <a:rPr lang="en-US" dirty="0" smtClean="0"/>
              <a:t>Slide Heading Here</a:t>
            </a:r>
          </a:p>
        </p:txBody>
      </p:sp>
      <p:sp>
        <p:nvSpPr>
          <p:cNvPr id="7" name="Picture Placeholder 10"/>
          <p:cNvSpPr>
            <a:spLocks noGrp="1"/>
          </p:cNvSpPr>
          <p:nvPr>
            <p:ph type="pic" sz="quarter" idx="10"/>
          </p:nvPr>
        </p:nvSpPr>
        <p:spPr>
          <a:xfrm>
            <a:off x="4610100" y="-19832"/>
            <a:ext cx="4533900" cy="6371727"/>
          </a:xfrm>
          <a:prstGeom prst="rect">
            <a:avLst/>
          </a:prstGeom>
        </p:spPr>
        <p:txBody>
          <a:bodyPr vert="horz" tIns="914400" anchor="ctr"/>
          <a:lstStyle>
            <a:lvl1pPr marL="0" indent="0" algn="ctr">
              <a:buNone/>
              <a:defRPr sz="2000">
                <a:latin typeface="Franklin Gothic Book" panose="020B0503020102020204" pitchFamily="34" charset="0"/>
              </a:defRPr>
            </a:lvl1pPr>
          </a:lstStyle>
          <a:p>
            <a:endParaRPr lang="en-US" sz="2400" dirty="0" smtClean="0">
              <a:latin typeface="Franklin Gothic Book" panose="020B0503020102020204" pitchFamily="34" charset="0"/>
            </a:endParaRPr>
          </a:p>
          <a:p>
            <a:endParaRPr lang="en-US" sz="2400" dirty="0" smtClean="0">
              <a:latin typeface="Franklin Gothic Book" panose="020B0503020102020204" pitchFamily="34" charset="0"/>
            </a:endParaRPr>
          </a:p>
          <a:p>
            <a:endParaRPr lang="en-US" dirty="0"/>
          </a:p>
        </p:txBody>
      </p:sp>
      <p:cxnSp>
        <p:nvCxnSpPr>
          <p:cNvPr id="11" name="Straight Connector 10"/>
          <p:cNvCxnSpPr/>
          <p:nvPr userDrawn="1"/>
        </p:nvCxnSpPr>
        <p:spPr>
          <a:xfrm>
            <a:off x="497914" y="228604"/>
            <a:ext cx="0" cy="707909"/>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
        <p:nvSpPr>
          <p:cNvPr id="10" name="Text Placeholder 2"/>
          <p:cNvSpPr>
            <a:spLocks noGrp="1"/>
          </p:cNvSpPr>
          <p:nvPr>
            <p:ph type="body" sz="quarter" idx="20" hasCustomPrompt="1"/>
          </p:nvPr>
        </p:nvSpPr>
        <p:spPr>
          <a:xfrm>
            <a:off x="497377" y="441637"/>
            <a:ext cx="2647841" cy="270843"/>
          </a:xfrm>
          <a:solidFill>
            <a:schemeClr val="tx1">
              <a:lumMod val="65000"/>
              <a:lumOff val="35000"/>
            </a:schemeClr>
          </a:solidFill>
        </p:spPr>
        <p:txBody>
          <a:bodyPr wrap="none" lIns="137160" tIns="27432" rIns="137160" bIns="27432" anchor="ctr">
            <a:spAutoFit/>
          </a:bodyPr>
          <a:lstStyle>
            <a:lvl1pPr marL="0" indent="0" algn="l" defTabSz="457200" rtl="0" eaLnBrk="1" latinLnBrk="0" hangingPunct="1">
              <a:spcBef>
                <a:spcPct val="0"/>
              </a:spcBef>
              <a:buFontTx/>
              <a:buNone/>
              <a:defRPr lang="en-US" sz="1400" kern="120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ADD MAIN TITLE HEADER HERE</a:t>
            </a:r>
            <a:endParaRPr lang="en-US" dirty="0"/>
          </a:p>
        </p:txBody>
      </p:sp>
      <p:sp>
        <p:nvSpPr>
          <p:cNvPr id="5" name="Text Placeholder 4"/>
          <p:cNvSpPr>
            <a:spLocks noGrp="1"/>
          </p:cNvSpPr>
          <p:nvPr>
            <p:ph type="body" sz="quarter" idx="21" hasCustomPrompt="1"/>
          </p:nvPr>
        </p:nvSpPr>
        <p:spPr>
          <a:xfrm>
            <a:off x="528638" y="2114097"/>
            <a:ext cx="3840162" cy="1243417"/>
          </a:xfrm>
        </p:spPr>
        <p:txBody>
          <a:bodyPr>
            <a:spAutoFit/>
          </a:bodyPr>
          <a:lstStyle>
            <a:lvl1pPr marL="457200" indent="-223838">
              <a:lnSpc>
                <a:spcPct val="90000"/>
              </a:lnSpc>
              <a:spcBef>
                <a:spcPts val="600"/>
              </a:spcBef>
              <a:defRPr/>
            </a:lvl1pPr>
            <a:lvl2pPr marL="690563" indent="-233363">
              <a:lnSpc>
                <a:spcPct val="90000"/>
              </a:lnSpc>
              <a:spcBef>
                <a:spcPts val="600"/>
              </a:spcBef>
              <a:defRPr/>
            </a:lvl2pPr>
            <a:lvl3pPr marL="914400" indent="-223838">
              <a:lnSpc>
                <a:spcPct val="90000"/>
              </a:lnSpc>
              <a:spcBef>
                <a:spcPts val="600"/>
              </a:spcBef>
              <a:defRPr/>
            </a:lvl3pPr>
          </a:lstStyle>
          <a:p>
            <a:pPr lvl="0"/>
            <a:r>
              <a:rPr lang="en-US" dirty="0" smtClean="0"/>
              <a:t>Text here</a:t>
            </a:r>
          </a:p>
          <a:p>
            <a:pPr lvl="1"/>
            <a:r>
              <a:rPr lang="en-US" dirty="0" smtClean="0"/>
              <a:t>Second level</a:t>
            </a:r>
          </a:p>
          <a:p>
            <a:pPr lvl="2"/>
            <a:r>
              <a:rPr lang="en-US" dirty="0" smtClean="0"/>
              <a:t>Third level</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7360166" y="201769"/>
            <a:ext cx="1454684" cy="632770"/>
          </a:xfrm>
          <a:prstGeom prst="rect">
            <a:avLst/>
          </a:prstGeom>
        </p:spPr>
      </p:pic>
    </p:spTree>
    <p:extLst>
      <p:ext uri="{BB962C8B-B14F-4D97-AF65-F5344CB8AC3E}">
        <p14:creationId xmlns:p14="http://schemas.microsoft.com/office/powerpoint/2010/main" val="406404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FULL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0" y="0"/>
            <a:ext cx="9144000" cy="6371727"/>
          </a:xfrm>
          <a:prstGeom prst="rect">
            <a:avLst/>
          </a:prstGeom>
        </p:spPr>
        <p:txBody>
          <a:bodyPr vert="horz" tIns="914400" anchor="ctr"/>
          <a:lstStyle>
            <a:lvl1pPr marL="0" indent="0" algn="ctr">
              <a:buNone/>
              <a:defRPr sz="2000">
                <a:latin typeface="Franklin Gothic Book" panose="020B0503020102020204" pitchFamily="34" charset="0"/>
              </a:defRPr>
            </a:lvl1pPr>
          </a:lstStyle>
          <a:p>
            <a:endParaRPr lang="en-US" sz="2400" dirty="0" smtClean="0">
              <a:latin typeface="Franklin Gothic Book" panose="020B0503020102020204" pitchFamily="34" charset="0"/>
            </a:endParaRPr>
          </a:p>
          <a:p>
            <a:endParaRPr lang="en-US" sz="2400" dirty="0" smtClean="0">
              <a:latin typeface="Franklin Gothic Book" panose="020B0503020102020204" pitchFamily="34" charset="0"/>
            </a:endParaRPr>
          </a:p>
          <a:p>
            <a:endParaRPr lang="en-US" dirty="0"/>
          </a:p>
        </p:txBody>
      </p:sp>
      <p:sp>
        <p:nvSpPr>
          <p:cNvPr id="5"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
        <p:nvSpPr>
          <p:cNvPr id="6" name="Text Placeholder 2"/>
          <p:cNvSpPr>
            <a:spLocks noGrp="1"/>
          </p:cNvSpPr>
          <p:nvPr>
            <p:ph type="body" sz="quarter" idx="20" hasCustomPrompt="1"/>
          </p:nvPr>
        </p:nvSpPr>
        <p:spPr>
          <a:xfrm>
            <a:off x="497377" y="441637"/>
            <a:ext cx="2647841" cy="270843"/>
          </a:xfrm>
          <a:solidFill>
            <a:schemeClr val="tx1">
              <a:lumMod val="65000"/>
              <a:lumOff val="35000"/>
            </a:schemeClr>
          </a:solidFill>
        </p:spPr>
        <p:txBody>
          <a:bodyPr wrap="none" lIns="137160" tIns="27432" rIns="137160" bIns="27432" anchor="ctr">
            <a:spAutoFit/>
          </a:bodyPr>
          <a:lstStyle>
            <a:lvl1pPr marL="0" indent="0" algn="l" defTabSz="457200" rtl="0" eaLnBrk="1" latinLnBrk="0" hangingPunct="1">
              <a:spcBef>
                <a:spcPct val="0"/>
              </a:spcBef>
              <a:buFontTx/>
              <a:buNone/>
              <a:defRPr lang="en-US" sz="1400" kern="120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ADD MAIN TITLE HEADER HERE</a:t>
            </a:r>
            <a:endParaRPr lang="en-US" dirty="0"/>
          </a:p>
        </p:txBody>
      </p:sp>
      <p:sp>
        <p:nvSpPr>
          <p:cNvPr id="10" name="Text Placeholder 2"/>
          <p:cNvSpPr>
            <a:spLocks noGrp="1"/>
          </p:cNvSpPr>
          <p:nvPr>
            <p:ph type="body" sz="quarter" idx="22" hasCustomPrompt="1"/>
          </p:nvPr>
        </p:nvSpPr>
        <p:spPr>
          <a:xfrm>
            <a:off x="492784" y="228604"/>
            <a:ext cx="9144" cy="704088"/>
          </a:xfrm>
          <a:solidFill>
            <a:schemeClr val="tx1"/>
          </a:solidFill>
          <a:ln>
            <a:noFill/>
          </a:ln>
        </p:spPr>
        <p:txBody>
          <a:bodyPr wrap="square" lIns="137160" tIns="27432" rIns="137160" bIns="27432" anchor="ctr">
            <a:spAutoFit/>
          </a:bodyPr>
          <a:lstStyle>
            <a:lvl1pPr marL="0" indent="0" algn="l" defTabSz="457200" rtl="0" eaLnBrk="1" latinLnBrk="0" hangingPunct="1">
              <a:spcBef>
                <a:spcPct val="0"/>
              </a:spcBef>
              <a:buFontTx/>
              <a:buNone/>
              <a:defRPr lang="en-US" sz="800" kern="1200" dirty="0" smtClean="0">
                <a:ln>
                  <a:noFill/>
                </a:ln>
                <a:noFill/>
                <a:latin typeface="Franklin Gothic Book" panose="020B0503020102020204" pitchFamily="34" charset="0"/>
                <a:ea typeface="+mj-ea"/>
                <a:cs typeface="+mj-cs"/>
              </a:defRPr>
            </a:lvl1pPr>
          </a:lstStyle>
          <a:p>
            <a:pPr>
              <a:spcBef>
                <a:spcPct val="0"/>
              </a:spcBef>
            </a:pPr>
            <a:r>
              <a:rPr lang="en-US" dirty="0" smtClean="0"/>
              <a:t>text</a:t>
            </a:r>
            <a:endParaRPr lang="en-US" dirty="0"/>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7360166" y="201769"/>
            <a:ext cx="1454684" cy="632770"/>
          </a:xfrm>
          <a:prstGeom prst="rect">
            <a:avLst/>
          </a:prstGeom>
        </p:spPr>
      </p:pic>
    </p:spTree>
    <p:extLst>
      <p:ext uri="{BB962C8B-B14F-4D97-AF65-F5344CB8AC3E}">
        <p14:creationId xmlns:p14="http://schemas.microsoft.com/office/powerpoint/2010/main" val="2152734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ING LOGO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9226" y="1428226"/>
            <a:ext cx="5489195" cy="4116896"/>
          </a:xfrm>
          <a:prstGeom prst="rect">
            <a:avLst/>
          </a:prstGeom>
        </p:spPr>
      </p:pic>
      <p:sp>
        <p:nvSpPr>
          <p:cNvPr id="3"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Tree>
    <p:extLst>
      <p:ext uri="{BB962C8B-B14F-4D97-AF65-F5344CB8AC3E}">
        <p14:creationId xmlns:p14="http://schemas.microsoft.com/office/powerpoint/2010/main" val="139194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18285" y="2032256"/>
            <a:ext cx="4799918" cy="246645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E707596E-326C-484F-8AA7-38BB8A90464D}" type="slidenum">
              <a:rPr lang="en-US" smtClean="0"/>
              <a:pPr/>
              <a:t>‹#›</a:t>
            </a:fld>
            <a:endParaRPr lang="en-US" dirty="0"/>
          </a:p>
        </p:txBody>
      </p:sp>
      <p:sp>
        <p:nvSpPr>
          <p:cNvPr id="4" name="Title Placeholder 3"/>
          <p:cNvSpPr>
            <a:spLocks noGrp="1"/>
          </p:cNvSpPr>
          <p:nvPr>
            <p:ph type="title"/>
          </p:nvPr>
        </p:nvSpPr>
        <p:spPr>
          <a:xfrm>
            <a:off x="518285" y="1213512"/>
            <a:ext cx="4799918" cy="492443"/>
          </a:xfrm>
          <a:prstGeom prst="rect">
            <a:avLst/>
          </a:prstGeom>
          <a:noFill/>
        </p:spPr>
        <p:txBody>
          <a:bodyPr vert="horz" wrap="square" lIns="91440" tIns="45720" rIns="91440" bIns="45720" rtlCol="0" anchor="ctr">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1456701903"/>
      </p:ext>
    </p:extLst>
  </p:cSld>
  <p:clrMap bg1="lt1" tx1="dk1" bg2="lt2" tx2="dk2" accent1="accent1" accent2="accent2" accent3="accent3" accent4="accent4" accent5="accent5" accent6="accent6" hlink="hlink" folHlink="folHlink"/>
  <p:sldLayoutIdLst>
    <p:sldLayoutId id="2147483711" r:id="rId1"/>
    <p:sldLayoutId id="2147483679" r:id="rId2"/>
    <p:sldLayoutId id="2147483692" r:id="rId3"/>
    <p:sldLayoutId id="2147483677" r:id="rId4"/>
    <p:sldLayoutId id="2147483709" r:id="rId5"/>
    <p:sldLayoutId id="2147483695" r:id="rId6"/>
    <p:sldLayoutId id="2147483696" r:id="rId7"/>
    <p:sldLayoutId id="2147483697" r:id="rId8"/>
    <p:sldLayoutId id="2147483706" r:id="rId9"/>
    <p:sldLayoutId id="2147483712" r:id="rId10"/>
    <p:sldLayoutId id="2147483713" r:id="rId11"/>
    <p:sldLayoutId id="2147483715" r:id="rId12"/>
    <p:sldLayoutId id="2147483716" r:id="rId13"/>
  </p:sldLayoutIdLst>
  <p:timing>
    <p:tnLst>
      <p:par>
        <p:cTn id="1" dur="indefinite" restart="never" nodeType="tmRoot"/>
      </p:par>
    </p:tnLst>
  </p:timing>
  <p:hf hdr="0" ftr="0" dt="0"/>
  <p:txStyles>
    <p:titleStyle>
      <a:lvl1pPr algn="l" defTabSz="457200" rtl="0" eaLnBrk="1" latinLnBrk="0" hangingPunct="1">
        <a:spcBef>
          <a:spcPct val="0"/>
        </a:spcBef>
        <a:buNone/>
        <a:defRPr sz="2600" kern="1200">
          <a:solidFill>
            <a:schemeClr val="tx1"/>
          </a:solidFill>
          <a:latin typeface="Franklin Gothic Book" panose="020B0503020102020204" pitchFamily="34" charset="0"/>
          <a:ea typeface="+mj-ea"/>
          <a:cs typeface="+mj-cs"/>
        </a:defRPr>
      </a:lvl1pPr>
    </p:titleStyle>
    <p:bodyStyle>
      <a:lvl1pPr marL="635000" indent="-292100" algn="l" defTabSz="457200" rtl="0" eaLnBrk="1" latinLnBrk="0" hangingPunct="1">
        <a:spcBef>
          <a:spcPct val="20000"/>
        </a:spcBef>
        <a:buClr>
          <a:schemeClr val="accent2"/>
        </a:buClr>
        <a:buFont typeface="Wingdings" panose="05000000000000000000" pitchFamily="2" charset="2"/>
        <a:buChar char="§"/>
        <a:defRPr sz="2400" kern="1200">
          <a:solidFill>
            <a:schemeClr val="bg1">
              <a:lumMod val="50000"/>
            </a:schemeClr>
          </a:solidFill>
          <a:latin typeface="Franklin Gothic Book" panose="020B0503020102020204" pitchFamily="34" charset="0"/>
          <a:ea typeface="+mn-ea"/>
          <a:cs typeface="+mn-cs"/>
        </a:defRPr>
      </a:lvl1pPr>
      <a:lvl2pPr marL="1143000" indent="-228600" algn="l" defTabSz="457200" rtl="0" eaLnBrk="1" latinLnBrk="0" hangingPunct="1">
        <a:spcBef>
          <a:spcPct val="20000"/>
        </a:spcBef>
        <a:buClr>
          <a:schemeClr val="bg1">
            <a:lumMod val="50000"/>
          </a:schemeClr>
        </a:buClr>
        <a:buFont typeface="Arial" panose="020B0604020202020204" pitchFamily="34" charset="0"/>
        <a:buChar char="•"/>
        <a:defRPr sz="2400" kern="1200">
          <a:solidFill>
            <a:schemeClr val="bg1">
              <a:lumMod val="50000"/>
            </a:schemeClr>
          </a:solidFill>
          <a:latin typeface="Franklin Gothic Book" panose="020B0503020102020204" pitchFamily="34" charset="0"/>
          <a:ea typeface="+mn-ea"/>
          <a:cs typeface="+mn-cs"/>
        </a:defRPr>
      </a:lvl2pPr>
      <a:lvl3pPr marL="1828800" indent="-228600" algn="l" defTabSz="457200" rtl="0" eaLnBrk="1" latinLnBrk="0" hangingPunct="1">
        <a:spcBef>
          <a:spcPct val="20000"/>
        </a:spcBef>
        <a:buClr>
          <a:schemeClr val="bg1">
            <a:lumMod val="50000"/>
          </a:schemeClr>
        </a:buClr>
        <a:buSzPct val="100000"/>
        <a:buFont typeface="Calibri" panose="020F0502020204030204" pitchFamily="34" charset="0"/>
        <a:buChar char="‐"/>
        <a:defRPr sz="2400" kern="1200">
          <a:solidFill>
            <a:schemeClr val="bg1">
              <a:lumMod val="50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600" kern="1200">
          <a:solidFill>
            <a:schemeClr val="bg1">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6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32" userDrawn="1">
          <p15:clr>
            <a:srgbClr val="F26B43"/>
          </p15:clr>
        </p15:guide>
        <p15:guide id="2" pos="29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98" name="Rectangle 2"/>
          <p:cNvSpPr>
            <a:spLocks noChangeArrowheads="1"/>
          </p:cNvSpPr>
          <p:nvPr/>
        </p:nvSpPr>
        <p:spPr bwMode="auto">
          <a:xfrm>
            <a:off x="762000" y="750881"/>
            <a:ext cx="7848600"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b="1" dirty="0">
                <a:solidFill>
                  <a:srgbClr val="FF0000"/>
                </a:solidFill>
              </a:rPr>
              <a:t>HIDDEN DESCRIPTION SLIDE — NOT TO BE SHOWN TO THE </a:t>
            </a:r>
            <a:r>
              <a:rPr lang="en-US" sz="1400" b="1" dirty="0" smtClean="0">
                <a:solidFill>
                  <a:srgbClr val="FF0000"/>
                </a:solidFill>
              </a:rPr>
              <a:t>PUBLIC</a:t>
            </a:r>
          </a:p>
          <a:p>
            <a:endParaRPr lang="en-US" sz="1400" dirty="0"/>
          </a:p>
          <a:p>
            <a:pPr>
              <a:spcAft>
                <a:spcPts val="1200"/>
              </a:spcAft>
            </a:pPr>
            <a:r>
              <a:rPr lang="en-US" sz="2800" dirty="0" smtClean="0"/>
              <a:t>Retirement Income Solutions</a:t>
            </a:r>
            <a:endParaRPr lang="en-US" sz="1400" dirty="0"/>
          </a:p>
          <a:p>
            <a:pPr>
              <a:spcAft>
                <a:spcPts val="1200"/>
              </a:spcAft>
            </a:pPr>
            <a:r>
              <a:rPr lang="en-US" sz="1600" dirty="0"/>
              <a:t>Catalogue code: </a:t>
            </a:r>
            <a:r>
              <a:rPr lang="en-US" sz="1600" dirty="0" smtClean="0"/>
              <a:t>A20</a:t>
            </a:r>
            <a:endParaRPr lang="en-US" sz="1600" dirty="0"/>
          </a:p>
          <a:p>
            <a:pPr>
              <a:spcAft>
                <a:spcPts val="1200"/>
              </a:spcAft>
            </a:pPr>
            <a:r>
              <a:rPr lang="en-US" sz="1600" dirty="0"/>
              <a:t>Full presentation or module? </a:t>
            </a:r>
            <a:r>
              <a:rPr lang="en-US" sz="1600" dirty="0" smtClean="0"/>
              <a:t>Full presentation</a:t>
            </a:r>
            <a:endParaRPr lang="en-US" sz="1600" dirty="0"/>
          </a:p>
          <a:p>
            <a:pPr>
              <a:spcAft>
                <a:spcPts val="1200"/>
              </a:spcAft>
            </a:pPr>
            <a:r>
              <a:rPr lang="en-US" sz="1600" dirty="0"/>
              <a:t>Slide numbers: </a:t>
            </a:r>
            <a:r>
              <a:rPr lang="en-US" sz="1600" dirty="0" smtClean="0"/>
              <a:t>A20-1 to A20-18</a:t>
            </a:r>
            <a:endParaRPr lang="en-US" sz="1600" dirty="0"/>
          </a:p>
          <a:p>
            <a:pPr>
              <a:spcAft>
                <a:spcPts val="1200"/>
              </a:spcAft>
            </a:pPr>
            <a:r>
              <a:rPr lang="en-US" sz="1600" dirty="0"/>
              <a:t>Registered/Non-Registered Usage: A</a:t>
            </a:r>
            <a:r>
              <a:rPr lang="en-US" sz="1600" dirty="0" smtClean="0"/>
              <a:t>llowed for all</a:t>
            </a:r>
            <a:r>
              <a:rPr lang="en-US" sz="1600" dirty="0"/>
              <a:t/>
            </a:r>
            <a:br>
              <a:rPr lang="en-US" sz="1600" dirty="0"/>
            </a:br>
            <a:r>
              <a:rPr lang="en-US" sz="1100" dirty="0"/>
              <a:t>(Choices: registered rep use only, not for registered rep use, allowed for all, partial limitations</a:t>
            </a:r>
            <a:r>
              <a:rPr lang="en-US" sz="1100" dirty="0" smtClean="0"/>
              <a:t>)</a:t>
            </a:r>
            <a:endParaRPr lang="en-US" sz="1400" dirty="0"/>
          </a:p>
          <a:p>
            <a:pPr>
              <a:spcAft>
                <a:spcPts val="1200"/>
              </a:spcAft>
              <a:tabLst>
                <a:tab pos="457200" algn="l"/>
              </a:tabLst>
            </a:pPr>
            <a:r>
              <a:rPr lang="en-US" sz="1600" dirty="0"/>
              <a:t>Last update info:</a:t>
            </a:r>
            <a:br>
              <a:rPr lang="en-US" sz="1600" dirty="0"/>
            </a:br>
            <a:r>
              <a:rPr lang="en-US" sz="1600" dirty="0"/>
              <a:t>	Date </a:t>
            </a:r>
            <a:r>
              <a:rPr lang="en-US" sz="1600" dirty="0" smtClean="0"/>
              <a:t>updated: 2015-01-29</a:t>
            </a:r>
            <a:r>
              <a:rPr lang="en-US" sz="1600" dirty="0"/>
              <a:t/>
            </a:r>
            <a:br>
              <a:rPr lang="en-US" sz="1600" dirty="0"/>
            </a:br>
            <a:r>
              <a:rPr lang="en-US" sz="1600" dirty="0"/>
              <a:t>	Project </a:t>
            </a:r>
            <a:r>
              <a:rPr lang="en-US" sz="1600" dirty="0" smtClean="0"/>
              <a:t>#25408</a:t>
            </a:r>
            <a:r>
              <a:rPr lang="en-US" sz="1600" dirty="0"/>
              <a:t/>
            </a:r>
            <a:br>
              <a:rPr lang="en-US" sz="1600" dirty="0"/>
            </a:br>
            <a:r>
              <a:rPr lang="en-US" sz="1600" dirty="0"/>
              <a:t>	Description of </a:t>
            </a:r>
            <a:r>
              <a:rPr lang="en-US" sz="1600" dirty="0" smtClean="0"/>
              <a:t>changes: </a:t>
            </a:r>
            <a:r>
              <a:rPr lang="en-US" sz="1400" dirty="0" smtClean="0"/>
              <a:t>Update background template</a:t>
            </a:r>
            <a:endParaRPr lang="en-US" sz="1400" dirty="0"/>
          </a:p>
          <a:p>
            <a:pPr>
              <a:spcAft>
                <a:spcPts val="1200"/>
              </a:spcAft>
            </a:pPr>
            <a:r>
              <a:rPr lang="en-US" sz="1600" dirty="0"/>
              <a:t>Filed with FINRA? </a:t>
            </a:r>
            <a:r>
              <a:rPr lang="en-US" sz="1600" dirty="0" smtClean="0"/>
              <a:t>No                      </a:t>
            </a:r>
            <a:r>
              <a:rPr lang="en-US" sz="1600" dirty="0"/>
              <a:t>If yes, date:</a:t>
            </a:r>
          </a:p>
          <a:p>
            <a:pPr>
              <a:spcAft>
                <a:spcPts val="1200"/>
              </a:spcAft>
            </a:pPr>
            <a:r>
              <a:rPr lang="en-US" sz="1600" dirty="0"/>
              <a:t>Notes:</a:t>
            </a:r>
          </a:p>
        </p:txBody>
      </p:sp>
    </p:spTree>
    <p:extLst>
      <p:ext uri="{BB962C8B-B14F-4D97-AF65-F5344CB8AC3E}">
        <p14:creationId xmlns:p14="http://schemas.microsoft.com/office/powerpoint/2010/main" val="133265483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Life Income</a:t>
            </a:r>
            <a:r>
              <a:rPr lang="en-US" dirty="0"/>
              <a:t> </a:t>
            </a:r>
            <a:r>
              <a:rPr lang="en-US" dirty="0" smtClean="0"/>
              <a:t>Annuity</a:t>
            </a:r>
          </a:p>
        </p:txBody>
      </p:sp>
      <p:sp>
        <p:nvSpPr>
          <p:cNvPr id="26627" name="Content Placeholder 2"/>
          <p:cNvSpPr>
            <a:spLocks noGrp="1"/>
          </p:cNvSpPr>
          <p:nvPr>
            <p:ph type="body" sz="quarter" idx="20"/>
          </p:nvPr>
        </p:nvSpPr>
        <p:spPr>
          <a:xfrm>
            <a:off x="497377" y="441637"/>
            <a:ext cx="2863357" cy="270843"/>
          </a:xfrm>
        </p:spPr>
        <p:txBody>
          <a:bodyPr/>
          <a:lstStyle/>
          <a:p>
            <a:r>
              <a:rPr lang="en-US" dirty="0"/>
              <a:t>RETIREMENT INCOME SOLUTIONS</a:t>
            </a:r>
          </a:p>
        </p:txBody>
      </p:sp>
      <p:sp>
        <p:nvSpPr>
          <p:cNvPr id="2" name="Text Placeholder 1"/>
          <p:cNvSpPr>
            <a:spLocks noGrp="1"/>
          </p:cNvSpPr>
          <p:nvPr>
            <p:ph type="body" sz="quarter" idx="21"/>
          </p:nvPr>
        </p:nvSpPr>
        <p:spPr>
          <a:xfrm>
            <a:off x="529360" y="2127663"/>
            <a:ext cx="7700240" cy="1658916"/>
          </a:xfrm>
        </p:spPr>
        <p:txBody>
          <a:bodyPr/>
          <a:lstStyle/>
          <a:p>
            <a:r>
              <a:rPr lang="en-US" dirty="0"/>
              <a:t>Payable for one (Single Life) or two (Joint Life) lives</a:t>
            </a:r>
          </a:p>
          <a:p>
            <a:r>
              <a:rPr lang="en-US" dirty="0"/>
              <a:t>Cash Refund option</a:t>
            </a:r>
          </a:p>
          <a:p>
            <a:r>
              <a:rPr lang="en-US" dirty="0"/>
              <a:t>Specified Period option</a:t>
            </a:r>
          </a:p>
          <a:p>
            <a:r>
              <a:rPr lang="en-US" dirty="0"/>
              <a:t>Annual Increase </a:t>
            </a:r>
            <a:r>
              <a:rPr lang="en-US" dirty="0" smtClean="0"/>
              <a:t>option</a:t>
            </a:r>
            <a:endParaRPr lang="en-US" dirty="0"/>
          </a:p>
        </p:txBody>
      </p:sp>
      <p:sp>
        <p:nvSpPr>
          <p:cNvPr id="6"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A20-9</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383221238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Systematic Withdrawal Plan</a:t>
            </a:r>
          </a:p>
        </p:txBody>
      </p:sp>
      <p:sp>
        <p:nvSpPr>
          <p:cNvPr id="3" name="Content Placeholder 2"/>
          <p:cNvSpPr>
            <a:spLocks noGrp="1"/>
          </p:cNvSpPr>
          <p:nvPr>
            <p:ph type="body" sz="quarter" idx="20"/>
          </p:nvPr>
        </p:nvSpPr>
        <p:spPr>
          <a:xfrm>
            <a:off x="497377" y="441637"/>
            <a:ext cx="2863357" cy="270843"/>
          </a:xfrm>
        </p:spPr>
        <p:txBody>
          <a:bodyPr/>
          <a:lstStyle/>
          <a:p>
            <a:r>
              <a:rPr lang="en-US" dirty="0"/>
              <a:t>RETIREMENT INCOME SOLUTIONS</a:t>
            </a:r>
          </a:p>
        </p:txBody>
      </p:sp>
      <p:sp>
        <p:nvSpPr>
          <p:cNvPr id="2" name="Text Placeholder 1"/>
          <p:cNvSpPr>
            <a:spLocks noGrp="1"/>
          </p:cNvSpPr>
          <p:nvPr>
            <p:ph type="body" sz="quarter" idx="21"/>
          </p:nvPr>
        </p:nvSpPr>
        <p:spPr>
          <a:xfrm>
            <a:off x="529360" y="2127663"/>
            <a:ext cx="7700240" cy="1991314"/>
          </a:xfrm>
        </p:spPr>
        <p:txBody>
          <a:bodyPr/>
          <a:lstStyle/>
          <a:p>
            <a:r>
              <a:rPr lang="en-US" dirty="0"/>
              <a:t>Provides income for a specified period of time</a:t>
            </a:r>
          </a:p>
          <a:p>
            <a:r>
              <a:rPr lang="en-US" dirty="0"/>
              <a:t>Option 1: Equal payments of a specified amount</a:t>
            </a:r>
          </a:p>
          <a:p>
            <a:pPr>
              <a:tabLst>
                <a:tab pos="1778000" algn="l"/>
              </a:tabLst>
            </a:pPr>
            <a:r>
              <a:rPr lang="en-US" dirty="0"/>
              <a:t>Option 2: Percentage of total vested </a:t>
            </a:r>
            <a:br>
              <a:rPr lang="en-US" dirty="0"/>
            </a:br>
            <a:r>
              <a:rPr lang="en-US" dirty="0"/>
              <a:t>	</a:t>
            </a:r>
            <a:r>
              <a:rPr lang="en-US" dirty="0" smtClean="0"/>
              <a:t>  contribution </a:t>
            </a:r>
            <a:r>
              <a:rPr lang="en-US" dirty="0"/>
              <a:t>amounts</a:t>
            </a:r>
          </a:p>
          <a:p>
            <a:r>
              <a:rPr lang="en-US" dirty="0"/>
              <a:t>Option 3: Paid out over a specified </a:t>
            </a:r>
            <a:r>
              <a:rPr lang="en-US" dirty="0" smtClean="0"/>
              <a:t>period</a:t>
            </a:r>
            <a:endParaRPr lang="en-US" dirty="0"/>
          </a:p>
        </p:txBody>
      </p:sp>
      <p:sp>
        <p:nvSpPr>
          <p:cNvPr id="8"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A20-10</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348694988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Systematic Withdrawal Plan</a:t>
            </a:r>
          </a:p>
        </p:txBody>
      </p:sp>
      <p:sp>
        <p:nvSpPr>
          <p:cNvPr id="2" name="Content Placeholder 1"/>
          <p:cNvSpPr>
            <a:spLocks noGrp="1"/>
          </p:cNvSpPr>
          <p:nvPr>
            <p:ph type="body" sz="quarter" idx="20"/>
          </p:nvPr>
        </p:nvSpPr>
        <p:spPr>
          <a:xfrm>
            <a:off x="497377" y="441637"/>
            <a:ext cx="2863357" cy="270843"/>
          </a:xfrm>
        </p:spPr>
        <p:txBody>
          <a:bodyPr/>
          <a:lstStyle/>
          <a:p>
            <a:r>
              <a:rPr lang="en-US" dirty="0"/>
              <a:t>RETIREMENT INCOME SOLUTIONS</a:t>
            </a:r>
          </a:p>
        </p:txBody>
      </p:sp>
      <p:sp>
        <p:nvSpPr>
          <p:cNvPr id="3" name="Text Placeholder 2"/>
          <p:cNvSpPr>
            <a:spLocks noGrp="1"/>
          </p:cNvSpPr>
          <p:nvPr>
            <p:ph type="body" sz="quarter" idx="21"/>
          </p:nvPr>
        </p:nvSpPr>
        <p:spPr/>
        <p:txBody>
          <a:bodyPr/>
          <a:lstStyle/>
          <a:p>
            <a:r>
              <a:rPr lang="en-US" dirty="0"/>
              <a:t>Account stays invested while you take withdrawals</a:t>
            </a:r>
          </a:p>
          <a:p>
            <a:r>
              <a:rPr lang="en-US" dirty="0"/>
              <a:t>Experts recommend starting at no more than 4%</a:t>
            </a:r>
          </a:p>
          <a:p>
            <a:r>
              <a:rPr lang="en-US" dirty="0"/>
              <a:t>Any other options are funded first</a:t>
            </a:r>
          </a:p>
        </p:txBody>
      </p:sp>
      <p:sp>
        <p:nvSpPr>
          <p:cNvPr id="9"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A20-11</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428988165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N2016016 cropp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546162" y="0"/>
            <a:ext cx="4606536" cy="6449151"/>
          </a:xfrm>
          <a:prstGeom prst="rect">
            <a:avLst/>
          </a:prstGeom>
        </p:spPr>
      </p:pic>
      <p:sp>
        <p:nvSpPr>
          <p:cNvPr id="32771" name="Title 1"/>
          <p:cNvSpPr>
            <a:spLocks noGrp="1"/>
          </p:cNvSpPr>
          <p:nvPr>
            <p:ph type="title"/>
          </p:nvPr>
        </p:nvSpPr>
        <p:spPr>
          <a:xfrm>
            <a:off x="529360" y="1206023"/>
            <a:ext cx="7700240" cy="892552"/>
          </a:xfrm>
        </p:spPr>
        <p:txBody>
          <a:bodyPr/>
          <a:lstStyle/>
          <a:p>
            <a:r>
              <a:rPr lang="en-US" dirty="0" smtClean="0"/>
              <a:t>Fixed Period</a:t>
            </a:r>
            <a:br>
              <a:rPr lang="en-US" dirty="0" smtClean="0"/>
            </a:br>
            <a:r>
              <a:rPr lang="en-US" dirty="0" smtClean="0"/>
              <a:t>Income Annuity</a:t>
            </a:r>
          </a:p>
        </p:txBody>
      </p:sp>
      <p:sp>
        <p:nvSpPr>
          <p:cNvPr id="32772" name="Content Placeholder 2"/>
          <p:cNvSpPr>
            <a:spLocks noGrp="1"/>
          </p:cNvSpPr>
          <p:nvPr>
            <p:ph type="body" sz="quarter" idx="20"/>
          </p:nvPr>
        </p:nvSpPr>
        <p:spPr>
          <a:xfrm>
            <a:off x="497377" y="441637"/>
            <a:ext cx="2863357" cy="270843"/>
          </a:xfrm>
        </p:spPr>
        <p:txBody>
          <a:bodyPr/>
          <a:lstStyle/>
          <a:p>
            <a:r>
              <a:rPr lang="en-US" dirty="0"/>
              <a:t>RETIREMENT INCOME SOLUTIONS</a:t>
            </a:r>
          </a:p>
        </p:txBody>
      </p:sp>
      <p:sp>
        <p:nvSpPr>
          <p:cNvPr id="2" name="Text Placeholder 1"/>
          <p:cNvSpPr>
            <a:spLocks noGrp="1"/>
          </p:cNvSpPr>
          <p:nvPr>
            <p:ph type="body" sz="quarter" idx="21"/>
          </p:nvPr>
        </p:nvSpPr>
        <p:spPr>
          <a:xfrm>
            <a:off x="529360" y="2127663"/>
            <a:ext cx="3663180" cy="2905411"/>
          </a:xfrm>
        </p:spPr>
        <p:txBody>
          <a:bodyPr/>
          <a:lstStyle/>
          <a:p>
            <a:r>
              <a:rPr lang="en-US" dirty="0"/>
              <a:t>Payable as a fixed monthly amount for a </a:t>
            </a:r>
            <a:br>
              <a:rPr lang="en-US" dirty="0"/>
            </a:br>
            <a:r>
              <a:rPr lang="en-US" dirty="0"/>
              <a:t>specified period</a:t>
            </a:r>
          </a:p>
          <a:p>
            <a:r>
              <a:rPr lang="en-US" dirty="0"/>
              <a:t>You decide the amount and/or period</a:t>
            </a:r>
          </a:p>
          <a:p>
            <a:r>
              <a:rPr lang="en-US" dirty="0"/>
              <a:t>Annuity </a:t>
            </a:r>
            <a:r>
              <a:rPr lang="en-US" dirty="0" smtClean="0"/>
              <a:t>is </a:t>
            </a:r>
            <a:r>
              <a:rPr lang="en-US" dirty="0"/>
              <a:t>affected by </a:t>
            </a:r>
            <a:br>
              <a:rPr lang="en-US" dirty="0"/>
            </a:br>
            <a:r>
              <a:rPr lang="en-US" dirty="0"/>
              <a:t>several variables</a:t>
            </a:r>
          </a:p>
        </p:txBody>
      </p:sp>
      <p:sp>
        <p:nvSpPr>
          <p:cNvPr id="9"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A20-12</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31389310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lstStyle/>
          <a:p>
            <a:r>
              <a:rPr lang="en-US" dirty="0" smtClean="0"/>
              <a:t>Single Sum Payment</a:t>
            </a:r>
          </a:p>
        </p:txBody>
      </p:sp>
      <p:sp>
        <p:nvSpPr>
          <p:cNvPr id="5" name="Content Placeholder 4"/>
          <p:cNvSpPr>
            <a:spLocks noGrp="1"/>
          </p:cNvSpPr>
          <p:nvPr>
            <p:ph type="body" sz="quarter" idx="20"/>
          </p:nvPr>
        </p:nvSpPr>
        <p:spPr>
          <a:xfrm>
            <a:off x="497377" y="441637"/>
            <a:ext cx="2863357" cy="270843"/>
          </a:xfrm>
        </p:spPr>
        <p:txBody>
          <a:bodyPr/>
          <a:lstStyle/>
          <a:p>
            <a:r>
              <a:rPr lang="en-US" dirty="0"/>
              <a:t>RETIREMENT INCOME SOLUTIONS</a:t>
            </a:r>
          </a:p>
        </p:txBody>
      </p:sp>
      <p:sp>
        <p:nvSpPr>
          <p:cNvPr id="2" name="Text Placeholder 1"/>
          <p:cNvSpPr>
            <a:spLocks noGrp="1"/>
          </p:cNvSpPr>
          <p:nvPr>
            <p:ph type="body" sz="quarter" idx="21"/>
          </p:nvPr>
        </p:nvSpPr>
        <p:spPr>
          <a:xfrm>
            <a:off x="529360" y="2127663"/>
            <a:ext cx="7700240" cy="1249573"/>
          </a:xfrm>
        </p:spPr>
        <p:txBody>
          <a:bodyPr/>
          <a:lstStyle/>
          <a:p>
            <a:r>
              <a:rPr lang="en-US" dirty="0"/>
              <a:t>Provides all or part of income in one payment</a:t>
            </a:r>
          </a:p>
          <a:p>
            <a:r>
              <a:rPr lang="en-US" dirty="0"/>
              <a:t>May be limited to vested amount</a:t>
            </a:r>
          </a:p>
          <a:p>
            <a:r>
              <a:rPr lang="en-US" dirty="0"/>
              <a:t>Can create adverse tax consequences </a:t>
            </a:r>
          </a:p>
        </p:txBody>
      </p:sp>
      <p:sp>
        <p:nvSpPr>
          <p:cNvPr id="8"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A20-13</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391505145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t>An Important Note About Annuities</a:t>
            </a:r>
          </a:p>
        </p:txBody>
      </p:sp>
      <p:sp>
        <p:nvSpPr>
          <p:cNvPr id="2" name="Text Placeholder 1"/>
          <p:cNvSpPr>
            <a:spLocks noGrp="1"/>
          </p:cNvSpPr>
          <p:nvPr>
            <p:ph type="body" sz="quarter" idx="20"/>
          </p:nvPr>
        </p:nvSpPr>
        <p:spPr>
          <a:xfrm>
            <a:off x="497377" y="441637"/>
            <a:ext cx="2863357" cy="270843"/>
          </a:xfrm>
        </p:spPr>
        <p:txBody>
          <a:bodyPr/>
          <a:lstStyle/>
          <a:p>
            <a:r>
              <a:rPr lang="en-US" dirty="0"/>
              <a:t>RETIREMENT INCOME SOLUTIONS</a:t>
            </a:r>
          </a:p>
        </p:txBody>
      </p:sp>
      <p:sp>
        <p:nvSpPr>
          <p:cNvPr id="6"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A20-14</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
        <p:nvSpPr>
          <p:cNvPr id="4" name="Rounded Rectangle 3"/>
          <p:cNvSpPr/>
          <p:nvPr/>
        </p:nvSpPr>
        <p:spPr>
          <a:xfrm>
            <a:off x="825501" y="2393149"/>
            <a:ext cx="7489994" cy="3418418"/>
          </a:xfrm>
          <a:prstGeom prst="roundRect">
            <a:avLst>
              <a:gd name="adj" fmla="val 7675"/>
            </a:avLst>
          </a:prstGeom>
          <a:solidFill>
            <a:srgbClr val="EAEDEB"/>
          </a:solidFill>
          <a:ln w="38100" cmpd="sng">
            <a:solidFill>
              <a:srgbClr val="899294"/>
            </a:solidFill>
          </a:ln>
          <a:effectLst/>
        </p:spPr>
        <p:style>
          <a:lnRef idx="1">
            <a:schemeClr val="accent1"/>
          </a:lnRef>
          <a:fillRef idx="3">
            <a:schemeClr val="accent1"/>
          </a:fillRef>
          <a:effectRef idx="2">
            <a:schemeClr val="accent1"/>
          </a:effectRef>
          <a:fontRef idx="minor">
            <a:schemeClr val="lt1"/>
          </a:fontRef>
        </p:style>
        <p:txBody>
          <a:bodyPr lIns="274320" rIns="274320" rtlCol="0" anchor="ctr"/>
          <a:lstStyle/>
          <a:p>
            <a:r>
              <a:rPr lang="en-US" sz="2400" dirty="0">
                <a:solidFill>
                  <a:srgbClr val="000000"/>
                </a:solidFill>
              </a:rPr>
              <a:t>If you choose a Life Income Annuity, Systematic Withdrawal or Fixed Period Income Annuity that is payable for 10 years or </a:t>
            </a:r>
            <a:r>
              <a:rPr lang="en-US" sz="2400" dirty="0" smtClean="0">
                <a:solidFill>
                  <a:srgbClr val="000000"/>
                </a:solidFill>
              </a:rPr>
              <a:t>more, </a:t>
            </a:r>
            <a:r>
              <a:rPr lang="en-US" sz="2400" dirty="0">
                <a:solidFill>
                  <a:srgbClr val="000000"/>
                </a:solidFill>
              </a:rPr>
              <a:t>your income is subject to voluntary withholding rules. I</a:t>
            </a:r>
            <a:r>
              <a:rPr lang="en-US" sz="2400" dirty="0" smtClean="0">
                <a:solidFill>
                  <a:srgbClr val="000000"/>
                </a:solidFill>
              </a:rPr>
              <a:t>f </a:t>
            </a:r>
            <a:r>
              <a:rPr lang="en-US" sz="2400" dirty="0">
                <a:solidFill>
                  <a:srgbClr val="000000"/>
                </a:solidFill>
              </a:rPr>
              <a:t>you choose a Single Sum Payment, Systematic Withdrawal or Fixed Period Income Annuity that is payable for less than 10 years, your income will be subject to the mandatory 20% withholding rules. </a:t>
            </a:r>
          </a:p>
        </p:txBody>
      </p:sp>
    </p:spTree>
    <p:extLst>
      <p:ext uri="{BB962C8B-B14F-4D97-AF65-F5344CB8AC3E}">
        <p14:creationId xmlns:p14="http://schemas.microsoft.com/office/powerpoint/2010/main" val="76008152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5"/>
          <p:cNvSpPr>
            <a:spLocks noGrp="1"/>
          </p:cNvSpPr>
          <p:nvPr>
            <p:ph type="title"/>
          </p:nvPr>
        </p:nvSpPr>
        <p:spPr>
          <a:xfrm>
            <a:off x="529360" y="1606132"/>
            <a:ext cx="5541995" cy="492443"/>
          </a:xfrm>
        </p:spPr>
        <p:txBody>
          <a:bodyPr/>
          <a:lstStyle/>
          <a:p>
            <a:r>
              <a:rPr lang="en-US" sz="3200" dirty="0" smtClean="0"/>
              <a:t>What if my expenses exceed my retirement income?</a:t>
            </a:r>
          </a:p>
        </p:txBody>
      </p:sp>
      <p:sp>
        <p:nvSpPr>
          <p:cNvPr id="57347" name="Content Placeholder 2"/>
          <p:cNvSpPr>
            <a:spLocks noGrp="1"/>
          </p:cNvSpPr>
          <p:nvPr>
            <p:ph type="body" sz="quarter" idx="20"/>
          </p:nvPr>
        </p:nvSpPr>
        <p:spPr>
          <a:xfrm>
            <a:off x="497377" y="441637"/>
            <a:ext cx="2863357" cy="270843"/>
          </a:xfrm>
        </p:spPr>
        <p:txBody>
          <a:bodyPr/>
          <a:lstStyle/>
          <a:p>
            <a:r>
              <a:rPr lang="en-US" dirty="0"/>
              <a:t>RETIREMENT INCOME SOLUTIONS</a:t>
            </a:r>
          </a:p>
        </p:txBody>
      </p:sp>
      <p:sp>
        <p:nvSpPr>
          <p:cNvPr id="2" name="Text Placeholder 1"/>
          <p:cNvSpPr>
            <a:spLocks noGrp="1"/>
          </p:cNvSpPr>
          <p:nvPr>
            <p:ph type="body" sz="quarter" idx="21"/>
          </p:nvPr>
        </p:nvSpPr>
        <p:spPr>
          <a:xfrm>
            <a:off x="529360" y="2127663"/>
            <a:ext cx="7700240" cy="2886944"/>
          </a:xfrm>
        </p:spPr>
        <p:txBody>
          <a:bodyPr/>
          <a:lstStyle/>
          <a:p>
            <a:pPr marL="342900" indent="0">
              <a:buNone/>
            </a:pPr>
            <a:r>
              <a:rPr lang="en-US" dirty="0"/>
              <a:t>Potential ways to generate income:</a:t>
            </a:r>
          </a:p>
          <a:p>
            <a:r>
              <a:rPr lang="en-US" dirty="0"/>
              <a:t>Making a hobby profitable</a:t>
            </a:r>
          </a:p>
          <a:p>
            <a:r>
              <a:rPr lang="en-US" dirty="0"/>
              <a:t>Continuing employment</a:t>
            </a:r>
          </a:p>
          <a:p>
            <a:r>
              <a:rPr lang="en-US" dirty="0"/>
              <a:t>Working as a consultant</a:t>
            </a:r>
          </a:p>
          <a:p>
            <a:r>
              <a:rPr lang="en-US" dirty="0"/>
              <a:t>Retiring to an area with a lower cost of living</a:t>
            </a:r>
          </a:p>
          <a:p>
            <a:r>
              <a:rPr lang="en-US" dirty="0"/>
              <a:t>Moving to a less expensive house</a:t>
            </a:r>
          </a:p>
          <a:p>
            <a:r>
              <a:rPr lang="en-US" dirty="0"/>
              <a:t>Disposing of unused </a:t>
            </a:r>
            <a:r>
              <a:rPr lang="en-US" dirty="0" smtClean="0"/>
              <a:t>assets</a:t>
            </a:r>
            <a:endParaRPr lang="en-US" dirty="0"/>
          </a:p>
        </p:txBody>
      </p:sp>
      <p:sp>
        <p:nvSpPr>
          <p:cNvPr id="7"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A20-15</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159853230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7"/>
          <p:cNvSpPr>
            <a:spLocks noGrp="1"/>
          </p:cNvSpPr>
          <p:nvPr>
            <p:ph type="title"/>
          </p:nvPr>
        </p:nvSpPr>
        <p:spPr>
          <a:xfrm>
            <a:off x="529360" y="805913"/>
            <a:ext cx="7700240" cy="1292662"/>
          </a:xfrm>
        </p:spPr>
        <p:txBody>
          <a:bodyPr/>
          <a:lstStyle/>
          <a:p>
            <a:r>
              <a:rPr lang="en-US" dirty="0" smtClean="0"/>
              <a:t>What if my expenses </a:t>
            </a:r>
            <a:br>
              <a:rPr lang="en-US" dirty="0" smtClean="0"/>
            </a:br>
            <a:r>
              <a:rPr lang="en-US" dirty="0" smtClean="0"/>
              <a:t>exceed my retirement </a:t>
            </a:r>
            <a:br>
              <a:rPr lang="en-US" dirty="0" smtClean="0"/>
            </a:br>
            <a:r>
              <a:rPr lang="en-US" dirty="0" smtClean="0"/>
              <a:t>income?</a:t>
            </a:r>
          </a:p>
        </p:txBody>
      </p:sp>
      <p:sp>
        <p:nvSpPr>
          <p:cNvPr id="59395" name="Content Placeholder 2"/>
          <p:cNvSpPr>
            <a:spLocks noGrp="1"/>
          </p:cNvSpPr>
          <p:nvPr>
            <p:ph type="body" sz="quarter" idx="20"/>
          </p:nvPr>
        </p:nvSpPr>
        <p:spPr>
          <a:xfrm>
            <a:off x="497377" y="441637"/>
            <a:ext cx="2863357" cy="270843"/>
          </a:xfrm>
        </p:spPr>
        <p:txBody>
          <a:bodyPr/>
          <a:lstStyle/>
          <a:p>
            <a:r>
              <a:rPr lang="en-US" dirty="0"/>
              <a:t>RETIREMENT INCOME SOLUTIONS</a:t>
            </a:r>
          </a:p>
        </p:txBody>
      </p:sp>
      <p:sp>
        <p:nvSpPr>
          <p:cNvPr id="2" name="Text Placeholder 1"/>
          <p:cNvSpPr>
            <a:spLocks noGrp="1"/>
          </p:cNvSpPr>
          <p:nvPr>
            <p:ph type="body" sz="quarter" idx="21"/>
          </p:nvPr>
        </p:nvSpPr>
        <p:spPr>
          <a:xfrm>
            <a:off x="529360" y="2127663"/>
            <a:ext cx="7700240" cy="1991314"/>
          </a:xfrm>
        </p:spPr>
        <p:txBody>
          <a:bodyPr/>
          <a:lstStyle/>
          <a:p>
            <a:pPr marL="342900" indent="0">
              <a:buNone/>
            </a:pPr>
            <a:r>
              <a:rPr lang="en-US" dirty="0"/>
              <a:t>Benefits to delaying </a:t>
            </a:r>
            <a:r>
              <a:rPr lang="en-US" dirty="0" smtClean="0"/>
              <a:t/>
            </a:r>
            <a:br>
              <a:rPr lang="en-US" dirty="0" smtClean="0"/>
            </a:br>
            <a:r>
              <a:rPr lang="en-US" dirty="0" smtClean="0"/>
              <a:t>retirement</a:t>
            </a:r>
            <a:r>
              <a:rPr lang="en-US" dirty="0"/>
              <a:t>:</a:t>
            </a:r>
          </a:p>
          <a:p>
            <a:r>
              <a:rPr lang="en-US" dirty="0"/>
              <a:t>Social Security</a:t>
            </a:r>
          </a:p>
          <a:p>
            <a:r>
              <a:rPr lang="en-US" dirty="0"/>
              <a:t>Savings</a:t>
            </a:r>
          </a:p>
          <a:p>
            <a:r>
              <a:rPr lang="en-US" dirty="0"/>
              <a:t>Health </a:t>
            </a:r>
            <a:r>
              <a:rPr lang="en-US" dirty="0" smtClean="0"/>
              <a:t>care</a:t>
            </a:r>
            <a:endParaRPr lang="en-US" dirty="0"/>
          </a:p>
        </p:txBody>
      </p:sp>
      <p:sp>
        <p:nvSpPr>
          <p:cNvPr id="59396" name="TextBox 5"/>
          <p:cNvSpPr txBox="1">
            <a:spLocks noChangeArrowheads="1"/>
          </p:cNvSpPr>
          <p:nvPr/>
        </p:nvSpPr>
        <p:spPr bwMode="auto">
          <a:xfrm>
            <a:off x="609600" y="1295400"/>
            <a:ext cx="3487260" cy="584200"/>
          </a:xfrm>
          <a:prstGeom prst="rect">
            <a:avLst/>
          </a:prstGeom>
          <a:noFill/>
          <a:ln w="9525">
            <a:noFill/>
            <a:miter lim="800000"/>
            <a:headEnd/>
            <a:tailEnd/>
          </a:ln>
        </p:spPr>
        <p:txBody>
          <a:bodyPr wrap="square">
            <a:prstTxWarp prst="textNoShape">
              <a:avLst/>
            </a:prstTxWarp>
            <a:spAutoFit/>
          </a:bodyPr>
          <a:lstStyle/>
          <a:p>
            <a:pPr algn="ctr"/>
            <a:r>
              <a:rPr lang="en-US" sz="3200" b="1" dirty="0">
                <a:latin typeface="Calibri" charset="0"/>
              </a:rPr>
              <a:t> </a:t>
            </a:r>
          </a:p>
        </p:txBody>
      </p:sp>
      <p:sp>
        <p:nvSpPr>
          <p:cNvPr id="8"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A20-16</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pic>
        <p:nvPicPr>
          <p:cNvPr id="3" name="Picture 2" descr="Senior couple in meadow - woods cropp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630" y="1"/>
            <a:ext cx="4603068" cy="6452994"/>
          </a:xfrm>
          <a:prstGeom prst="rect">
            <a:avLst/>
          </a:prstGeom>
        </p:spPr>
      </p:pic>
    </p:spTree>
    <p:extLst>
      <p:ext uri="{BB962C8B-B14F-4D97-AF65-F5344CB8AC3E}">
        <p14:creationId xmlns:p14="http://schemas.microsoft.com/office/powerpoint/2010/main" val="94927605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1"/>
          <p:cNvSpPr>
            <a:spLocks noGrp="1"/>
          </p:cNvSpPr>
          <p:nvPr>
            <p:ph type="title"/>
          </p:nvPr>
        </p:nvSpPr>
        <p:spPr/>
        <p:txBody>
          <a:bodyPr/>
          <a:lstStyle/>
          <a:p>
            <a:r>
              <a:rPr lang="en-US" dirty="0" smtClean="0"/>
              <a:t>GuideStone Is </a:t>
            </a:r>
            <a:br>
              <a:rPr lang="en-US" dirty="0" smtClean="0"/>
            </a:br>
            <a:r>
              <a:rPr lang="en-US" dirty="0" smtClean="0"/>
              <a:t>Here to Help</a:t>
            </a:r>
          </a:p>
        </p:txBody>
      </p:sp>
      <p:sp>
        <p:nvSpPr>
          <p:cNvPr id="61444" name="Content Placeholder 2"/>
          <p:cNvSpPr>
            <a:spLocks noGrp="1"/>
          </p:cNvSpPr>
          <p:nvPr>
            <p:ph type="body" sz="quarter" idx="20"/>
          </p:nvPr>
        </p:nvSpPr>
        <p:spPr>
          <a:xfrm>
            <a:off x="497377" y="441637"/>
            <a:ext cx="2863357" cy="270843"/>
          </a:xfrm>
        </p:spPr>
        <p:txBody>
          <a:bodyPr/>
          <a:lstStyle/>
          <a:p>
            <a:r>
              <a:rPr lang="en-US" dirty="0"/>
              <a:t>RETIREMENT INCOME SOLUTIONS</a:t>
            </a:r>
          </a:p>
        </p:txBody>
      </p:sp>
      <p:sp>
        <p:nvSpPr>
          <p:cNvPr id="2" name="Text Placeholder 1"/>
          <p:cNvSpPr>
            <a:spLocks noGrp="1"/>
          </p:cNvSpPr>
          <p:nvPr>
            <p:ph type="body" sz="quarter" idx="21"/>
          </p:nvPr>
        </p:nvSpPr>
        <p:spPr>
          <a:xfrm>
            <a:off x="529360" y="2127663"/>
            <a:ext cx="3828446" cy="4542782"/>
          </a:xfrm>
        </p:spPr>
        <p:txBody>
          <a:bodyPr/>
          <a:lstStyle/>
          <a:p>
            <a:pPr marL="342900" indent="0">
              <a:buNone/>
            </a:pPr>
            <a:r>
              <a:rPr lang="en-US" dirty="0"/>
              <a:t>For any questions or to request your </a:t>
            </a:r>
            <a:br>
              <a:rPr lang="en-US" dirty="0"/>
            </a:br>
            <a:r>
              <a:rPr lang="en-US" i="1" dirty="0"/>
              <a:t>Retirement Income Solutions </a:t>
            </a:r>
            <a:r>
              <a:rPr lang="en-US" dirty="0"/>
              <a:t>workbook:</a:t>
            </a:r>
          </a:p>
          <a:p>
            <a:r>
              <a:rPr lang="en-US" b="1" dirty="0"/>
              <a:t>1-888-98-GUIDE</a:t>
            </a:r>
            <a:r>
              <a:rPr lang="en-US" dirty="0"/>
              <a:t> (1-888-984-8433)</a:t>
            </a:r>
          </a:p>
          <a:p>
            <a:pPr lvl="1"/>
            <a:r>
              <a:rPr lang="en-US" dirty="0"/>
              <a:t>Monday through Friday </a:t>
            </a:r>
          </a:p>
          <a:p>
            <a:pPr lvl="1"/>
            <a:r>
              <a:rPr lang="en-US" dirty="0"/>
              <a:t>7 a.m. to 6 p.m. CST</a:t>
            </a:r>
          </a:p>
          <a:p>
            <a:r>
              <a:rPr lang="en-US" dirty="0"/>
              <a:t>Email us </a:t>
            </a:r>
            <a:r>
              <a:rPr lang="en-US" dirty="0" smtClean="0"/>
              <a:t>at</a:t>
            </a:r>
          </a:p>
          <a:p>
            <a:pPr marL="342900" indent="0">
              <a:buNone/>
            </a:pPr>
            <a:r>
              <a:rPr lang="en-US" dirty="0"/>
              <a:t>	 </a:t>
            </a:r>
            <a:r>
              <a:rPr lang="en-US" dirty="0" smtClean="0"/>
              <a:t>  </a:t>
            </a:r>
            <a:r>
              <a:rPr lang="en-US" i="1" dirty="0" smtClean="0"/>
              <a:t>info@GuideStone.org</a:t>
            </a:r>
            <a:endParaRPr lang="en-US" i="1" dirty="0"/>
          </a:p>
          <a:p>
            <a:endParaRPr lang="en-US" dirty="0"/>
          </a:p>
        </p:txBody>
      </p:sp>
      <p:sp>
        <p:nvSpPr>
          <p:cNvPr id="8"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A20-17</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pic>
        <p:nvPicPr>
          <p:cNvPr id="3" name="Picture 2" descr="FAN2049576_HR cropp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698" y="43495"/>
            <a:ext cx="4572000" cy="6400800"/>
          </a:xfrm>
          <a:prstGeom prst="rect">
            <a:avLst/>
          </a:prstGeom>
        </p:spPr>
      </p:pic>
    </p:spTree>
    <p:extLst>
      <p:ext uri="{BB962C8B-B14F-4D97-AF65-F5344CB8AC3E}">
        <p14:creationId xmlns:p14="http://schemas.microsoft.com/office/powerpoint/2010/main" val="341119893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A20-18</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41736953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71783" y="2631394"/>
            <a:ext cx="3474720" cy="743781"/>
          </a:xfrm>
        </p:spPr>
        <p:txBody>
          <a:bodyPr/>
          <a:lstStyle/>
          <a:p>
            <a:r>
              <a:rPr lang="en-US" dirty="0"/>
              <a:t>Retirement Income Solutions</a:t>
            </a:r>
          </a:p>
        </p:txBody>
      </p:sp>
      <p:sp>
        <p:nvSpPr>
          <p:cNvPr id="8"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mn-lt"/>
                <a:ea typeface="+mn-ea"/>
                <a:cs typeface="+mn-cs"/>
              </a:rPr>
              <a:t>A20-1</a:t>
            </a:r>
            <a:endParaRPr kumimoji="0" lang="en-US" sz="9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extLst>
      <p:ext uri="{BB962C8B-B14F-4D97-AF65-F5344CB8AC3E}">
        <p14:creationId xmlns:p14="http://schemas.microsoft.com/office/powerpoint/2010/main" val="261608378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Why You Need a Good Strategy</a:t>
            </a:r>
          </a:p>
        </p:txBody>
      </p:sp>
      <p:sp>
        <p:nvSpPr>
          <p:cNvPr id="16387" name="Content Placeholder 2"/>
          <p:cNvSpPr>
            <a:spLocks noGrp="1"/>
          </p:cNvSpPr>
          <p:nvPr>
            <p:ph type="body" sz="quarter" idx="20"/>
          </p:nvPr>
        </p:nvSpPr>
        <p:spPr>
          <a:xfrm>
            <a:off x="497377" y="441637"/>
            <a:ext cx="2863357" cy="270843"/>
          </a:xfrm>
        </p:spPr>
        <p:txBody>
          <a:bodyPr/>
          <a:lstStyle/>
          <a:p>
            <a:r>
              <a:rPr lang="en-US" dirty="0" smtClean="0"/>
              <a:t>RETIREMENT INCOME SOLUTIONS</a:t>
            </a:r>
            <a:endParaRPr lang="en-US" dirty="0"/>
          </a:p>
        </p:txBody>
      </p:sp>
      <p:sp>
        <p:nvSpPr>
          <p:cNvPr id="2" name="Text Placeholder 1"/>
          <p:cNvSpPr>
            <a:spLocks noGrp="1"/>
          </p:cNvSpPr>
          <p:nvPr>
            <p:ph type="body" sz="quarter" idx="21"/>
          </p:nvPr>
        </p:nvSpPr>
        <p:spPr>
          <a:xfrm>
            <a:off x="529360" y="2127663"/>
            <a:ext cx="7700240" cy="1658916"/>
          </a:xfrm>
        </p:spPr>
        <p:txBody>
          <a:bodyPr/>
          <a:lstStyle/>
          <a:p>
            <a:pPr marL="342900" indent="0">
              <a:buNone/>
            </a:pPr>
            <a:r>
              <a:rPr lang="en-US" dirty="0"/>
              <a:t>A faulty strategy can lead to:</a:t>
            </a:r>
          </a:p>
          <a:p>
            <a:r>
              <a:rPr lang="en-US" dirty="0"/>
              <a:t>Unrealistic plans</a:t>
            </a:r>
          </a:p>
          <a:p>
            <a:r>
              <a:rPr lang="en-US" dirty="0"/>
              <a:t>Uncertain future</a:t>
            </a:r>
          </a:p>
          <a:p>
            <a:r>
              <a:rPr lang="en-US" dirty="0"/>
              <a:t>Outliving retirement </a:t>
            </a:r>
            <a:r>
              <a:rPr lang="en-US" dirty="0" smtClean="0"/>
              <a:t>income</a:t>
            </a:r>
            <a:endParaRPr lang="en-US" dirty="0"/>
          </a:p>
        </p:txBody>
      </p:sp>
      <p:sp>
        <p:nvSpPr>
          <p:cNvPr id="7"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A20-2</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314452189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29360" y="1206023"/>
            <a:ext cx="7700240" cy="892552"/>
          </a:xfrm>
        </p:spPr>
        <p:txBody>
          <a:bodyPr/>
          <a:lstStyle/>
          <a:p>
            <a:r>
              <a:rPr lang="en-US" dirty="0" smtClean="0"/>
              <a:t>What does a good</a:t>
            </a:r>
            <a:br>
              <a:rPr lang="en-US" dirty="0" smtClean="0"/>
            </a:br>
            <a:r>
              <a:rPr lang="en-US" dirty="0" smtClean="0"/>
              <a:t>strategy look like?</a:t>
            </a:r>
          </a:p>
        </p:txBody>
      </p:sp>
      <p:sp>
        <p:nvSpPr>
          <p:cNvPr id="18435" name="Content Placeholder 2"/>
          <p:cNvSpPr>
            <a:spLocks noGrp="1"/>
          </p:cNvSpPr>
          <p:nvPr>
            <p:ph type="body" sz="quarter" idx="20"/>
          </p:nvPr>
        </p:nvSpPr>
        <p:spPr>
          <a:xfrm>
            <a:off x="497377" y="441637"/>
            <a:ext cx="2863357" cy="270843"/>
          </a:xfrm>
        </p:spPr>
        <p:txBody>
          <a:bodyPr/>
          <a:lstStyle/>
          <a:p>
            <a:r>
              <a:rPr lang="en-US" dirty="0"/>
              <a:t>RETIREMENT INCOME SOLUTIONS</a:t>
            </a:r>
          </a:p>
        </p:txBody>
      </p:sp>
      <p:sp>
        <p:nvSpPr>
          <p:cNvPr id="2" name="Text Placeholder 1"/>
          <p:cNvSpPr>
            <a:spLocks noGrp="1"/>
          </p:cNvSpPr>
          <p:nvPr>
            <p:ph type="body" sz="quarter" idx="21"/>
          </p:nvPr>
        </p:nvSpPr>
        <p:spPr>
          <a:xfrm>
            <a:off x="529360" y="2127663"/>
            <a:ext cx="7700240" cy="1658916"/>
          </a:xfrm>
        </p:spPr>
        <p:txBody>
          <a:bodyPr/>
          <a:lstStyle/>
          <a:p>
            <a:pPr marL="342900" indent="0">
              <a:buNone/>
            </a:pPr>
            <a:r>
              <a:rPr lang="en-US" dirty="0"/>
              <a:t>Built upon three keys:</a:t>
            </a:r>
          </a:p>
          <a:p>
            <a:r>
              <a:rPr lang="en-US" dirty="0"/>
              <a:t>Considers longevity</a:t>
            </a:r>
          </a:p>
          <a:p>
            <a:r>
              <a:rPr lang="en-US" dirty="0"/>
              <a:t>Adjusts for inflation</a:t>
            </a:r>
          </a:p>
          <a:p>
            <a:r>
              <a:rPr lang="en-US" dirty="0"/>
              <a:t>Includes loved </a:t>
            </a:r>
            <a:r>
              <a:rPr lang="en-US" dirty="0" smtClean="0"/>
              <a:t>ones</a:t>
            </a:r>
            <a:endParaRPr lang="en-US" dirty="0"/>
          </a:p>
        </p:txBody>
      </p:sp>
      <p:sp>
        <p:nvSpPr>
          <p:cNvPr id="10"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A20-3</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pic>
        <p:nvPicPr>
          <p:cNvPr id="3" name="Picture 2" descr="OJP0001677_HR Cropp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7362" y="8699"/>
            <a:ext cx="4605336" cy="6447470"/>
          </a:xfrm>
          <a:prstGeom prst="rect">
            <a:avLst/>
          </a:prstGeom>
        </p:spPr>
      </p:pic>
    </p:spTree>
    <p:extLst>
      <p:ext uri="{BB962C8B-B14F-4D97-AF65-F5344CB8AC3E}">
        <p14:creationId xmlns:p14="http://schemas.microsoft.com/office/powerpoint/2010/main" val="161647341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Income and Expense Categories</a:t>
            </a:r>
          </a:p>
        </p:txBody>
      </p:sp>
      <p:sp>
        <p:nvSpPr>
          <p:cNvPr id="20483" name="Content Placeholder 2"/>
          <p:cNvSpPr>
            <a:spLocks noGrp="1"/>
          </p:cNvSpPr>
          <p:nvPr>
            <p:ph type="body" sz="quarter" idx="20"/>
          </p:nvPr>
        </p:nvSpPr>
        <p:spPr>
          <a:xfrm>
            <a:off x="497377" y="441637"/>
            <a:ext cx="2863357" cy="270843"/>
          </a:xfrm>
        </p:spPr>
        <p:txBody>
          <a:bodyPr/>
          <a:lstStyle/>
          <a:p>
            <a:r>
              <a:rPr lang="en-US" dirty="0"/>
              <a:t>RETIREMENT INCOME SOLUTIONS</a:t>
            </a:r>
          </a:p>
        </p:txBody>
      </p:sp>
      <p:sp>
        <p:nvSpPr>
          <p:cNvPr id="2" name="Text Placeholder 1"/>
          <p:cNvSpPr>
            <a:spLocks noGrp="1"/>
          </p:cNvSpPr>
          <p:nvPr>
            <p:ph type="body" sz="quarter" idx="21"/>
          </p:nvPr>
        </p:nvSpPr>
        <p:spPr>
          <a:xfrm>
            <a:off x="529360" y="2127663"/>
            <a:ext cx="7700240" cy="1249573"/>
          </a:xfrm>
        </p:spPr>
        <p:txBody>
          <a:bodyPr/>
          <a:lstStyle/>
          <a:p>
            <a:r>
              <a:rPr lang="en-US" dirty="0"/>
              <a:t>Income</a:t>
            </a:r>
          </a:p>
          <a:p>
            <a:r>
              <a:rPr lang="en-US" dirty="0"/>
              <a:t>Essential expenses</a:t>
            </a:r>
          </a:p>
          <a:p>
            <a:r>
              <a:rPr lang="en-US" dirty="0"/>
              <a:t>Discretionary </a:t>
            </a:r>
            <a:r>
              <a:rPr lang="en-US" dirty="0" smtClean="0"/>
              <a:t>expenses</a:t>
            </a:r>
            <a:endParaRPr lang="en-US" dirty="0"/>
          </a:p>
        </p:txBody>
      </p:sp>
      <p:sp>
        <p:nvSpPr>
          <p:cNvPr id="6"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A20-4</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159066909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1-30 at 10.28.4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424" y="2441575"/>
            <a:ext cx="7471152" cy="3079617"/>
          </a:xfrm>
          <a:prstGeom prst="rect">
            <a:avLst/>
          </a:prstGeom>
          <a:effectLst/>
        </p:spPr>
      </p:pic>
      <p:sp>
        <p:nvSpPr>
          <p:cNvPr id="22530" name="Title 1"/>
          <p:cNvSpPr>
            <a:spLocks noGrp="1"/>
          </p:cNvSpPr>
          <p:nvPr>
            <p:ph type="title"/>
          </p:nvPr>
        </p:nvSpPr>
        <p:spPr/>
        <p:txBody>
          <a:bodyPr/>
          <a:lstStyle/>
          <a:p>
            <a:r>
              <a:rPr lang="en-US" dirty="0" smtClean="0"/>
              <a:t>Estimated Income</a:t>
            </a:r>
          </a:p>
        </p:txBody>
      </p:sp>
      <p:sp>
        <p:nvSpPr>
          <p:cNvPr id="2" name="Text Placeholder 1"/>
          <p:cNvSpPr>
            <a:spLocks noGrp="1"/>
          </p:cNvSpPr>
          <p:nvPr>
            <p:ph type="body" sz="quarter" idx="20"/>
          </p:nvPr>
        </p:nvSpPr>
        <p:spPr>
          <a:xfrm>
            <a:off x="497377" y="441637"/>
            <a:ext cx="2863357" cy="270843"/>
          </a:xfrm>
        </p:spPr>
        <p:txBody>
          <a:bodyPr/>
          <a:lstStyle/>
          <a:p>
            <a:r>
              <a:rPr lang="en-US" dirty="0"/>
              <a:t>RETIREMENT INCOME SOLUTIONS</a:t>
            </a:r>
          </a:p>
        </p:txBody>
      </p:sp>
      <p:sp>
        <p:nvSpPr>
          <p:cNvPr id="9"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A20-5</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198027733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1-30 at 10.33.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417" y="2187691"/>
            <a:ext cx="6841166" cy="4060709"/>
          </a:xfrm>
          <a:prstGeom prst="rect">
            <a:avLst/>
          </a:prstGeom>
          <a:effectLst/>
        </p:spPr>
      </p:pic>
      <p:sp>
        <p:nvSpPr>
          <p:cNvPr id="24578" name="Title 1"/>
          <p:cNvSpPr>
            <a:spLocks noGrp="1"/>
          </p:cNvSpPr>
          <p:nvPr>
            <p:ph type="title"/>
          </p:nvPr>
        </p:nvSpPr>
        <p:spPr/>
        <p:txBody>
          <a:bodyPr/>
          <a:lstStyle/>
          <a:p>
            <a:r>
              <a:rPr lang="en-US" dirty="0" smtClean="0"/>
              <a:t>Essential Expenses</a:t>
            </a:r>
          </a:p>
        </p:txBody>
      </p:sp>
      <p:sp>
        <p:nvSpPr>
          <p:cNvPr id="2" name="Text Placeholder 1"/>
          <p:cNvSpPr>
            <a:spLocks noGrp="1"/>
          </p:cNvSpPr>
          <p:nvPr>
            <p:ph type="body" sz="quarter" idx="20"/>
          </p:nvPr>
        </p:nvSpPr>
        <p:spPr>
          <a:xfrm>
            <a:off x="497377" y="441637"/>
            <a:ext cx="2863357" cy="270843"/>
          </a:xfrm>
        </p:spPr>
        <p:txBody>
          <a:bodyPr/>
          <a:lstStyle/>
          <a:p>
            <a:r>
              <a:rPr lang="en-US" dirty="0"/>
              <a:t>RETIREMENT INCOME SOLUTIONS</a:t>
            </a:r>
          </a:p>
        </p:txBody>
      </p:sp>
      <p:sp>
        <p:nvSpPr>
          <p:cNvPr id="8"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A20-6</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377903393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Discretionary Expenses</a:t>
            </a:r>
          </a:p>
        </p:txBody>
      </p:sp>
      <p:sp>
        <p:nvSpPr>
          <p:cNvPr id="3" name="Text Placeholder 2"/>
          <p:cNvSpPr>
            <a:spLocks noGrp="1"/>
          </p:cNvSpPr>
          <p:nvPr>
            <p:ph type="body" sz="quarter" idx="20"/>
          </p:nvPr>
        </p:nvSpPr>
        <p:spPr>
          <a:xfrm>
            <a:off x="497377" y="441637"/>
            <a:ext cx="2863357" cy="270843"/>
          </a:xfrm>
        </p:spPr>
        <p:txBody>
          <a:bodyPr/>
          <a:lstStyle/>
          <a:p>
            <a:r>
              <a:rPr lang="en-US" dirty="0"/>
              <a:t>RETIREMENT INCOME SOLUTIONS</a:t>
            </a:r>
          </a:p>
        </p:txBody>
      </p:sp>
      <p:sp>
        <p:nvSpPr>
          <p:cNvPr id="6"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A20-7</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pic>
        <p:nvPicPr>
          <p:cNvPr id="2" name="Picture 1" descr="Screen Shot 2013-01-30 at 10.36.10 AM.png"/>
          <p:cNvPicPr>
            <a:picLocks noChangeAspect="1"/>
          </p:cNvPicPr>
          <p:nvPr/>
        </p:nvPicPr>
        <p:blipFill rotWithShape="1">
          <a:blip r:embed="rId3">
            <a:extLst>
              <a:ext uri="{28A0092B-C50C-407E-A947-70E740481C1C}">
                <a14:useLocalDpi xmlns:a14="http://schemas.microsoft.com/office/drawing/2010/main" val="0"/>
              </a:ext>
            </a:extLst>
          </a:blip>
          <a:srcRect l="162" t="14524" r="242" b="241"/>
          <a:stretch/>
        </p:blipFill>
        <p:spPr>
          <a:xfrm>
            <a:off x="806450" y="2680112"/>
            <a:ext cx="7561234" cy="2073472"/>
          </a:xfrm>
          <a:prstGeom prst="rect">
            <a:avLst/>
          </a:prstGeom>
          <a:effectLst/>
        </p:spPr>
      </p:pic>
    </p:spTree>
    <p:extLst>
      <p:ext uri="{BB962C8B-B14F-4D97-AF65-F5344CB8AC3E}">
        <p14:creationId xmlns:p14="http://schemas.microsoft.com/office/powerpoint/2010/main" val="155766199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Understand Your Options</a:t>
            </a:r>
          </a:p>
        </p:txBody>
      </p:sp>
      <p:sp>
        <p:nvSpPr>
          <p:cNvPr id="26627" name="Content Placeholder 2"/>
          <p:cNvSpPr>
            <a:spLocks noGrp="1"/>
          </p:cNvSpPr>
          <p:nvPr>
            <p:ph type="body" sz="quarter" idx="20"/>
          </p:nvPr>
        </p:nvSpPr>
        <p:spPr>
          <a:xfrm>
            <a:off x="497377" y="441637"/>
            <a:ext cx="2863357" cy="270843"/>
          </a:xfrm>
        </p:spPr>
        <p:txBody>
          <a:bodyPr/>
          <a:lstStyle/>
          <a:p>
            <a:r>
              <a:rPr lang="en-US" dirty="0"/>
              <a:t>RETIREMENT INCOME SOLUTIONS</a:t>
            </a:r>
          </a:p>
        </p:txBody>
      </p:sp>
      <p:sp>
        <p:nvSpPr>
          <p:cNvPr id="2" name="Text Placeholder 1"/>
          <p:cNvSpPr>
            <a:spLocks noGrp="1"/>
          </p:cNvSpPr>
          <p:nvPr>
            <p:ph type="body" sz="quarter" idx="21"/>
          </p:nvPr>
        </p:nvSpPr>
        <p:spPr>
          <a:xfrm>
            <a:off x="529360" y="2127663"/>
            <a:ext cx="7700240" cy="1658916"/>
          </a:xfrm>
        </p:spPr>
        <p:txBody>
          <a:bodyPr/>
          <a:lstStyle/>
          <a:p>
            <a:r>
              <a:rPr lang="en-US" dirty="0"/>
              <a:t>Life Income Annuity</a:t>
            </a:r>
          </a:p>
          <a:p>
            <a:r>
              <a:rPr lang="en-US" dirty="0"/>
              <a:t>Systematic Withdrawal Plan</a:t>
            </a:r>
          </a:p>
          <a:p>
            <a:r>
              <a:rPr lang="en-US" dirty="0"/>
              <a:t>Fixed Period Income Annuity</a:t>
            </a:r>
          </a:p>
          <a:p>
            <a:r>
              <a:rPr lang="en-US" dirty="0"/>
              <a:t>Single Sum </a:t>
            </a:r>
            <a:r>
              <a:rPr lang="en-US" dirty="0" smtClean="0"/>
              <a:t>Withdrawal</a:t>
            </a:r>
            <a:endParaRPr lang="en-US" dirty="0"/>
          </a:p>
        </p:txBody>
      </p:sp>
      <p:sp>
        <p:nvSpPr>
          <p:cNvPr id="6" name="Slide Number Placeholder 5"/>
          <p:cNvSpPr txBox="1">
            <a:spLocks/>
          </p:cNvSpPr>
          <p:nvPr/>
        </p:nvSpPr>
        <p:spPr>
          <a:xfrm>
            <a:off x="8178799" y="6403975"/>
            <a:ext cx="5937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A20-8</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248861652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014 GuideStone corporate template">
  <a:themeElements>
    <a:clrScheme name="Custom 26">
      <a:dk1>
        <a:srgbClr val="000000"/>
      </a:dk1>
      <a:lt1>
        <a:srgbClr val="FFFFFF"/>
      </a:lt1>
      <a:dk2>
        <a:srgbClr val="7F7F7F"/>
      </a:dk2>
      <a:lt2>
        <a:srgbClr val="BFBFBF"/>
      </a:lt2>
      <a:accent1>
        <a:srgbClr val="006F51"/>
      </a:accent1>
      <a:accent2>
        <a:srgbClr val="6CB33F"/>
      </a:accent2>
      <a:accent3>
        <a:srgbClr val="754200"/>
      </a:accent3>
      <a:accent4>
        <a:srgbClr val="B2A97E"/>
      </a:accent4>
      <a:accent5>
        <a:srgbClr val="007698"/>
      </a:accent5>
      <a:accent6>
        <a:srgbClr val="73AFB6"/>
      </a:accent6>
      <a:hlink>
        <a:srgbClr val="006F51"/>
      </a:hlink>
      <a:folHlink>
        <a:srgbClr val="817C00"/>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B205AF-EE8D-463F-B1C2-22ED253C76A2}">
  <ds:schemaRefs>
    <ds:schemaRef ds:uri="http://schemas.microsoft.com/office/2006/documentManagement/types"/>
    <ds:schemaRef ds:uri="http://purl.org/dc/dcmitype/"/>
    <ds:schemaRef ds:uri="http://purl.org/dc/elements/1.1/"/>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C754A344-86DA-43F9-913D-156F76A6D7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5CAF823-B962-499C-AED3-65A8E254CA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2668</TotalTime>
  <Words>1744</Words>
  <Application>Microsoft Office PowerPoint</Application>
  <PresentationFormat>On-screen Show (4:3)</PresentationFormat>
  <Paragraphs>171</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Calibri</vt:lpstr>
      <vt:lpstr>Franklin Gothic Book</vt:lpstr>
      <vt:lpstr>Times</vt:lpstr>
      <vt:lpstr>Wingdings</vt:lpstr>
      <vt:lpstr>2014 GuideStone corporate template</vt:lpstr>
      <vt:lpstr>PowerPoint Presentation</vt:lpstr>
      <vt:lpstr>Retirement Income Solutions</vt:lpstr>
      <vt:lpstr>Why You Need a Good Strategy</vt:lpstr>
      <vt:lpstr>What does a good strategy look like?</vt:lpstr>
      <vt:lpstr>Income and Expense Categories</vt:lpstr>
      <vt:lpstr>Estimated Income</vt:lpstr>
      <vt:lpstr>Essential Expenses</vt:lpstr>
      <vt:lpstr>Discretionary Expenses</vt:lpstr>
      <vt:lpstr>Understand Your Options</vt:lpstr>
      <vt:lpstr>Life Income Annuity</vt:lpstr>
      <vt:lpstr>Systematic Withdrawal Plan</vt:lpstr>
      <vt:lpstr>Systematic Withdrawal Plan</vt:lpstr>
      <vt:lpstr>Fixed Period Income Annuity</vt:lpstr>
      <vt:lpstr>Single Sum Payment</vt:lpstr>
      <vt:lpstr>An Important Note About Annuities</vt:lpstr>
      <vt:lpstr>What if my expenses exceed my retirement income?</vt:lpstr>
      <vt:lpstr>What if my expenses  exceed my retirement  income?</vt:lpstr>
      <vt:lpstr>GuideStone Is  Here to Help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Speakman</dc:creator>
  <cp:lastModifiedBy>Payton Christopher</cp:lastModifiedBy>
  <cp:revision>359</cp:revision>
  <cp:lastPrinted>2015-01-08T19:17:06Z</cp:lastPrinted>
  <dcterms:created xsi:type="dcterms:W3CDTF">2014-09-16T15:50:39Z</dcterms:created>
  <dcterms:modified xsi:type="dcterms:W3CDTF">2017-05-25T16:58:26Z</dcterms:modified>
</cp:coreProperties>
</file>