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2" r:id="rId5"/>
    <p:sldMasterId id="2147483719" r:id="rId6"/>
  </p:sldMasterIdLst>
  <p:notesMasterIdLst>
    <p:notesMasterId r:id="rId89"/>
  </p:notesMasterIdLst>
  <p:handoutMasterIdLst>
    <p:handoutMasterId r:id="rId90"/>
  </p:handoutMasterIdLst>
  <p:sldIdLst>
    <p:sldId id="258" r:id="rId7"/>
    <p:sldId id="259" r:id="rId8"/>
    <p:sldId id="341" r:id="rId9"/>
    <p:sldId id="261" r:id="rId10"/>
    <p:sldId id="262" r:id="rId11"/>
    <p:sldId id="263" r:id="rId12"/>
    <p:sldId id="264" r:id="rId13"/>
    <p:sldId id="265" r:id="rId14"/>
    <p:sldId id="266" r:id="rId15"/>
    <p:sldId id="267" r:id="rId16"/>
    <p:sldId id="268" r:id="rId17"/>
    <p:sldId id="269" r:id="rId18"/>
    <p:sldId id="270" r:id="rId19"/>
    <p:sldId id="271" r:id="rId20"/>
    <p:sldId id="347" r:id="rId21"/>
    <p:sldId id="348" r:id="rId22"/>
    <p:sldId id="349"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43"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44"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45" r:id="rId87"/>
    <p:sldId id="339"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a:srgbClr val="7F7F7F"/>
    <a:srgbClr val="59A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6497" autoAdjust="0"/>
  </p:normalViewPr>
  <p:slideViewPr>
    <p:cSldViewPr snapToGrid="0" snapToObjects="1">
      <p:cViewPr varScale="1">
        <p:scale>
          <a:sx n="101" d="100"/>
          <a:sy n="101" d="100"/>
        </p:scale>
        <p:origin x="1668" y="96"/>
      </p:cViewPr>
      <p:guideLst>
        <p:guide orient="horz" pos="1080"/>
        <p:guide pos="312"/>
      </p:guideLst>
    </p:cSldViewPr>
  </p:slideViewPr>
  <p:notesTextViewPr>
    <p:cViewPr>
      <p:scale>
        <a:sx n="100" d="100"/>
        <a:sy n="100" d="100"/>
      </p:scale>
      <p:origin x="0" y="0"/>
    </p:cViewPr>
  </p:notesTextViewPr>
  <p:sorterViewPr>
    <p:cViewPr>
      <p:scale>
        <a:sx n="53" d="100"/>
        <a:sy n="53" d="100"/>
      </p:scale>
      <p:origin x="0" y="-5856"/>
    </p:cViewPr>
  </p:sorterViewPr>
  <p:notesViewPr>
    <p:cSldViewPr snapToGrid="0" snapToObjects="1">
      <p:cViewPr varScale="1">
        <p:scale>
          <a:sx n="143" d="100"/>
          <a:sy n="143" d="100"/>
        </p:scale>
        <p:origin x="-50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F94C5-6890-6448-A306-3E3C41EF1844}" type="datetimeFigureOut">
              <a:rPr lang="en-US" smtClean="0"/>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E5BE-ACA7-0D4B-8516-B3CF690B0F6B}" type="slidenum">
              <a:rPr lang="en-US" smtClean="0"/>
              <a:t>‹#›</a:t>
            </a:fld>
            <a:endParaRPr lang="en-US"/>
          </a:p>
        </p:txBody>
      </p:sp>
    </p:spTree>
    <p:extLst>
      <p:ext uri="{BB962C8B-B14F-4D97-AF65-F5344CB8AC3E}">
        <p14:creationId xmlns:p14="http://schemas.microsoft.com/office/powerpoint/2010/main" val="325061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FAF4-D663-7A44-B379-E6F2155D9C7B}"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7400-DC4E-B24B-BF26-EEE0BF4F7A4D}" type="slidenum">
              <a:rPr lang="en-US" smtClean="0"/>
              <a:t>‹#›</a:t>
            </a:fld>
            <a:endParaRPr lang="en-US"/>
          </a:p>
        </p:txBody>
      </p:sp>
    </p:spTree>
    <p:extLst>
      <p:ext uri="{BB962C8B-B14F-4D97-AF65-F5344CB8AC3E}">
        <p14:creationId xmlns:p14="http://schemas.microsoft.com/office/powerpoint/2010/main" val="3787050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801318"/>
            <a:ext cx="2971800" cy="463312"/>
          </a:xfrm>
          <a:prstGeom prst="rect">
            <a:avLst/>
          </a:prstGeom>
        </p:spPr>
        <p:txBody>
          <a:bodyPr/>
          <a:lstStyle/>
          <a:p>
            <a:pPr defTabSz="914400"/>
            <a:fld id="{CEBEDFDF-4646-4AC1-987F-56EF828B039A}" type="slidenum">
              <a:rPr lang="en-US" smtClean="0">
                <a:solidFill>
                  <a:prstClr val="black"/>
                </a:solidFill>
              </a:rPr>
              <a:pPr defTabSz="914400"/>
              <a:t>1</a:t>
            </a:fld>
            <a:endParaRPr lang="en-US" dirty="0">
              <a:solidFill>
                <a:prstClr val="black"/>
              </a:solidFill>
            </a:endParaRPr>
          </a:p>
        </p:txBody>
      </p:sp>
    </p:spTree>
    <p:extLst>
      <p:ext uri="{BB962C8B-B14F-4D97-AF65-F5344CB8AC3E}">
        <p14:creationId xmlns:p14="http://schemas.microsoft.com/office/powerpoint/2010/main" val="131166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sz="1100" dirty="0" smtClean="0"/>
              <a:t>There are several ages that can be key milestones in your retirement process.</a:t>
            </a:r>
          </a:p>
          <a:p>
            <a:pPr lvl="1"/>
            <a:r>
              <a:rPr lang="en-US" sz="1100" dirty="0" smtClean="0"/>
              <a:t>Age 55 — In most retirement plans through GuideStone, this is the earliest age at which you can establish a retirement benefit.</a:t>
            </a:r>
          </a:p>
          <a:p>
            <a:pPr lvl="1"/>
            <a:r>
              <a:rPr lang="en-US" sz="1100" dirty="0" smtClean="0"/>
              <a:t>Age 59½ — If you take a distribution from a retirement account prior to this age you may have to pay a 10% federal excise tax penalty. </a:t>
            </a:r>
          </a:p>
          <a:p>
            <a:pPr lvl="1"/>
            <a:r>
              <a:rPr lang="en-US" sz="1100" dirty="0" smtClean="0"/>
              <a:t>Age 62 — This is the earliest age at which eligible taxpayers can receive a Social Security retirement benefit. An early-age benefit will be a reduced amount when compared to your full retirement age benefit. </a:t>
            </a:r>
          </a:p>
          <a:p>
            <a:pPr lvl="1"/>
            <a:r>
              <a:rPr lang="en-US" sz="1100" dirty="0" smtClean="0"/>
              <a:t>Age 65 — Most retirement plans consider this to be your “normal” retirement age, and it is also the age that you become eligible for Medicare if you have stopped working.</a:t>
            </a:r>
          </a:p>
          <a:p>
            <a:pPr lvl="1"/>
            <a:r>
              <a:rPr lang="en-US" sz="1100" dirty="0" smtClean="0"/>
              <a:t>FRA — This stands for “full retirement age.” This is the age at which you are eligible for a full Social Security retirement benefit. Your FRA is based upon the year in which you were born and falls somewhere between ages 65 and 67. </a:t>
            </a:r>
          </a:p>
          <a:p>
            <a:pPr lvl="1"/>
            <a:r>
              <a:rPr lang="en-US" sz="1100" dirty="0" smtClean="0"/>
              <a:t>70½ — At this age, the IRS imposes what is called a “required minimum distribution or RMD.” This means if you’ve not yet started taking money out of a tax-sheltered retirement plan or traditional IRA, you’ll be required to take at least a minimum distribution before April 1 of the year following the year in which you turn 70½. However, it may be possible to continue to delay this RMD from your retirement account if you have not yet retired and you continue to make retirement plan contributions. </a:t>
            </a:r>
          </a:p>
          <a:p>
            <a:endParaRPr lang="en-US" sz="1100"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10</a:t>
            </a:fld>
            <a:endParaRPr lang="en-US" sz="1200" dirty="0" smtClean="0">
              <a:solidFill>
                <a:prstClr val="black"/>
              </a:solidFill>
            </a:endParaRPr>
          </a:p>
        </p:txBody>
      </p:sp>
    </p:spTree>
    <p:extLst>
      <p:ext uri="{BB962C8B-B14F-4D97-AF65-F5344CB8AC3E}">
        <p14:creationId xmlns:p14="http://schemas.microsoft.com/office/powerpoint/2010/main" val="368286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533400" y="4402097"/>
            <a:ext cx="5791200" cy="4691103"/>
          </a:xfrm>
        </p:spPr>
        <p:txBody>
          <a:bodyPr>
            <a:noAutofit/>
          </a:bodyPr>
          <a:lstStyle/>
          <a:p>
            <a:pPr>
              <a:spcBef>
                <a:spcPts val="200"/>
              </a:spcBef>
            </a:pPr>
            <a:r>
              <a:rPr lang="en-US" sz="900" dirty="0"/>
              <a:t>As you get closer to retirement, be careful to always investigate the “common knowledge” you hear about retirement and GuideStone plans. Some of the information you receive from “well-meaning” friends or financial services providers may be based on misconceptions or misinformation. Let’s look at a few examples:</a:t>
            </a:r>
          </a:p>
          <a:p>
            <a:pPr>
              <a:spcBef>
                <a:spcPts val="200"/>
              </a:spcBef>
            </a:pPr>
            <a:r>
              <a:rPr lang="en-US" sz="900" dirty="0"/>
              <a:t>Q. </a:t>
            </a:r>
            <a:r>
              <a:rPr lang="en-US" sz="900" i="1" dirty="0"/>
              <a:t>“I heard you have to start receiving retirement income at age 65.”</a:t>
            </a:r>
          </a:p>
          <a:p>
            <a:pPr>
              <a:spcBef>
                <a:spcPts val="200"/>
              </a:spcBef>
            </a:pPr>
            <a:r>
              <a:rPr lang="en-US" sz="900" dirty="0"/>
              <a:t>A. False. You may be able to start receiving income as early as age 55, or you can delay taking a distribution until age 70½. If you’re still working at 70½, you may be able to delay taking distributions even longer.</a:t>
            </a:r>
          </a:p>
          <a:p>
            <a:pPr>
              <a:spcBef>
                <a:spcPts val="200"/>
              </a:spcBef>
            </a:pPr>
            <a:r>
              <a:rPr lang="en-US" sz="900" dirty="0"/>
              <a:t>Q</a:t>
            </a:r>
            <a:r>
              <a:rPr lang="en-US" sz="900" i="1" dirty="0"/>
              <a:t>. “When you retire, I heard you had to purchase an annuity.” </a:t>
            </a:r>
          </a:p>
          <a:p>
            <a:pPr>
              <a:spcBef>
                <a:spcPts val="200"/>
              </a:spcBef>
            </a:pPr>
            <a:r>
              <a:rPr lang="en-US" sz="900" dirty="0"/>
              <a:t>A. False. While an annuity or lifetime income is one of the options some GuideStone plans offer at retirement, there are many other income options from which to choose. These will be discussed in detail later in the section titled: Retirement Income Options.</a:t>
            </a:r>
          </a:p>
          <a:p>
            <a:pPr>
              <a:spcBef>
                <a:spcPts val="200"/>
              </a:spcBef>
            </a:pPr>
            <a:r>
              <a:rPr lang="en-US" sz="900" dirty="0"/>
              <a:t>Q. </a:t>
            </a:r>
            <a:r>
              <a:rPr lang="en-US" sz="900" i="1" dirty="0"/>
              <a:t>“Is it true that when you die your spouse only receives half of your income?” </a:t>
            </a:r>
          </a:p>
          <a:p>
            <a:pPr>
              <a:spcBef>
                <a:spcPts val="200"/>
              </a:spcBef>
            </a:pPr>
            <a:r>
              <a:rPr lang="en-US" sz="900" dirty="0"/>
              <a:t>A. While there is an income option where this could be true, if you don’t want that for your spouse, you can select from a variety of other available options. Some provide 100% of your same benefit to your spouse, while other options give your spouse or beneficiary everything left in your account upon your death.</a:t>
            </a:r>
          </a:p>
          <a:p>
            <a:pPr>
              <a:spcBef>
                <a:spcPts val="200"/>
              </a:spcBef>
            </a:pPr>
            <a:r>
              <a:rPr lang="en-US" sz="900" dirty="0"/>
              <a:t>Q. </a:t>
            </a:r>
            <a:r>
              <a:rPr lang="en-US" sz="900" i="1" dirty="0"/>
              <a:t>“Someone told me when you and your spouse die your heirs get nothing.”</a:t>
            </a:r>
            <a:r>
              <a:rPr lang="en-US" sz="900" dirty="0"/>
              <a:t> </a:t>
            </a:r>
          </a:p>
          <a:p>
            <a:pPr>
              <a:spcBef>
                <a:spcPts val="200"/>
              </a:spcBef>
            </a:pPr>
            <a:r>
              <a:rPr lang="en-US" sz="900" dirty="0"/>
              <a:t>A. You decide who will receive distributions in the event both you and your spouse die before you retire. If death comes after you have retired, the answer depends upon which retirement income option you select. With certain options, payments do stop, but you can select other options where income can continue for either a specified period of time, or until all the remaining dollars in the account are distributed to whomever you have named.</a:t>
            </a:r>
          </a:p>
          <a:p>
            <a:pPr>
              <a:spcBef>
                <a:spcPts val="200"/>
              </a:spcBef>
            </a:pPr>
            <a:r>
              <a:rPr lang="en-US" sz="900" dirty="0"/>
              <a:t>Q. </a:t>
            </a:r>
            <a:r>
              <a:rPr lang="en-US" sz="900" i="1" dirty="0"/>
              <a:t>“I talked to an adviser who promised a higher return on my investments” </a:t>
            </a:r>
          </a:p>
          <a:p>
            <a:pPr>
              <a:spcBef>
                <a:spcPts val="200"/>
              </a:spcBef>
            </a:pPr>
            <a:r>
              <a:rPr lang="en-US" sz="900" dirty="0"/>
              <a:t>A. While this may or may not be true, there are many things to consider. Are you comparing the same type of investment? Does the promise of a higher return come with increased risk you may be uncomfortable taking? Are there added sales commissions, administrative fees and surrender charges that you don’t have in your GuideStone plan? And if you are a minister, have you considered tax advantages you may lose by moving to another plan provider? </a:t>
            </a:r>
          </a:p>
          <a:p>
            <a:pPr>
              <a:spcBef>
                <a:spcPts val="200"/>
              </a:spcBef>
            </a:pPr>
            <a:r>
              <a:rPr lang="en-US" sz="900" dirty="0"/>
              <a:t>This brings us to the bottom line. Don’t assume. Retirement involves making some of the most important financial decisions you will ever face. Make sure you have all the facts. </a:t>
            </a:r>
            <a:r>
              <a:rPr lang="en-US" sz="900" dirty="0" err="1"/>
              <a:t>GuideStone’s</a:t>
            </a:r>
            <a:r>
              <a:rPr lang="en-US" sz="900" dirty="0"/>
              <a:t> commitment will always be to give you unbiased, objective answers. Remember, we have no profit motive, no hidden agenda. Our bottom line is your bottom line </a:t>
            </a:r>
            <a:r>
              <a:rPr lang="en-US" sz="900" dirty="0" smtClean="0"/>
              <a:t>— </a:t>
            </a:r>
            <a:r>
              <a:rPr lang="en-US" sz="900" dirty="0"/>
              <a:t>your retirement security.</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11</a:t>
            </a:fld>
            <a:endParaRPr lang="en-US" sz="1200" dirty="0" smtClean="0">
              <a:solidFill>
                <a:prstClr val="black"/>
              </a:solidFill>
            </a:endParaRPr>
          </a:p>
        </p:txBody>
      </p:sp>
    </p:spTree>
    <p:extLst>
      <p:ext uri="{BB962C8B-B14F-4D97-AF65-F5344CB8AC3E}">
        <p14:creationId xmlns:p14="http://schemas.microsoft.com/office/powerpoint/2010/main" val="85111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4"/>
          <p:cNvSpPr>
            <a:spLocks noGrp="1" noRot="1" noChangeAspect="1" noChangeArrowheads="1" noTextEdit="1"/>
          </p:cNvSpPr>
          <p:nvPr>
            <p:ph type="sldImg"/>
          </p:nvPr>
        </p:nvSpPr>
        <p:spPr>
          <a:ln/>
        </p:spPr>
      </p:sp>
      <p:sp>
        <p:nvSpPr>
          <p:cNvPr id="120836" name="Rectangle 5"/>
          <p:cNvSpPr>
            <a:spLocks noGrp="1" noChangeArrowheads="1"/>
          </p:cNvSpPr>
          <p:nvPr>
            <p:ph type="body" idx="1"/>
          </p:nvPr>
        </p:nvSpPr>
        <p:spPr>
          <a:xfrm>
            <a:off x="914400" y="4402097"/>
            <a:ext cx="4724400" cy="4169491"/>
          </a:xfrm>
          <a:noFill/>
          <a:ln/>
        </p:spPr>
        <p:txBody>
          <a:bodyPr/>
          <a:lstStyle/>
          <a:p>
            <a:r>
              <a:rPr lang="en-US" dirty="0" smtClean="0"/>
              <a:t>In this section, we’ll discuss how much income you’ll need when you retire. First, we’ll introduce you to some general “rule of thumb” calculations.</a:t>
            </a:r>
          </a:p>
          <a:p>
            <a:r>
              <a:rPr lang="en-US" dirty="0" smtClean="0"/>
              <a:t>Next, we’ll introduce you to several online planning tools you can use to calculate a more specific retirement income goal.</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12</a:t>
            </a:fld>
            <a:endParaRPr lang="en-US" sz="1200" dirty="0" smtClean="0">
              <a:solidFill>
                <a:prstClr val="black"/>
              </a:solidFill>
            </a:endParaRPr>
          </a:p>
        </p:txBody>
      </p:sp>
    </p:spTree>
    <p:extLst>
      <p:ext uri="{BB962C8B-B14F-4D97-AF65-F5344CB8AC3E}">
        <p14:creationId xmlns:p14="http://schemas.microsoft.com/office/powerpoint/2010/main" val="235342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4"/>
          <p:cNvSpPr>
            <a:spLocks noGrp="1" noRot="1" noChangeAspect="1" noChangeArrowheads="1" noTextEdit="1"/>
          </p:cNvSpPr>
          <p:nvPr>
            <p:ph type="sldImg"/>
          </p:nvPr>
        </p:nvSpPr>
        <p:spPr>
          <a:ln/>
        </p:spPr>
      </p:sp>
      <p:sp>
        <p:nvSpPr>
          <p:cNvPr id="121860" name="Rectangle 5"/>
          <p:cNvSpPr>
            <a:spLocks noGrp="1" noChangeArrowheads="1"/>
          </p:cNvSpPr>
          <p:nvPr>
            <p:ph type="body" idx="1"/>
          </p:nvPr>
        </p:nvSpPr>
        <p:spPr>
          <a:xfrm>
            <a:off x="762000" y="4402097"/>
            <a:ext cx="5257800" cy="4564103"/>
          </a:xfrm>
          <a:noFill/>
          <a:ln/>
        </p:spPr>
        <p:txBody>
          <a:bodyPr>
            <a:noAutofit/>
          </a:bodyPr>
          <a:lstStyle/>
          <a:p>
            <a:r>
              <a:rPr lang="en-US" sz="1100" dirty="0"/>
              <a:t>Most financial planners suggest you’ll need to replace 70 to 90 percent of your final year’s income to maintain your standard of living after you retire. It will be hard to get by on less than this, and you may need more if you have additional retirement expenses such as high debt, major medical costs, or if you’re still paying on a home mortgage. </a:t>
            </a:r>
          </a:p>
          <a:p>
            <a:r>
              <a:rPr lang="en-US" sz="1100" dirty="0"/>
              <a:t>Social Security benefits typically provide 25 to 40 percent of the retirement income you will need. This percentage varies based on several factors such as your income levels during your working career and the age at which you retire. </a:t>
            </a:r>
          </a:p>
          <a:p>
            <a:r>
              <a:rPr lang="en-US" sz="1100" dirty="0"/>
              <a:t>The average Social Security benefit today for an individual taxpayer is approximately </a:t>
            </a:r>
            <a:r>
              <a:rPr lang="en-US" sz="1100" dirty="0" smtClean="0"/>
              <a:t>$16,000 </a:t>
            </a:r>
            <a:r>
              <a:rPr lang="en-US" sz="1100" dirty="0"/>
              <a:t>per year. You should check the annual benefit statement you receive from Social Security to see your own personalized benefit estimate.</a:t>
            </a:r>
          </a:p>
          <a:p>
            <a:r>
              <a:rPr lang="en-US" sz="1100" dirty="0"/>
              <a:t>Let’s pull these general “rules of thumb” together by using an example of a person getting ready to retire with a $50,000 annual income. If we assume an 80 percent replacement value, this person will need approximately $40,000 in retirement income. By subtracting the $</a:t>
            </a:r>
            <a:r>
              <a:rPr lang="en-US" sz="1100" dirty="0" smtClean="0"/>
              <a:t>16,000 </a:t>
            </a:r>
            <a:r>
              <a:rPr lang="en-US" sz="1100" dirty="0"/>
              <a:t>average Social Security benefit, we see an additional $</a:t>
            </a:r>
            <a:r>
              <a:rPr lang="en-US" sz="1100" dirty="0" smtClean="0"/>
              <a:t>24,000 </a:t>
            </a:r>
            <a:r>
              <a:rPr lang="en-US" sz="1100" dirty="0"/>
              <a:t>will be needed each year to reach this person’s annual retirement income goal. Take a moment to use these rules of thumb to create your own personal estimate. If you are following along in the workbook, use the blank space provided in the notes section to write your calculations. First, write your own annual income. Next, multiply it by 80 percent to see how much you would need if you were retiring today. Assuming you will be eligible for Social Security, subtract the current average benefit of $</a:t>
            </a:r>
            <a:r>
              <a:rPr lang="en-US" sz="1100" dirty="0" smtClean="0"/>
              <a:t>16,000 </a:t>
            </a:r>
            <a:r>
              <a:rPr lang="en-US" sz="1100" dirty="0"/>
              <a:t>from this amount. This gives you a general idea of the annual income you would need from your retirement plan and other investments if you were retiring today. </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13</a:t>
            </a:fld>
            <a:endParaRPr lang="en-US" sz="1200" dirty="0" smtClean="0">
              <a:solidFill>
                <a:prstClr val="black"/>
              </a:solidFill>
            </a:endParaRPr>
          </a:p>
        </p:txBody>
      </p:sp>
    </p:spTree>
    <p:extLst>
      <p:ext uri="{BB962C8B-B14F-4D97-AF65-F5344CB8AC3E}">
        <p14:creationId xmlns:p14="http://schemas.microsoft.com/office/powerpoint/2010/main" val="115085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4"/>
          <p:cNvSpPr>
            <a:spLocks noGrp="1" noRot="1" noChangeAspect="1" noChangeArrowheads="1" noTextEdit="1"/>
          </p:cNvSpPr>
          <p:nvPr>
            <p:ph type="sldImg"/>
          </p:nvPr>
        </p:nvSpPr>
        <p:spPr>
          <a:ln/>
        </p:spPr>
      </p:sp>
      <p:sp>
        <p:nvSpPr>
          <p:cNvPr id="122884" name="Rectangle 5"/>
          <p:cNvSpPr>
            <a:spLocks noGrp="1" noChangeArrowheads="1"/>
          </p:cNvSpPr>
          <p:nvPr>
            <p:ph type="body" idx="1"/>
          </p:nvPr>
        </p:nvSpPr>
        <p:spPr>
          <a:xfrm>
            <a:off x="914400" y="4402097"/>
            <a:ext cx="4953000" cy="4169491"/>
          </a:xfrm>
          <a:noFill/>
          <a:ln/>
        </p:spPr>
        <p:txBody>
          <a:bodyPr/>
          <a:lstStyle/>
          <a:p>
            <a:r>
              <a:rPr lang="en-US" dirty="0" smtClean="0"/>
              <a:t>To get a more accurate idea of your personal retirement income need, more than 100 helpful calculators can be found on GuideStone’s website. While these address a variety of financial needs, several are specifically designed to help you with retirement planning issues. Three examples are Retirement Income, Social Security Benefits and Retirement Planner. </a:t>
            </a:r>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14</a:t>
            </a:fld>
            <a:endParaRPr lang="en-US" sz="1200" dirty="0" smtClean="0">
              <a:solidFill>
                <a:prstClr val="black"/>
              </a:solidFill>
            </a:endParaRPr>
          </a:p>
        </p:txBody>
      </p:sp>
    </p:spTree>
    <p:extLst>
      <p:ext uri="{BB962C8B-B14F-4D97-AF65-F5344CB8AC3E}">
        <p14:creationId xmlns:p14="http://schemas.microsoft.com/office/powerpoint/2010/main" val="265024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Retirement Income</a:t>
            </a:r>
            <a:endParaRPr lang="en-US" sz="1200" b="1"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This calculator helps you determine how much monthly income your current level or retirement savings may provide. You’ll see how your annual savings, expected rate of return and your current age all have an impact on your future retirement income. </a:t>
            </a:r>
          </a:p>
          <a:p>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15</a:t>
            </a:fld>
            <a:endParaRPr lang="en-US"/>
          </a:p>
        </p:txBody>
      </p:sp>
    </p:spTree>
    <p:extLst>
      <p:ext uri="{BB962C8B-B14F-4D97-AF65-F5344CB8AC3E}">
        <p14:creationId xmlns:p14="http://schemas.microsoft.com/office/powerpoint/2010/main" val="3304397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Security Benefits</a:t>
            </a:r>
            <a:endParaRPr lang="en-US" dirty="0" smtClean="0"/>
          </a:p>
          <a:p>
            <a:r>
              <a:rPr lang="en-US" dirty="0" smtClean="0"/>
              <a:t>With this calculator, you can estimate an early, normal-age or delayed retirement income for you or you and a spouse.</a:t>
            </a:r>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16</a:t>
            </a:fld>
            <a:endParaRPr lang="en-US"/>
          </a:p>
        </p:txBody>
      </p:sp>
    </p:spTree>
    <p:extLst>
      <p:ext uri="{BB962C8B-B14F-4D97-AF65-F5344CB8AC3E}">
        <p14:creationId xmlns:p14="http://schemas.microsoft.com/office/powerpoint/2010/main" val="35473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Retirement Planner</a:t>
            </a:r>
            <a:endParaRPr lang="en-US" b="1" kern="1200" dirty="0" smtClean="0">
              <a:solidFill>
                <a:schemeClr val="tx1"/>
              </a:solidFill>
              <a:latin typeface="Arial" charset="0"/>
              <a:ea typeface="ＭＳ Ｐゴシック" charset="-128"/>
              <a:cs typeface="ＭＳ Ｐゴシック" charset="-128"/>
            </a:endParaRPr>
          </a:p>
          <a:p>
            <a:r>
              <a:rPr lang="en-US" kern="1200" dirty="0" smtClean="0">
                <a:solidFill>
                  <a:schemeClr val="tx1"/>
                </a:solidFill>
                <a:latin typeface="Arial" charset="0"/>
                <a:ea typeface="ＭＳ Ｐゴシック" charset="-128"/>
                <a:cs typeface="ＭＳ Ｐゴシック" charset="-128"/>
              </a:rPr>
              <a:t>This calculator allows you to quickly determine if your retirement plan is on track. It sets a retirement income goal based on your current salary, then calculates an estimated Social Security benefit and how much you could expect to receive from your retirement account each year throughout your estimated life expectancy.</a:t>
            </a:r>
          </a:p>
          <a:p>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17</a:t>
            </a:fld>
            <a:endParaRPr lang="en-US"/>
          </a:p>
        </p:txBody>
      </p:sp>
    </p:spTree>
    <p:extLst>
      <p:ext uri="{BB962C8B-B14F-4D97-AF65-F5344CB8AC3E}">
        <p14:creationId xmlns:p14="http://schemas.microsoft.com/office/powerpoint/2010/main" val="168730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Grp="1" noRot="1" noChangeAspect="1" noChangeArrowheads="1" noTextEdit="1"/>
          </p:cNvSpPr>
          <p:nvPr>
            <p:ph type="sldImg"/>
          </p:nvPr>
        </p:nvSpPr>
        <p:spPr>
          <a:ln/>
        </p:spPr>
      </p:sp>
      <p:sp>
        <p:nvSpPr>
          <p:cNvPr id="126980" name="Rectangle 5"/>
          <p:cNvSpPr>
            <a:spLocks noGrp="1" noChangeArrowheads="1"/>
          </p:cNvSpPr>
          <p:nvPr>
            <p:ph type="body" idx="1"/>
          </p:nvPr>
        </p:nvSpPr>
        <p:spPr>
          <a:xfrm>
            <a:off x="914400" y="4402097"/>
            <a:ext cx="4876800" cy="4169491"/>
          </a:xfrm>
          <a:noFill/>
          <a:ln/>
        </p:spPr>
        <p:txBody>
          <a:bodyPr/>
          <a:lstStyle/>
          <a:p>
            <a:r>
              <a:rPr lang="en-US" dirty="0" smtClean="0"/>
              <a:t>Other tools that can help you determine your retirement income need can be found on GuideStone’s website. There, you’ll find a “Personal Net Worth Statement”, a “Retirement Budget Worksheet” and a “Retirement Savings Worksheet.” You may use these worksheets to develop a detailed retirement budget based on your income, savings and expenses. The closer you are to your actual retirement date, the more important it will be to take the time to work through these tools.</a:t>
            </a:r>
          </a:p>
          <a:p>
            <a:r>
              <a:rPr lang="en-US" dirty="0" smtClean="0"/>
              <a:t>Also, as you use these tools, you may discover you’re not as prepared for retirement as you’d hoped. If you have a retirement income shortfall, we’ve included several helpful ideas for your consideration in the section titled: </a:t>
            </a:r>
            <a:r>
              <a:rPr lang="en-US" i="1" dirty="0" smtClean="0"/>
              <a:t>Investment Basics</a:t>
            </a:r>
            <a:r>
              <a:rPr lang="en-US" dirty="0" smtClean="0"/>
              <a:t>.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18</a:t>
            </a:fld>
            <a:endParaRPr lang="en-US" sz="1200" dirty="0" smtClean="0">
              <a:solidFill>
                <a:prstClr val="black"/>
              </a:solidFill>
            </a:endParaRPr>
          </a:p>
        </p:txBody>
      </p:sp>
    </p:spTree>
    <p:extLst>
      <p:ext uri="{BB962C8B-B14F-4D97-AF65-F5344CB8AC3E}">
        <p14:creationId xmlns:p14="http://schemas.microsoft.com/office/powerpoint/2010/main" val="116823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smtClean="0"/>
              <a:t>In this section, we’ll cover basic information about retirement income from five common sources: </a:t>
            </a:r>
          </a:p>
          <a:p>
            <a:pPr lvl="1"/>
            <a:r>
              <a:rPr lang="en-US" dirty="0" smtClean="0"/>
              <a:t>Your GuideStone retirement account.</a:t>
            </a:r>
          </a:p>
          <a:p>
            <a:pPr lvl="1"/>
            <a:r>
              <a:rPr lang="en-US" dirty="0" smtClean="0"/>
              <a:t>Social Security retirement benefits. </a:t>
            </a:r>
          </a:p>
          <a:p>
            <a:pPr lvl="1"/>
            <a:r>
              <a:rPr lang="en-US" dirty="0" smtClean="0"/>
              <a:t>Retirement plans from past employment or individual </a:t>
            </a:r>
            <a:br>
              <a:rPr lang="en-US" dirty="0" smtClean="0"/>
            </a:br>
            <a:r>
              <a:rPr lang="en-US" dirty="0" smtClean="0"/>
              <a:t>retirement accounts.</a:t>
            </a:r>
          </a:p>
          <a:p>
            <a:pPr lvl="1"/>
            <a:r>
              <a:rPr lang="en-US" dirty="0" smtClean="0"/>
              <a:t>Personal savings that you or your spouse have invested.</a:t>
            </a:r>
          </a:p>
          <a:p>
            <a:pPr lvl="1"/>
            <a:r>
              <a:rPr lang="en-US" dirty="0" smtClean="0"/>
              <a:t>And income you may receive if you decide to continue working.</a:t>
            </a:r>
          </a:p>
          <a:p>
            <a:r>
              <a:rPr lang="en-US" dirty="0" smtClean="0"/>
              <a:t>Please remember that the information contained here is general in nature. You should consult a tax professional for information specific to your situation.</a:t>
            </a:r>
            <a:endParaRPr lang="en-US" dirty="0" smtClean="0">
              <a:latin typeface="Arial" pitchFamily="34" charset="0"/>
              <a:ea typeface="ＭＳ Ｐゴシック" pitchFamily="-108" charset="-128"/>
            </a:endParaRPr>
          </a:p>
          <a:p>
            <a:pPr eaLnBrk="1" hangingPunct="1"/>
            <a:endParaRPr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19</a:t>
            </a:fld>
            <a:endParaRPr lang="en-US" sz="1200" dirty="0" smtClean="0">
              <a:solidFill>
                <a:prstClr val="black"/>
              </a:solidFill>
            </a:endParaRPr>
          </a:p>
        </p:txBody>
      </p:sp>
    </p:spTree>
    <p:extLst>
      <p:ext uri="{BB962C8B-B14F-4D97-AF65-F5344CB8AC3E}">
        <p14:creationId xmlns:p14="http://schemas.microsoft.com/office/powerpoint/2010/main" val="126466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Welcome to preparing for retirement, a presentation from GuideStone Financial Resources. As you participate in this presentation it will be our privilege to guide you through some of the important topics and choices you will need to consider as you draw closer to retirement. We’re grateful for the trust you’ve placed in GuideStone through the years as you’ve been contributing to your account. And now that retirement is just on the horizon, we hope to continue to earn that trust as we come alongside you as a valued partner, helping you through each of the important retirement choices that</a:t>
            </a:r>
            <a:br>
              <a:rPr lang="en-US" dirty="0" smtClean="0"/>
            </a:br>
            <a:r>
              <a:rPr lang="en-US" dirty="0" smtClean="0"/>
              <a:t>lie ahead. </a:t>
            </a:r>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a:t>
            </a:fld>
            <a:endParaRPr lang="en-US" sz="1200" dirty="0" smtClean="0">
              <a:solidFill>
                <a:prstClr val="black"/>
              </a:solidFill>
            </a:endParaRPr>
          </a:p>
        </p:txBody>
      </p:sp>
    </p:spTree>
    <p:extLst>
      <p:ext uri="{BB962C8B-B14F-4D97-AF65-F5344CB8AC3E}">
        <p14:creationId xmlns:p14="http://schemas.microsoft.com/office/powerpoint/2010/main" val="188580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685800" y="4401463"/>
            <a:ext cx="5486400" cy="4564737"/>
          </a:xfrm>
        </p:spPr>
        <p:txBody>
          <a:bodyPr>
            <a:noAutofit/>
          </a:bodyPr>
          <a:lstStyle/>
          <a:p>
            <a:r>
              <a:rPr lang="en-US" sz="1100" dirty="0"/>
              <a:t>Your retirement account at GuideStone can provide you with another source of income. The size of the income you can expect from your account will be determined by several factors:</a:t>
            </a:r>
          </a:p>
          <a:p>
            <a:r>
              <a:rPr lang="en-US" sz="1100" dirty="0"/>
              <a:t>One big factor is the size of your account. The larger your retirement account balance is when you retire, the larger your monthly retirement income will be. This is why, it’s not only important to start investing for retirement at an early age, but it’s also important to make sure you make adequate contributions. </a:t>
            </a:r>
          </a:p>
          <a:p>
            <a:r>
              <a:rPr lang="en-US" sz="1100" dirty="0"/>
              <a:t>Your age and the age of your spouse (if you are married) can also impact the size of your retirement income. If you retire at a younger age, you will have a longer retirement life expectancy ahead of you. Your account will have to last longer, giving you a smaller monthly income. If you retire at an older age, your account will have more time to grow, plus you will have a shorter retirement life expectancy, so the income your account provides could be larger.</a:t>
            </a:r>
          </a:p>
          <a:p>
            <a:r>
              <a:rPr lang="en-US" sz="1100" dirty="0"/>
              <a:t>The amount of income you receive from your retirement account will also be affected by the type of income option you select when you retire. These options and their impact are discussed in detail in the session titled: </a:t>
            </a:r>
            <a:r>
              <a:rPr lang="en-US" sz="1100" i="1" dirty="0"/>
              <a:t>Retirement Income Options</a:t>
            </a:r>
            <a:r>
              <a:rPr lang="en-US" sz="1100" dirty="0"/>
              <a:t>.</a:t>
            </a:r>
          </a:p>
          <a:p>
            <a:r>
              <a:rPr lang="en-US" sz="1100" dirty="0"/>
              <a:t>A resource you can use to help you determine your income options and the amount of income you can expect during retirement is the </a:t>
            </a:r>
            <a:r>
              <a:rPr lang="en-US" sz="1100" i="1" dirty="0"/>
              <a:t>Retirement Income Solutions </a:t>
            </a:r>
            <a:r>
              <a:rPr lang="en-US" sz="1100" dirty="0"/>
              <a:t>workbook. You can request one by calling GuideStone directly, or you can access the online version by visiting </a:t>
            </a:r>
            <a:r>
              <a:rPr lang="en-US" sz="1100" i="1" dirty="0" smtClean="0"/>
              <a:t>www.GuideStone.org/RetirementIncome</a:t>
            </a:r>
            <a:r>
              <a:rPr lang="en-US" sz="1100" dirty="0"/>
              <a:t>. </a:t>
            </a:r>
          </a:p>
          <a:p>
            <a:r>
              <a:rPr lang="en-US" sz="1100" dirty="0"/>
              <a:t>You can also receive </a:t>
            </a:r>
            <a:r>
              <a:rPr lang="en-US" sz="1100" dirty="0" smtClean="0"/>
              <a:t>a </a:t>
            </a:r>
            <a:r>
              <a:rPr lang="en-US" sz="1100" i="1" dirty="0"/>
              <a:t>Retirement Income Estimate </a:t>
            </a:r>
            <a:r>
              <a:rPr lang="en-US" sz="1100" dirty="0"/>
              <a:t>from GuideStone to get an idea of how much retirement income you can expect from your account. Details about how and when to request this estimate are discussed in the last section titled: </a:t>
            </a:r>
            <a:r>
              <a:rPr lang="en-US" sz="1100" i="1" dirty="0"/>
              <a:t>Your Tools</a:t>
            </a:r>
            <a:r>
              <a:rPr lang="en-US" sz="1100" dirty="0"/>
              <a:t>.</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20</a:t>
            </a:fld>
            <a:endParaRPr lang="en-US" sz="1200" dirty="0" smtClean="0">
              <a:solidFill>
                <a:prstClr val="black"/>
              </a:solidFill>
            </a:endParaRPr>
          </a:p>
        </p:txBody>
      </p:sp>
    </p:spTree>
    <p:extLst>
      <p:ext uri="{BB962C8B-B14F-4D97-AF65-F5344CB8AC3E}">
        <p14:creationId xmlns:p14="http://schemas.microsoft.com/office/powerpoint/2010/main" val="125422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a:xfrm>
            <a:off x="685800" y="4401463"/>
            <a:ext cx="5486400" cy="4564737"/>
          </a:xfrm>
        </p:spPr>
        <p:txBody>
          <a:bodyPr>
            <a:noAutofit/>
          </a:bodyPr>
          <a:lstStyle/>
          <a:p>
            <a:r>
              <a:rPr lang="en-US" dirty="0"/>
              <a:t>Plan A is a defined benefit plan that was available to ministers and other church and denomination workers through GuideStone, formerly known as </a:t>
            </a:r>
            <a:r>
              <a:rPr lang="en-US" dirty="0" smtClean="0"/>
              <a:t>the </a:t>
            </a:r>
            <a:r>
              <a:rPr lang="en-US" dirty="0"/>
              <a:t>Annuity Board of the Southern Baptist Convention. This plan is now closed to new participants. As a defined benefit plan, everyone in this plan contributed the same amount </a:t>
            </a:r>
            <a:r>
              <a:rPr lang="en-US" dirty="0" smtClean="0"/>
              <a:t>($</a:t>
            </a:r>
            <a:r>
              <a:rPr lang="en-US" dirty="0"/>
              <a:t>33.34 per month) and the plan provides a retirement income amount based on a formula that is tied to years of participation in </a:t>
            </a:r>
            <a:r>
              <a:rPr lang="en-US" dirty="0" smtClean="0"/>
              <a:t/>
            </a:r>
            <a:br>
              <a:rPr lang="en-US" dirty="0" smtClean="0"/>
            </a:br>
            <a:r>
              <a:rPr lang="en-US" dirty="0" smtClean="0"/>
              <a:t>the </a:t>
            </a:r>
            <a:r>
              <a:rPr lang="en-US" dirty="0"/>
              <a:t>plan. </a:t>
            </a:r>
          </a:p>
          <a:p>
            <a:r>
              <a:rPr lang="en-US" dirty="0"/>
              <a:t>If you participated in Plan A, your Church Retirement Plan quarterly account statement includes an estimated monthly income amount from this plan. Here are a few basic Plan A provisions you need to know:</a:t>
            </a:r>
          </a:p>
          <a:p>
            <a:r>
              <a:rPr lang="en-US" dirty="0"/>
              <a:t>The assets invested in Plan A are managed by GuideStone who oversees the asset allocation mix. </a:t>
            </a:r>
          </a:p>
          <a:p>
            <a:r>
              <a:rPr lang="en-US" dirty="0"/>
              <a:t>You can begin taking a Plan A distribution at any time after you reach age 55, even if you are still in service to a church or ministry organization. </a:t>
            </a:r>
          </a:p>
          <a:p>
            <a:r>
              <a:rPr lang="en-US" dirty="0"/>
              <a:t>Normal retirement age in Plan A is 65, so retirement income received prior to that will be reduced for early-age retirement. </a:t>
            </a:r>
          </a:p>
          <a:p>
            <a:r>
              <a:rPr lang="en-US" dirty="0"/>
              <a:t>Retirement income from Plan A is paid as a Life Income Annuity. This option is described in the </a:t>
            </a:r>
            <a:r>
              <a:rPr lang="en-US" dirty="0" smtClean="0"/>
              <a:t>section </a:t>
            </a:r>
            <a:r>
              <a:rPr lang="en-US" dirty="0"/>
              <a:t>titled: </a:t>
            </a:r>
            <a:r>
              <a:rPr lang="en-US" i="1" dirty="0"/>
              <a:t>Retirement Income Options</a:t>
            </a:r>
            <a:r>
              <a:rPr lang="en-US" dirty="0"/>
              <a:t>. </a:t>
            </a:r>
          </a:p>
          <a:p>
            <a:r>
              <a:rPr lang="en-US" dirty="0"/>
              <a:t>Plan participants who do not want to receive an annuity income option can roll the value of their Plan A account into their GuideStone 403(b) retirement plan where other income options are available.</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21</a:t>
            </a:fld>
            <a:endParaRPr lang="en-US" sz="1200" dirty="0" smtClean="0">
              <a:solidFill>
                <a:prstClr val="black"/>
              </a:solidFill>
            </a:endParaRPr>
          </a:p>
        </p:txBody>
      </p:sp>
    </p:spTree>
    <p:extLst>
      <p:ext uri="{BB962C8B-B14F-4D97-AF65-F5344CB8AC3E}">
        <p14:creationId xmlns:p14="http://schemas.microsoft.com/office/powerpoint/2010/main" val="106976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Let’s take a look at Social Security. We’ll consider :</a:t>
            </a:r>
          </a:p>
          <a:p>
            <a:pPr lvl="1"/>
            <a:r>
              <a:rPr lang="en-US" dirty="0" smtClean="0"/>
              <a:t>What it takes to be eligible for Social Security retirement benefits.</a:t>
            </a:r>
          </a:p>
          <a:p>
            <a:pPr lvl="1"/>
            <a:r>
              <a:rPr lang="en-US" dirty="0" smtClean="0"/>
              <a:t>The basis on which benefits are calculated.</a:t>
            </a:r>
          </a:p>
          <a:p>
            <a:pPr lvl="1"/>
            <a:r>
              <a:rPr lang="en-US" dirty="0" smtClean="0"/>
              <a:t>How early age benefits are reduced and how the age at which you’re eligible for your full Social Security benefit is determined.</a:t>
            </a:r>
          </a:p>
          <a:p>
            <a:pPr lvl="1"/>
            <a:r>
              <a:rPr lang="en-US" dirty="0" smtClean="0"/>
              <a:t>We’ll look at the average and maximum Social Security retirement figures, and finally, </a:t>
            </a:r>
          </a:p>
          <a:p>
            <a:pPr lvl="1"/>
            <a:r>
              <a:rPr lang="en-US" dirty="0" smtClean="0"/>
              <a:t>We’ll discuss ministers who have opted out of Social Security.</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22</a:t>
            </a:fld>
            <a:endParaRPr lang="en-US" sz="1200" dirty="0" smtClean="0">
              <a:solidFill>
                <a:prstClr val="black"/>
              </a:solidFill>
            </a:endParaRPr>
          </a:p>
        </p:txBody>
      </p:sp>
    </p:spTree>
    <p:extLst>
      <p:ext uri="{BB962C8B-B14F-4D97-AF65-F5344CB8AC3E}">
        <p14:creationId xmlns:p14="http://schemas.microsoft.com/office/powerpoint/2010/main" val="3468528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Social Security is a government program that provides benefits when you retire, become disabled or die, assuming you have not opted out of coverage and meet the necessary eligibility requirements. In this section, we’ll focus only on the benefits associated with retirement. </a:t>
            </a:r>
          </a:p>
          <a:p>
            <a:r>
              <a:rPr lang="en-US" dirty="0" smtClean="0"/>
              <a:t>To qualify for retirement benefits under the Social Security system, you must have earned 40 quarters of credit. One quarter is awarded for approximately every $1,000 you have in quarterly earnings. </a:t>
            </a:r>
          </a:p>
          <a:p>
            <a:r>
              <a:rPr lang="en-US" dirty="0" smtClean="0"/>
              <a:t>If you do not have 40 quarters under your own earnings record, you may still qualify for benefits if your spouse has 40 quarters and has started to receive his or her Social Security benefit.</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23</a:t>
            </a:fld>
            <a:endParaRPr lang="en-US" sz="1200" dirty="0" smtClean="0">
              <a:solidFill>
                <a:prstClr val="black"/>
              </a:solidFill>
            </a:endParaRPr>
          </a:p>
        </p:txBody>
      </p:sp>
    </p:spTree>
    <p:extLst>
      <p:ext uri="{BB962C8B-B14F-4D97-AF65-F5344CB8AC3E}">
        <p14:creationId xmlns:p14="http://schemas.microsoft.com/office/powerpoint/2010/main" val="375752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noFill/>
          </a:ln>
        </p:spPr>
        <p:txBody>
          <a:bodyPr/>
          <a:lstStyle/>
          <a:p>
            <a:r>
              <a:rPr lang="en-US" dirty="0" smtClean="0"/>
              <a:t>The amount of your Social Security retirement benefit is based on your birth date and your complete work history. Your highest 35 years of earnings are used in the benefit calculation.</a:t>
            </a:r>
          </a:p>
          <a:p>
            <a:r>
              <a:rPr lang="en-US" dirty="0" smtClean="0"/>
              <a:t>Each year you should receive an </a:t>
            </a:r>
            <a:r>
              <a:rPr lang="en-US" i="1" dirty="0" smtClean="0"/>
              <a:t>Earnings and Benefits Statement</a:t>
            </a:r>
            <a:r>
              <a:rPr lang="en-US" dirty="0" smtClean="0"/>
              <a:t> from Social Security. If for some reason you did not receive one, contact the Social Security Administration. You can call them at 1-800-772-1213 or visit www.ssa.gov to request one online.</a:t>
            </a: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24</a:t>
            </a:fld>
            <a:endParaRPr lang="en-US" sz="1200" dirty="0" smtClean="0">
              <a:solidFill>
                <a:prstClr val="black"/>
              </a:solidFill>
            </a:endParaRPr>
          </a:p>
        </p:txBody>
      </p:sp>
    </p:spTree>
    <p:extLst>
      <p:ext uri="{BB962C8B-B14F-4D97-AF65-F5344CB8AC3E}">
        <p14:creationId xmlns:p14="http://schemas.microsoft.com/office/powerpoint/2010/main" val="2990519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 chart, find your year of birth. This will correspond to the age at which you can receive full Social Security retirement benefits. The earliest age at which you can receive benefits is 62 even though the full retirement age is going up. </a:t>
            </a:r>
          </a:p>
          <a:p>
            <a:r>
              <a:rPr lang="en-US" dirty="0" smtClean="0"/>
              <a:t>If you delay your benefits until after full retirement age, you will be eligible for delayed retirement credits. These credits increase your benefit once you begin receiving it.</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25</a:t>
            </a:fld>
            <a:endParaRPr lang="en-US" sz="1200" dirty="0" smtClean="0">
              <a:solidFill>
                <a:prstClr val="black"/>
              </a:solidFill>
            </a:endParaRPr>
          </a:p>
        </p:txBody>
      </p:sp>
    </p:spTree>
    <p:extLst>
      <p:ext uri="{BB962C8B-B14F-4D97-AF65-F5344CB8AC3E}">
        <p14:creationId xmlns:p14="http://schemas.microsoft.com/office/powerpoint/2010/main" val="1236919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1463"/>
            <a:ext cx="5328920" cy="4169807"/>
          </a:xfrm>
        </p:spPr>
        <p:txBody>
          <a:bodyPr>
            <a:normAutofit/>
          </a:bodyPr>
          <a:lstStyle/>
          <a:p>
            <a:r>
              <a:rPr lang="en-US" dirty="0" smtClean="0"/>
              <a:t>You can take early retirement benefits at age 62. This chart illustrates the reduction in benefits you can expect if you retire early. Notice, as the full retirement age increases, there is a larger reduction in benefits back to</a:t>
            </a:r>
            <a:br>
              <a:rPr lang="en-US" dirty="0" smtClean="0"/>
            </a:br>
            <a:r>
              <a:rPr lang="en-US" dirty="0" smtClean="0"/>
              <a:t>age 62.</a:t>
            </a:r>
          </a:p>
          <a:p>
            <a:r>
              <a:rPr lang="en-US" dirty="0" smtClean="0"/>
              <a:t>You may choose to begin early retirement benefits at any age between 62 and your full retirement age. </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26</a:t>
            </a:fld>
            <a:endParaRPr lang="en-US" sz="1200" dirty="0" smtClean="0">
              <a:solidFill>
                <a:prstClr val="black"/>
              </a:solidFill>
            </a:endParaRPr>
          </a:p>
        </p:txBody>
      </p:sp>
    </p:spTree>
    <p:extLst>
      <p:ext uri="{BB962C8B-B14F-4D97-AF65-F5344CB8AC3E}">
        <p14:creationId xmlns:p14="http://schemas.microsoft.com/office/powerpoint/2010/main" val="228357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xfrm>
            <a:off x="685800" y="4401463"/>
            <a:ext cx="5332649" cy="4169807"/>
          </a:xfrm>
          <a:solidFill>
            <a:srgbClr val="FFFFFF"/>
          </a:solidFill>
          <a:ln>
            <a:noFill/>
          </a:ln>
        </p:spPr>
        <p:txBody>
          <a:bodyPr/>
          <a:lstStyle/>
          <a:p>
            <a:r>
              <a:rPr lang="en-US" dirty="0" smtClean="0"/>
              <a:t>The average individual Social Security benefit paid today is about $1,200 per month. The average combined benefit to a retired couple is about $2,000 per month.</a:t>
            </a:r>
          </a:p>
          <a:p>
            <a:r>
              <a:rPr lang="en-US" dirty="0" smtClean="0"/>
              <a:t>The maximum annual individual benefit today is $2,100 per month. Remember these amounts are approximations and can change each year.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27</a:t>
            </a:fld>
            <a:endParaRPr lang="en-US" sz="1200" dirty="0" smtClean="0">
              <a:solidFill>
                <a:prstClr val="black"/>
              </a:solidFill>
            </a:endParaRPr>
          </a:p>
        </p:txBody>
      </p:sp>
    </p:spTree>
    <p:extLst>
      <p:ext uri="{BB962C8B-B14F-4D97-AF65-F5344CB8AC3E}">
        <p14:creationId xmlns:p14="http://schemas.microsoft.com/office/powerpoint/2010/main" val="2483339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Some ministers have opted out of Social Security. Those who have done so need to remember that a decision to opt out of Social Security impacts more than just retirement benefits, it also means the minister will not be eligible for survivor benefits, disability benefits and Medicare coverage. If you are a minister who has opted out of these benefits, you will need more life and disability insurance coverage than the average person, and without Medicare coverage, you will need to think about how you are going to pay for health-care related costs in retirement. </a:t>
            </a:r>
          </a:p>
          <a:p>
            <a:r>
              <a:rPr lang="en-US" dirty="0" smtClean="0"/>
              <a:t>A decision to opt out of Social Security is based only on income from ministerial-related service. A minister could qualify for Social Security benefits by using non-ministerial work history accrued prior to or after the decision was made to opt out. </a:t>
            </a:r>
          </a:p>
          <a:p>
            <a:r>
              <a:rPr lang="en-US" dirty="0" smtClean="0"/>
              <a:t>A minister may also be eligible for spousal Social Security benefits if his spouse is receiving Social Security benefits based on her own work history.</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28</a:t>
            </a:fld>
            <a:endParaRPr lang="en-US" sz="1200" dirty="0" smtClean="0">
              <a:solidFill>
                <a:prstClr val="black"/>
              </a:solidFill>
            </a:endParaRPr>
          </a:p>
        </p:txBody>
      </p:sp>
    </p:spTree>
    <p:extLst>
      <p:ext uri="{BB962C8B-B14F-4D97-AF65-F5344CB8AC3E}">
        <p14:creationId xmlns:p14="http://schemas.microsoft.com/office/powerpoint/2010/main" val="222033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If you have worked for other employers during your career, you may have other 403(b) or 401(k) retirement accounts outside of GuideStone. How and when you can take distributions from these types of plans are determined by your former employer. Contact them to learn about your account access and payment options.</a:t>
            </a:r>
          </a:p>
          <a:p>
            <a:r>
              <a:rPr lang="en-US" dirty="0" smtClean="0"/>
              <a:t>You should also check on the tax status of contributions that were made into these plans. Contributions to 403(b) and 401(k) plans were probably made on a tax-deferred basis. Investment earnings in these types of plans have also accrued on a tax-deferred basis. This means when you take a distribution from these accounts in retirement, the money you receive will be considered taxable income in the year in which it is received. </a:t>
            </a:r>
          </a:p>
          <a:p>
            <a:r>
              <a:rPr lang="en-US" dirty="0" smtClean="0"/>
              <a:t>If you have these types of outside retirement accounts, it may be possible to consolidate them with a rollover into your GuideStone account. Generally, rollovers can be processed without tax consequences, and can make it easier to keep up with all of your investments. Visit </a:t>
            </a:r>
            <a:r>
              <a:rPr lang="en-US" i="1" dirty="0" smtClean="0"/>
              <a:t>www.GuideStone.org/consolidate  </a:t>
            </a:r>
            <a:r>
              <a:rPr lang="en-US" dirty="0" smtClean="0"/>
              <a:t>to learn more or start the process of a rollover. Also, more information about rollover considerations are discussed in the section titled: </a:t>
            </a:r>
            <a:r>
              <a:rPr lang="en-US" i="1" dirty="0" smtClean="0"/>
              <a:t>Investment Basics.</a:t>
            </a:r>
            <a:endParaRPr lang="en-US" dirty="0" smtClean="0"/>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29</a:t>
            </a:fld>
            <a:endParaRPr lang="en-US" sz="1200" dirty="0" smtClean="0">
              <a:solidFill>
                <a:prstClr val="black"/>
              </a:solidFill>
            </a:endParaRPr>
          </a:p>
        </p:txBody>
      </p:sp>
    </p:spTree>
    <p:extLst>
      <p:ext uri="{BB962C8B-B14F-4D97-AF65-F5344CB8AC3E}">
        <p14:creationId xmlns:p14="http://schemas.microsoft.com/office/powerpoint/2010/main" val="71256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As you begin your retirement preparation, you may hear from others in the investment services industry. They may suggest that you roll your account to them so they can help you manage it in retirement. If you hear offers like this, please remember, just as GuideStone has helped you during your working years, we’re also uniquely equipped to guide you through your entire retirement experience. </a:t>
            </a:r>
          </a:p>
          <a:p>
            <a:r>
              <a:rPr lang="en-US" dirty="0" smtClean="0"/>
              <a:t>In fact, since 1918, we’ve been helping participants just like you, who’ve spent their lives serving churches, schools, hospitals and other care-giving ministries. This unique expertise, coupled with our non-profit status, means GuideStone’s primary goal is to help you build the value of your retirement account. We have no profit motive, no competing interests. We don’t see you as a way to make commission or earn some added sales bonus. Our bottom line is your bottom line — your retirement security.</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a:t>
            </a:fld>
            <a:endParaRPr lang="en-US" sz="1200" dirty="0" smtClean="0">
              <a:solidFill>
                <a:prstClr val="black"/>
              </a:solidFill>
            </a:endParaRPr>
          </a:p>
        </p:txBody>
      </p:sp>
    </p:spTree>
    <p:extLst>
      <p:ext uri="{BB962C8B-B14F-4D97-AF65-F5344CB8AC3E}">
        <p14:creationId xmlns:p14="http://schemas.microsoft.com/office/powerpoint/2010/main" val="2959220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If you have an Individual Retirement Account, understand that distribution limits and tax requirements vary based on the type of IRA you own. Distributions cannot be taken without a tax penalty from a Traditional IRA prior to age 59½ unless you meet certain hardship withdrawal guidelines. </a:t>
            </a:r>
          </a:p>
          <a:p>
            <a:r>
              <a:rPr lang="en-US" dirty="0" smtClean="0"/>
              <a:t>Traditional IRA contributions could have been made on either a tax-deductible or non-deductible basis. With a deductible contribution, taxes are owed on </a:t>
            </a:r>
            <a:br>
              <a:rPr lang="en-US" dirty="0" smtClean="0"/>
            </a:br>
            <a:r>
              <a:rPr lang="en-US" dirty="0" smtClean="0"/>
              <a:t>the initial contribution when distributed in retirement. Non-deductible contributions were taxed as they were made, and will be distributed to you </a:t>
            </a:r>
            <a:br>
              <a:rPr lang="en-US" dirty="0" smtClean="0"/>
            </a:br>
            <a:r>
              <a:rPr lang="en-US" dirty="0" smtClean="0"/>
              <a:t>tax-free in retirement. Investment earnings from both deductible and </a:t>
            </a:r>
            <a:br>
              <a:rPr lang="en-US" dirty="0" smtClean="0"/>
            </a:br>
            <a:r>
              <a:rPr lang="en-US" dirty="0" smtClean="0"/>
              <a:t>non-deductible Traditional IRAs have been deferred, and will be taxable as they are distributed. </a:t>
            </a:r>
          </a:p>
          <a:p>
            <a:r>
              <a:rPr lang="en-US" dirty="0" smtClean="0"/>
              <a:t>You can delay taking a distribution from a Traditional IRA until April 1 of the year following the year you turn age 70½. If you do not comply with this distribution requirement, the IRS can assess a 50% tax penalty on the amount you were required to take as a distribution. </a:t>
            </a:r>
          </a:p>
          <a:p>
            <a:r>
              <a:rPr lang="en-US" dirty="0" smtClean="0"/>
              <a:t>Traditional IRA accounts can be consolidated into your GuideStone retirement account or rolled into an IRA. More details will be discussed in the section titled: </a:t>
            </a:r>
            <a:r>
              <a:rPr lang="en-US" i="1" dirty="0" smtClean="0"/>
              <a:t>Investment Basics</a:t>
            </a:r>
            <a:r>
              <a:rPr lang="en-US" dirty="0" smtClean="0"/>
              <a:t>.</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30</a:t>
            </a:fld>
            <a:endParaRPr lang="en-US" sz="1200" dirty="0" smtClean="0">
              <a:solidFill>
                <a:prstClr val="black"/>
              </a:solidFill>
            </a:endParaRPr>
          </a:p>
        </p:txBody>
      </p:sp>
    </p:spTree>
    <p:extLst>
      <p:ext uri="{BB962C8B-B14F-4D97-AF65-F5344CB8AC3E}">
        <p14:creationId xmlns:p14="http://schemas.microsoft.com/office/powerpoint/2010/main" val="2778246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If you have a Roth IRA, you paid taxes on the initial contributions so they can be distributed tax-free at any time. Investment earnings from a Roth IRA grow tax-deferred and can be distributed tax free if you are at least age 59½ and have held the IRA for a minimum of five years before taking a distribution. Unlike a traditional IRA, with a Roth IRA there is no required distribution at 70½. You can delay taking this money out for as long as you desire, and it can continue to grow tax free within your Roth IRA.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31</a:t>
            </a:fld>
            <a:endParaRPr lang="en-US" sz="1200" dirty="0" smtClean="0">
              <a:solidFill>
                <a:prstClr val="black"/>
              </a:solidFill>
            </a:endParaRPr>
          </a:p>
        </p:txBody>
      </p:sp>
    </p:spTree>
    <p:extLst>
      <p:ext uri="{BB962C8B-B14F-4D97-AF65-F5344CB8AC3E}">
        <p14:creationId xmlns:p14="http://schemas.microsoft.com/office/powerpoint/2010/main" val="2477493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pPr eaLnBrk="1" hangingPunct="1"/>
            <a:r>
              <a:rPr lang="en-US" dirty="0" smtClean="0"/>
              <a:t>You may also have personal investments like money market accounts, CDs or mutual funds outside your retirement plan that you plan to use for income after you retire. These types of investments do not offer the same tax-deferred growth as the retirement accounts and IRAs mentioned previously, but they have no contribution limits, so you can legally invest as much as you like.</a:t>
            </a:r>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32</a:t>
            </a:fld>
            <a:endParaRPr lang="en-US" sz="1200" dirty="0" smtClean="0">
              <a:solidFill>
                <a:prstClr val="black"/>
              </a:solidFill>
            </a:endParaRPr>
          </a:p>
        </p:txBody>
      </p:sp>
    </p:spTree>
    <p:extLst>
      <p:ext uri="{BB962C8B-B14F-4D97-AF65-F5344CB8AC3E}">
        <p14:creationId xmlns:p14="http://schemas.microsoft.com/office/powerpoint/2010/main" val="1533583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685800" y="4401463"/>
            <a:ext cx="5321207" cy="4169807"/>
          </a:xfrm>
        </p:spPr>
        <p:txBody>
          <a:bodyPr>
            <a:normAutofit/>
          </a:bodyPr>
          <a:lstStyle/>
          <a:p>
            <a:r>
              <a:rPr lang="en-US" dirty="0" smtClean="0"/>
              <a:t>Many people continue to work after they retire. If you decide to work in retirement, keep in mind that continued employment may affect your Social Security benefits. If you retire between age 62 and your full retirement age, Social Security limits how much you can earn before your Social Security benefits are reduced. This earnings limit is approximately $14,200 per year. If you earn more than this, your Social Security benefits are reduced by $1 for every $2 you earn over the limit. </a:t>
            </a:r>
          </a:p>
          <a:p>
            <a:r>
              <a:rPr lang="en-US" dirty="0" smtClean="0"/>
              <a:t>In the year you reach full retirement age, your annual earnings limit is increased to approximately $38,000. Your Social Security benefits will be reduced $1 for every $3 you earn over this limit. In the month you reach your full retirement age, you will have no earnings limit and no reduction in benefits. Full retirement age is discussed in the Appendix section titled: </a:t>
            </a:r>
            <a:r>
              <a:rPr lang="en-US" i="1" dirty="0" smtClean="0"/>
              <a:t>Social Security Basics.</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33</a:t>
            </a:fld>
            <a:endParaRPr lang="en-US" sz="1200" dirty="0" smtClean="0">
              <a:solidFill>
                <a:prstClr val="black"/>
              </a:solidFill>
            </a:endParaRPr>
          </a:p>
        </p:txBody>
      </p:sp>
    </p:spTree>
    <p:extLst>
      <p:ext uri="{BB962C8B-B14F-4D97-AF65-F5344CB8AC3E}">
        <p14:creationId xmlns:p14="http://schemas.microsoft.com/office/powerpoint/2010/main" val="255265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r>
              <a:rPr lang="en-US" dirty="0" smtClean="0"/>
              <a:t>If you work after you retire, it may be wise to invest part of that income for later needs. This strategy may reduce taxes at that time, and help provide protection against inflation later.</a:t>
            </a:r>
          </a:p>
          <a:p>
            <a:r>
              <a:rPr lang="en-US" dirty="0" smtClean="0"/>
              <a:t>If you work in a ministry or church-related setting, you can make additional contributions to a GuideStone 403(b) retirement plan. These plans offer generous tax-sheltered contribution limits that could allow you to contribute as much as 100% of your pay.</a:t>
            </a:r>
          </a:p>
          <a:p>
            <a:r>
              <a:rPr lang="en-US" dirty="0" smtClean="0"/>
              <a:t>Individuals can also contribute taxable earnings from continued employment into a Traditional or Roth IRA. Contributions to a Traditional IRA are no longer possible once you reach age 70½. </a:t>
            </a:r>
          </a:p>
          <a:p>
            <a:r>
              <a:rPr lang="en-US" dirty="0" smtClean="0"/>
              <a:t>Additional earnings as well as dollars from other sources can also be invested by you or your spouse in other investment vehicles.</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34</a:t>
            </a:fld>
            <a:endParaRPr lang="en-US" sz="1200" dirty="0" smtClean="0">
              <a:solidFill>
                <a:prstClr val="black"/>
              </a:solidFill>
            </a:endParaRPr>
          </a:p>
        </p:txBody>
      </p:sp>
    </p:spTree>
    <p:extLst>
      <p:ext uri="{BB962C8B-B14F-4D97-AF65-F5344CB8AC3E}">
        <p14:creationId xmlns:p14="http://schemas.microsoft.com/office/powerpoint/2010/main" val="1246236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charset="0"/>
                <a:ea typeface="ＭＳ Ｐゴシック" charset="-128"/>
                <a:cs typeface="ＭＳ Ｐゴシック" charset="-128"/>
              </a:rPr>
              <a:t>Please keep in mind that mutual fund investing involves risk. You should read the prospectus carefully before investing. The prospectus is available on our website, </a:t>
            </a:r>
            <a:r>
              <a:rPr lang="en-US" i="1" kern="1200" dirty="0" smtClean="0">
                <a:solidFill>
                  <a:schemeClr val="tx1"/>
                </a:solidFill>
                <a:latin typeface="Arial" charset="0"/>
                <a:ea typeface="ＭＳ Ｐゴシック" charset="-128"/>
                <a:cs typeface="ＭＳ Ｐゴシック" charset="-128"/>
              </a:rPr>
              <a:t>www.GuideStone.com</a:t>
            </a:r>
            <a:r>
              <a:rPr lang="en-US" kern="1200" dirty="0" smtClean="0">
                <a:solidFill>
                  <a:schemeClr val="tx1"/>
                </a:solidFill>
                <a:latin typeface="Arial" charset="0"/>
                <a:ea typeface="ＭＳ Ｐゴシック" charset="-128"/>
                <a:cs typeface="ＭＳ Ｐゴシック" charset="-128"/>
              </a:rPr>
              <a:t>. (Use the link on this slide to go there now.) </a:t>
            </a:r>
          </a:p>
          <a:p>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35</a:t>
            </a:fld>
            <a:endParaRPr lang="en-US"/>
          </a:p>
        </p:txBody>
      </p:sp>
    </p:spTree>
    <p:extLst>
      <p:ext uri="{BB962C8B-B14F-4D97-AF65-F5344CB8AC3E}">
        <p14:creationId xmlns:p14="http://schemas.microsoft.com/office/powerpoint/2010/main" val="3568604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3"/>
          <p:cNvSpPr>
            <a:spLocks noGrp="1" noChangeArrowheads="1"/>
          </p:cNvSpPr>
          <p:nvPr>
            <p:ph type="body" idx="1"/>
          </p:nvPr>
        </p:nvSpPr>
        <p:spPr/>
        <p:txBody>
          <a:bodyPr>
            <a:normAutofit/>
          </a:bodyPr>
          <a:lstStyle/>
          <a:p>
            <a:r>
              <a:rPr lang="en-US" dirty="0"/>
              <a:t>For years, you’ve focused your attention on contributing to your retirement account. Now, as you get closer to retirement, your focus will shift more on how to take money out of your account. The income option you select is a personal decision involving many considerations such as your income requirements, tolerance for risk, need for control over your finances and other factors. No one option is necessarily better than another, it depends upon your situation and needs. And remember, this is not an “either/or” decision. You may choose to take a combination of retirement income options.</a:t>
            </a:r>
          </a:p>
          <a:p>
            <a:r>
              <a:rPr lang="en-US" dirty="0"/>
              <a:t>This section will briefly introduce you to the different income options available: Life Income Annuity, Systematic Withdrawal </a:t>
            </a:r>
            <a:r>
              <a:rPr lang="en-US" dirty="0" smtClean="0"/>
              <a:t>Plan</a:t>
            </a:r>
            <a:r>
              <a:rPr lang="en-US" dirty="0"/>
              <a:t>, Fixed Period Income Annuity, Single Sum Payment or a combination. If you are within two years of retirement, or need to learn the specifics of each option, please plan on attending a Retirement Income Solutions workshop or webinar sponsored by GuideStone. During these events each option is discussed in detail and you’ll learn important factors to consider as you decide which income option might best fit your specific situation.</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36</a:t>
            </a:fld>
            <a:endParaRPr lang="en-US" sz="1200" dirty="0" smtClean="0">
              <a:solidFill>
                <a:prstClr val="black"/>
              </a:solidFill>
            </a:endParaRPr>
          </a:p>
        </p:txBody>
      </p:sp>
    </p:spTree>
    <p:extLst>
      <p:ext uri="{BB962C8B-B14F-4D97-AF65-F5344CB8AC3E}">
        <p14:creationId xmlns:p14="http://schemas.microsoft.com/office/powerpoint/2010/main" val="363101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3"/>
          <p:cNvSpPr>
            <a:spLocks noGrp="1" noChangeArrowheads="1"/>
          </p:cNvSpPr>
          <p:nvPr>
            <p:ph type="body" idx="1"/>
          </p:nvPr>
        </p:nvSpPr>
        <p:spPr/>
        <p:txBody>
          <a:bodyPr>
            <a:normAutofit/>
          </a:bodyPr>
          <a:lstStyle/>
          <a:p>
            <a:r>
              <a:rPr lang="en-US" dirty="0" smtClean="0"/>
              <a:t>First</a:t>
            </a:r>
            <a:r>
              <a:rPr lang="en-US" dirty="0"/>
              <a:t>, let’s consider a Life Income Annuity. This type of income is available if you participate in a GuideStone retirement plan that is sponsored by a Southern Baptist church or organization. This income option provides you or you and your spouse a regular source of income for as long as you live. You can choose a cash refund, specified period or annual increase option. </a:t>
            </a:r>
          </a:p>
          <a:p>
            <a:r>
              <a:rPr lang="en-US" dirty="0"/>
              <a:t>With a cash refund, at your death, your beneficiary will receive the account value that was used to purchase the annuity less payments already received.</a:t>
            </a:r>
          </a:p>
          <a:p>
            <a:r>
              <a:rPr lang="en-US" dirty="0"/>
              <a:t>The specified period option ensures your children or other beneficiaries will receive proceeds in the event you (and your spouse or other joint </a:t>
            </a:r>
            <a:r>
              <a:rPr lang="en-US" dirty="0" smtClean="0"/>
              <a:t>life applicant</a:t>
            </a:r>
            <a:r>
              <a:rPr lang="en-US" dirty="0"/>
              <a:t>) pass away before your chosen time period is over. </a:t>
            </a:r>
          </a:p>
          <a:p>
            <a:r>
              <a:rPr lang="en-US" dirty="0"/>
              <a:t>The annual increase option allows you to receive annual increases in payments of 1%, 2% or 3% to help offset the impact of inflation on your retirement income. </a:t>
            </a:r>
          </a:p>
          <a:p>
            <a:r>
              <a:rPr lang="en-US" dirty="0"/>
              <a:t>It’s important to note that the selection of any of these options will lower your initial annuity payments.</a:t>
            </a:r>
          </a:p>
          <a:p>
            <a:r>
              <a:rPr lang="en-US" dirty="0"/>
              <a:t>The income amount you will receive is determined by several factors including your age, account balance, the GuideStone funding rate, which type of annuity (Joint Life or Single Life) you choose and your selected payment options. If you select a Joint Life Annuity, the amount will also be based on the age of your Joint Life Applicant (such as a spouse) and the percentage of your income which is payable to him or her</a:t>
            </a:r>
            <a:r>
              <a:rPr lang="en-US" dirty="0" smtClean="0"/>
              <a:t>.</a:t>
            </a:r>
          </a:p>
          <a:p>
            <a:r>
              <a:rPr lang="en-US" dirty="0"/>
              <a:t>You will receive important information regarding annuities when you request </a:t>
            </a:r>
            <a:r>
              <a:rPr lang="en-US" dirty="0" smtClean="0"/>
              <a:t>an application</a:t>
            </a:r>
            <a:r>
              <a:rPr lang="en-US" dirty="0"/>
              <a:t>. Please read the information carefully.</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37</a:t>
            </a:fld>
            <a:endParaRPr lang="en-US" sz="1200" dirty="0" smtClean="0">
              <a:solidFill>
                <a:prstClr val="black"/>
              </a:solidFill>
            </a:endParaRPr>
          </a:p>
        </p:txBody>
      </p:sp>
    </p:spTree>
    <p:extLst>
      <p:ext uri="{BB962C8B-B14F-4D97-AF65-F5344CB8AC3E}">
        <p14:creationId xmlns:p14="http://schemas.microsoft.com/office/powerpoint/2010/main" val="3919073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3"/>
          <p:cNvSpPr>
            <a:spLocks noGrp="1" noChangeArrowheads="1"/>
          </p:cNvSpPr>
          <p:nvPr>
            <p:ph type="body" idx="1"/>
          </p:nvPr>
        </p:nvSpPr>
        <p:spPr/>
        <p:txBody>
          <a:bodyPr>
            <a:normAutofit/>
          </a:bodyPr>
          <a:lstStyle/>
          <a:p>
            <a:r>
              <a:rPr lang="en-US" dirty="0" smtClean="0"/>
              <a:t>Next</a:t>
            </a:r>
            <a:r>
              <a:rPr lang="en-US" dirty="0"/>
              <a:t>, let’s talk about the Systematic Withdrawal Plan. With this option, you determine the dollar amount you want to receive every month as retirement income. This amount is then distributed to you while the remainder of your account continues to be invested at your direction in the GuideStone investment funds of your choice. If you die while receiving this income, the balance of your account is payable to your beneficiary or your estate. </a:t>
            </a:r>
          </a:p>
          <a:p>
            <a:r>
              <a:rPr lang="en-US" dirty="0"/>
              <a:t>There are three basic ways to receive a Systematic Withdrawal:</a:t>
            </a:r>
          </a:p>
          <a:p>
            <a:r>
              <a:rPr lang="en-US" dirty="0"/>
              <a:t>You can receive equal payments of a specified amount. A minimum of $50 </a:t>
            </a:r>
            <a:r>
              <a:rPr lang="en-US" dirty="0" smtClean="0"/>
              <a:t/>
            </a:r>
            <a:br>
              <a:rPr lang="en-US" dirty="0" smtClean="0"/>
            </a:br>
            <a:r>
              <a:rPr lang="en-US" dirty="0" smtClean="0"/>
              <a:t>is </a:t>
            </a:r>
            <a:r>
              <a:rPr lang="en-US" dirty="0"/>
              <a:t>required.</a:t>
            </a:r>
          </a:p>
          <a:p>
            <a:r>
              <a:rPr lang="en-US" dirty="0"/>
              <a:t>Secondly, you can receive a percentage of total vested contribution amounts. This will provide income that varies each month. Once the total account value drops below $1,000, the entire account value may be distributed as a Single Sum Payment.</a:t>
            </a:r>
          </a:p>
          <a:p>
            <a:r>
              <a:rPr lang="en-US" dirty="0"/>
              <a:t>Finally, you can choose to have your retirement income paid over a specified period of time. This income amount varies monthly and is calculated by dividing the total account value by the remaining number of payments. </a:t>
            </a:r>
          </a:p>
          <a:p>
            <a:r>
              <a:rPr lang="en-US" dirty="0"/>
              <a:t>The monthly income is determined by the amount, percentage or period you designated on the </a:t>
            </a:r>
            <a:r>
              <a:rPr lang="en-US" i="1" dirty="0"/>
              <a:t>Retirement Income Application</a:t>
            </a:r>
            <a:r>
              <a:rPr lang="en-US" dirty="0"/>
              <a:t>. This income may be changed or discontinued at any time by completing </a:t>
            </a:r>
            <a:r>
              <a:rPr lang="en-US" i="1" dirty="0"/>
              <a:t>a Systematic Withdrawal Plan Change Form</a:t>
            </a:r>
            <a:r>
              <a:rPr lang="en-US" dirty="0"/>
              <a:t>, available by calling GuideStone.</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38</a:t>
            </a:fld>
            <a:endParaRPr lang="en-US" sz="1200" dirty="0" smtClean="0">
              <a:solidFill>
                <a:prstClr val="black"/>
              </a:solidFill>
            </a:endParaRPr>
          </a:p>
        </p:txBody>
      </p:sp>
    </p:spTree>
    <p:extLst>
      <p:ext uri="{BB962C8B-B14F-4D97-AF65-F5344CB8AC3E}">
        <p14:creationId xmlns:p14="http://schemas.microsoft.com/office/powerpoint/2010/main" val="3819714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3"/>
          <p:cNvSpPr>
            <a:spLocks noGrp="1" noChangeArrowheads="1"/>
          </p:cNvSpPr>
          <p:nvPr>
            <p:ph type="body" idx="1"/>
          </p:nvPr>
        </p:nvSpPr>
        <p:spPr>
          <a:xfrm>
            <a:off x="685800" y="4401463"/>
            <a:ext cx="5454650" cy="4169807"/>
          </a:xfrm>
        </p:spPr>
        <p:txBody>
          <a:bodyPr>
            <a:normAutofit/>
          </a:bodyPr>
          <a:lstStyle/>
          <a:p>
            <a:r>
              <a:rPr lang="en-US" dirty="0" smtClean="0"/>
              <a:t>Another </a:t>
            </a:r>
            <a:r>
              <a:rPr lang="en-US" dirty="0"/>
              <a:t>type of retirement income option is the Fixed Period Income Annuity. With this option</a:t>
            </a:r>
            <a:r>
              <a:rPr lang="en-US" dirty="0" smtClean="0"/>
              <a:t>, part </a:t>
            </a:r>
            <a:r>
              <a:rPr lang="en-US" dirty="0"/>
              <a:t>or all of your account can be paid to you over a specified period of time that you determine. You can choose among three ways to receive your monthly payment:</a:t>
            </a:r>
          </a:p>
          <a:p>
            <a:r>
              <a:rPr lang="en-US" dirty="0"/>
              <a:t>Select a specific monthly amount to be paid over a selected </a:t>
            </a:r>
            <a:r>
              <a:rPr lang="en-US" dirty="0" smtClean="0"/>
              <a:t>number </a:t>
            </a:r>
            <a:br>
              <a:rPr lang="en-US" dirty="0" smtClean="0"/>
            </a:br>
            <a:r>
              <a:rPr lang="en-US" dirty="0" smtClean="0"/>
              <a:t>of </a:t>
            </a:r>
            <a:r>
              <a:rPr lang="en-US" dirty="0"/>
              <a:t>months.</a:t>
            </a:r>
          </a:p>
          <a:p>
            <a:r>
              <a:rPr lang="en-US" dirty="0"/>
              <a:t>Receive your entire account balance over a selected number of months.</a:t>
            </a:r>
          </a:p>
          <a:p>
            <a:r>
              <a:rPr lang="en-US" dirty="0"/>
              <a:t>Select a specific monthly amount until your account value is exhausted.</a:t>
            </a:r>
          </a:p>
          <a:p>
            <a:r>
              <a:rPr lang="en-US" dirty="0"/>
              <a:t>If you die before the fixed period you selected ends, your beneficiary continues to receive the same income for the remainder of the payment period, or can choose to receive the present value of the remaining payments as a Single Sum Payment. At your death, any dollars remaining in your retirement account not used to fund the Fixed Period Income Annuity, will be distributed to your beneficiary.</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39</a:t>
            </a:fld>
            <a:endParaRPr lang="en-US" sz="1200" dirty="0" smtClean="0">
              <a:solidFill>
                <a:prstClr val="black"/>
              </a:solidFill>
            </a:endParaRPr>
          </a:p>
        </p:txBody>
      </p:sp>
    </p:spTree>
    <p:extLst>
      <p:ext uri="{BB962C8B-B14F-4D97-AF65-F5344CB8AC3E}">
        <p14:creationId xmlns:p14="http://schemas.microsoft.com/office/powerpoint/2010/main" val="333865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a:t>One of the ways we help you to discover retirement security is through this </a:t>
            </a:r>
            <a:r>
              <a:rPr lang="en-US" i="1" dirty="0"/>
              <a:t>Preparing for Retirement presentation</a:t>
            </a:r>
            <a:r>
              <a:rPr lang="en-US" dirty="0"/>
              <a:t>. Here are the topics this presentation will cover. As you listen to each section, you may want to make a few notes. Also, it’s important to note that some of the sections address the tax treatment of various investments. Please remember this material is general in nature, and your situation may vary. Please consult a tax professional for specific information concerning your needs. </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a:t>
            </a:fld>
            <a:endParaRPr lang="en-US" sz="1200" dirty="0" smtClean="0">
              <a:solidFill>
                <a:prstClr val="black"/>
              </a:solidFill>
            </a:endParaRPr>
          </a:p>
        </p:txBody>
      </p:sp>
    </p:spTree>
    <p:extLst>
      <p:ext uri="{BB962C8B-B14F-4D97-AF65-F5344CB8AC3E}">
        <p14:creationId xmlns:p14="http://schemas.microsoft.com/office/powerpoint/2010/main" val="1833946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3"/>
          <p:cNvSpPr>
            <a:spLocks noGrp="1" noChangeArrowheads="1"/>
          </p:cNvSpPr>
          <p:nvPr>
            <p:ph type="body" idx="1"/>
          </p:nvPr>
        </p:nvSpPr>
        <p:spPr/>
        <p:txBody>
          <a:bodyPr>
            <a:normAutofit/>
          </a:bodyPr>
          <a:lstStyle/>
          <a:p>
            <a:r>
              <a:rPr lang="en-US" dirty="0"/>
              <a:t>A Single Sum Payment can be used to provide part or all of your retirement account to you in one payment. Many participants use this option to cover emergency expenses, such as major repairs or for major medical expenses.</a:t>
            </a:r>
          </a:p>
          <a:p>
            <a:r>
              <a:rPr lang="en-US" dirty="0"/>
              <a:t>Generally, you may request any amount, however, some plans impose limits on employer contributions that can be taken as a Single Sum Payment.</a:t>
            </a:r>
          </a:p>
          <a:p>
            <a:r>
              <a:rPr lang="en-US" dirty="0"/>
              <a:t>A Single Sum Payment is subject to a mandatory 20% Federal Income Tax withholding requirement. For example, if you request a $10,000 Single Sum Payment, you will receive $8,000, as GuideStone is required by law to withhold $2,000 (or 20%) for tax purposes.</a:t>
            </a:r>
          </a:p>
          <a:p>
            <a:r>
              <a:rPr lang="en-US" dirty="0"/>
              <a:t>It is recommended that you check with your tax adviser before selecting a Single Sum Payment. A sizeable distribution using this option could place you in a higher tax bracket and require you to pay considerably more income taxes than you may have expected. In addition, there may be state taxes and early distribution tax penalties in some cases.</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40</a:t>
            </a:fld>
            <a:endParaRPr lang="en-US" sz="1200" dirty="0" smtClean="0">
              <a:solidFill>
                <a:prstClr val="black"/>
              </a:solidFill>
            </a:endParaRPr>
          </a:p>
        </p:txBody>
      </p:sp>
    </p:spTree>
    <p:extLst>
      <p:ext uri="{BB962C8B-B14F-4D97-AF65-F5344CB8AC3E}">
        <p14:creationId xmlns:p14="http://schemas.microsoft.com/office/powerpoint/2010/main" val="350941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3"/>
          <p:cNvSpPr>
            <a:spLocks noGrp="1" noChangeArrowheads="1"/>
          </p:cNvSpPr>
          <p:nvPr>
            <p:ph type="body" idx="1"/>
          </p:nvPr>
        </p:nvSpPr>
        <p:spPr/>
        <p:txBody>
          <a:bodyPr>
            <a:normAutofit/>
          </a:bodyPr>
          <a:lstStyle/>
          <a:p>
            <a:r>
              <a:rPr lang="en-US" dirty="0"/>
              <a:t>Keep in mind that you don’t have to select just one type of retirement </a:t>
            </a:r>
            <a:r>
              <a:rPr lang="en-US" dirty="0" smtClean="0"/>
              <a:t/>
            </a:r>
            <a:br>
              <a:rPr lang="en-US" dirty="0" smtClean="0"/>
            </a:br>
            <a:r>
              <a:rPr lang="en-US" dirty="0" smtClean="0"/>
              <a:t>income </a:t>
            </a:r>
            <a:r>
              <a:rPr lang="en-US" dirty="0"/>
              <a:t>option. Various options can be combined to meet different needs. </a:t>
            </a:r>
            <a:r>
              <a:rPr lang="en-US" dirty="0" smtClean="0"/>
              <a:t/>
            </a:r>
            <a:br>
              <a:rPr lang="en-US" dirty="0" smtClean="0"/>
            </a:br>
            <a:r>
              <a:rPr lang="en-US" dirty="0" smtClean="0"/>
              <a:t>For </a:t>
            </a:r>
            <a:r>
              <a:rPr lang="en-US" dirty="0"/>
              <a:t>example:</a:t>
            </a:r>
          </a:p>
          <a:p>
            <a:r>
              <a:rPr lang="en-US" dirty="0"/>
              <a:t>A person who has to retire early could take a portion of his account as a Fixed Period Income Annuity to provide an increased level of income prior to qualifying for Social Security. Then, after Social Security benefits begin, he or she could then use the remainder of his or her retirement account to receive lifetime income using a Life Income Annuity option. </a:t>
            </a:r>
          </a:p>
          <a:p>
            <a:r>
              <a:rPr lang="en-US" dirty="0"/>
              <a:t>Also, a person could request a Single Sum Payment to cover an immediate financial need such as home repairs, and combine it with a Life Income Annuity to provide regular monthly income.</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41</a:t>
            </a:fld>
            <a:endParaRPr lang="en-US" sz="1200" dirty="0" smtClean="0">
              <a:solidFill>
                <a:prstClr val="black"/>
              </a:solidFill>
            </a:endParaRPr>
          </a:p>
        </p:txBody>
      </p:sp>
    </p:spTree>
    <p:extLst>
      <p:ext uri="{BB962C8B-B14F-4D97-AF65-F5344CB8AC3E}">
        <p14:creationId xmlns:p14="http://schemas.microsoft.com/office/powerpoint/2010/main" val="1054747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a:t>Many ministers during their working years have their church designate part of their income as a housing allowance. The allowance is excludable for income tax purposes, and as such, saves ministers on their federal income taxes.</a:t>
            </a:r>
          </a:p>
          <a:p>
            <a:r>
              <a:rPr lang="en-US" dirty="0"/>
              <a:t>This same tax savings opportunity is available for retired ministers who </a:t>
            </a:r>
            <a:r>
              <a:rPr lang="en-US" dirty="0" smtClean="0"/>
              <a:t/>
            </a:r>
            <a:br>
              <a:rPr lang="en-US" dirty="0" smtClean="0"/>
            </a:br>
            <a:r>
              <a:rPr lang="en-US" dirty="0" smtClean="0"/>
              <a:t>receive </a:t>
            </a:r>
            <a:r>
              <a:rPr lang="en-US" dirty="0"/>
              <a:t>retirement income from GuideStone. The IRS allows denominational pension boards, such as GuideStone, to designate a housing allowance on retirement income paid to retired ministers. Let’s look at an example of what this could mean.</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42</a:t>
            </a:fld>
            <a:endParaRPr lang="en-US" sz="1200" dirty="0" smtClean="0">
              <a:solidFill>
                <a:prstClr val="black"/>
              </a:solidFill>
            </a:endParaRPr>
          </a:p>
        </p:txBody>
      </p:sp>
    </p:spTree>
    <p:extLst>
      <p:ext uri="{BB962C8B-B14F-4D97-AF65-F5344CB8AC3E}">
        <p14:creationId xmlns:p14="http://schemas.microsoft.com/office/powerpoint/2010/main" val="3160265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We’ll </a:t>
            </a:r>
            <a:r>
              <a:rPr lang="en-US" dirty="0"/>
              <a:t>use a minister with $24,000 in annual retirement income and $12,000 in housing expenses for our illustration. </a:t>
            </a:r>
          </a:p>
          <a:p>
            <a:r>
              <a:rPr lang="en-US" dirty="0"/>
              <a:t>In </a:t>
            </a:r>
            <a:r>
              <a:rPr lang="en-US" dirty="0" smtClean="0"/>
              <a:t>Example </a:t>
            </a:r>
            <a:r>
              <a:rPr lang="en-US" dirty="0"/>
              <a:t>1, we’ll assume the minister has a GuideStone account. Since GuideStone qualifies under IRS Revenue Ruling 63-156 as a denominational pension board, this minister could legally exclude $12,000 of his annual retirement income as a housing allowance. This would leave only $12,000 of his annual income subject to federal and possibly state income tax.</a:t>
            </a:r>
          </a:p>
          <a:p>
            <a:r>
              <a:rPr lang="en-US" dirty="0"/>
              <a:t>In </a:t>
            </a:r>
            <a:r>
              <a:rPr lang="en-US" dirty="0" smtClean="0"/>
              <a:t>Example </a:t>
            </a:r>
            <a:r>
              <a:rPr lang="en-US" dirty="0"/>
              <a:t>2, the minister has a retirement account with another financial services provider that does not qualify as a denominational pension board. Because of this, the minister will not be able to designate any of his $24,000 annual income as housing, leaving the entire $24,000 as a taxable distribution for federal and state income tax purposes.</a:t>
            </a:r>
          </a:p>
          <a:p>
            <a:r>
              <a:rPr lang="en-US" dirty="0"/>
              <a:t>If you are a minister, taking a housing allowance distribution with its related tax savings could make a significant difference in the amount of income you will have in retirement. The ability for your retirement income provider to qualify under IRS Revenue Ruling 63-156 to designate your income as housing is an important tax savings consideration.</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43</a:t>
            </a:fld>
            <a:endParaRPr lang="en-US" sz="1200" dirty="0" smtClean="0">
              <a:solidFill>
                <a:prstClr val="black"/>
              </a:solidFill>
            </a:endParaRPr>
          </a:p>
        </p:txBody>
      </p:sp>
    </p:spTree>
    <p:extLst>
      <p:ext uri="{BB962C8B-B14F-4D97-AF65-F5344CB8AC3E}">
        <p14:creationId xmlns:p14="http://schemas.microsoft.com/office/powerpoint/2010/main" val="787870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a:t>A retiring minister makes the housing allowance designation when completing his GuideStone </a:t>
            </a:r>
            <a:r>
              <a:rPr lang="en-US" i="1" dirty="0"/>
              <a:t>Retirement Income Application</a:t>
            </a:r>
            <a:r>
              <a:rPr lang="en-US" dirty="0"/>
              <a:t>. This designation can cover up to 100% of the income as long as the designated amount complies with IRS limits. The minister can change the amount designated as housing each year by contacting GuideStone.</a:t>
            </a:r>
          </a:p>
          <a:p>
            <a:r>
              <a:rPr lang="en-US" dirty="0"/>
              <a:t>IRS housing allowance limits for a retired minister are the same as those used during working years. Housing allowance cannot exceed the lowest of three limits: the amount that is designated as a housing allowance, the actual housing expenses that are incurred, or the fair rental value of the home, furnished plus the cost of utilities. </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44</a:t>
            </a:fld>
            <a:endParaRPr lang="en-US" sz="1200" dirty="0" smtClean="0">
              <a:solidFill>
                <a:prstClr val="black"/>
              </a:solidFill>
            </a:endParaRPr>
          </a:p>
        </p:txBody>
      </p:sp>
    </p:spTree>
    <p:extLst>
      <p:ext uri="{BB962C8B-B14F-4D97-AF65-F5344CB8AC3E}">
        <p14:creationId xmlns:p14="http://schemas.microsoft.com/office/powerpoint/2010/main" val="451410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Eligible housing-related expenses include such things as: house payments or rent, property taxes, insurance on the home and contents, basic utility expenses as well as money spent for upkeep, repairs and maintenance of the house, furnishings and yard.</a:t>
            </a:r>
          </a:p>
          <a:p>
            <a:r>
              <a:rPr lang="en-US" dirty="0" smtClean="0"/>
              <a:t>For more detailed information regarding housing allowance, GuideStone offers two helpful publications: the annual </a:t>
            </a:r>
            <a:r>
              <a:rPr lang="en-US" i="1" dirty="0" smtClean="0"/>
              <a:t>Ministers Tax Guide </a:t>
            </a:r>
            <a:r>
              <a:rPr lang="en-US" dirty="0" smtClean="0"/>
              <a:t>and a </a:t>
            </a:r>
            <a:r>
              <a:rPr lang="en-US" i="1" dirty="0" smtClean="0"/>
              <a:t>Minister’s Housing Allowance </a:t>
            </a:r>
            <a:r>
              <a:rPr lang="en-US" dirty="0" smtClean="0"/>
              <a:t>brochure. </a:t>
            </a:r>
          </a:p>
          <a:p>
            <a:r>
              <a:rPr lang="en-US" dirty="0" smtClean="0"/>
              <a:t>Both of these resources are available to GuideStone participants at no cost through the GuideStone website or Customer Service Center.</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45</a:t>
            </a:fld>
            <a:endParaRPr lang="en-US" sz="1200" dirty="0" smtClean="0">
              <a:solidFill>
                <a:prstClr val="black"/>
              </a:solidFill>
            </a:endParaRPr>
          </a:p>
        </p:txBody>
      </p:sp>
    </p:spTree>
    <p:extLst>
      <p:ext uri="{BB962C8B-B14F-4D97-AF65-F5344CB8AC3E}">
        <p14:creationId xmlns:p14="http://schemas.microsoft.com/office/powerpoint/2010/main" val="1264068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3"/>
          <p:cNvSpPr>
            <a:spLocks noGrp="1" noChangeArrowheads="1"/>
          </p:cNvSpPr>
          <p:nvPr>
            <p:ph type="body" idx="1"/>
          </p:nvPr>
        </p:nvSpPr>
        <p:spPr/>
        <p:txBody>
          <a:bodyPr>
            <a:normAutofit/>
          </a:bodyPr>
          <a:lstStyle/>
          <a:p>
            <a:r>
              <a:rPr lang="en-US" dirty="0"/>
              <a:t>To receive personalized examples of all of the retirement income options we have just described, you can use our simple online tool by visiting </a:t>
            </a:r>
            <a:r>
              <a:rPr lang="en-US" i="1" dirty="0" smtClean="0"/>
              <a:t>www.GuideStone.org/RetirementIncome</a:t>
            </a:r>
            <a:r>
              <a:rPr lang="en-US" dirty="0"/>
              <a:t>. Or, if you prefer, you can request a </a:t>
            </a:r>
            <a:r>
              <a:rPr lang="en-US" i="1" dirty="0"/>
              <a:t>Retirement Income Solutions </a:t>
            </a:r>
            <a:r>
              <a:rPr lang="en-US" dirty="0"/>
              <a:t>workbook and </a:t>
            </a:r>
            <a:r>
              <a:rPr lang="en-US" i="1" dirty="0"/>
              <a:t>Retirement Income Estimate </a:t>
            </a:r>
            <a:r>
              <a:rPr lang="en-US" dirty="0"/>
              <a:t>by phone. GuideStone strongly encourages you to take one of these actions once you are within two to three years of your planned retirement date.</a:t>
            </a:r>
          </a:p>
        </p:txBody>
      </p:sp>
      <p:sp>
        <p:nvSpPr>
          <p:cNvPr id="7" name="Slide Image Placeholder 6"/>
          <p:cNvSpPr>
            <a:spLocks noGrp="1" noRot="1" noChangeAspect="1"/>
          </p:cNvSpPr>
          <p:nvPr>
            <p:ph type="sldImg"/>
          </p:nvPr>
        </p:nvSpPr>
        <p:spPr/>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46</a:t>
            </a:fld>
            <a:endParaRPr lang="en-US" sz="1200" dirty="0" smtClean="0">
              <a:solidFill>
                <a:prstClr val="black"/>
              </a:solidFill>
            </a:endParaRPr>
          </a:p>
        </p:txBody>
      </p:sp>
    </p:spTree>
    <p:extLst>
      <p:ext uri="{BB962C8B-B14F-4D97-AF65-F5344CB8AC3E}">
        <p14:creationId xmlns:p14="http://schemas.microsoft.com/office/powerpoint/2010/main" val="2772112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4"/>
          <p:cNvSpPr>
            <a:spLocks noGrp="1" noRot="1" noChangeAspect="1" noChangeArrowheads="1" noTextEdit="1"/>
          </p:cNvSpPr>
          <p:nvPr>
            <p:ph type="sldImg"/>
          </p:nvPr>
        </p:nvSpPr>
        <p:spPr>
          <a:ln/>
        </p:spPr>
      </p:sp>
      <p:sp>
        <p:nvSpPr>
          <p:cNvPr id="154628" name="Rectangle 5"/>
          <p:cNvSpPr>
            <a:spLocks noGrp="1" noChangeArrowheads="1"/>
          </p:cNvSpPr>
          <p:nvPr>
            <p:ph type="body" idx="1"/>
          </p:nvPr>
        </p:nvSpPr>
        <p:spPr>
          <a:noFill/>
          <a:ln/>
        </p:spPr>
        <p:txBody>
          <a:bodyPr/>
          <a:lstStyle/>
          <a:p>
            <a:r>
              <a:rPr lang="en-US" dirty="0" smtClean="0"/>
              <a:t>Based on information you’ve learned from this presentation, there may be investment plan adjustments you need to consider as retirement draws near. In this section we’ll describe several possible adjustments for your consideration. Please note that these are generally accepted principals to consider. This is not a comprehensive guide to financial planning and retirement, but rather an overview of some investment basics.</a:t>
            </a:r>
          </a:p>
          <a:p>
            <a:r>
              <a:rPr lang="en-US" dirty="0" smtClean="0"/>
              <a:t>As you get closer to your retirement date, you may want to adjust the asset allocation you use with your retirement plan’s investment funds. If selecting investment funds is a difficult process for you, we’ll introduce you to three GuideStone options that can help you with these allocation decisions.</a:t>
            </a:r>
          </a:p>
          <a:p>
            <a:r>
              <a:rPr lang="en-US" dirty="0" smtClean="0"/>
              <a:t>It’s also important as retirement draws closer to make sure you’re contributing enough to have adequate retirement income. We’ll discuss contribution goals and tell you about two GuideStone tools that can help if you decide to increase your contribution level.</a:t>
            </a:r>
          </a:p>
          <a:p>
            <a:r>
              <a:rPr lang="en-US" dirty="0" smtClean="0"/>
              <a:t>Consolidation may be another option to consider if you have other retirement plans or Individual Retirement Accounts. Moving all your retirement assets to GuideStone can greatly simplify the investment side of your life.</a:t>
            </a:r>
          </a:p>
          <a:p>
            <a:r>
              <a:rPr lang="en-US" dirty="0" smtClean="0"/>
              <a:t>And if you’re married, we’ll conclude this section by introducing investment opportunities available to your spouse through GuideStone.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47</a:t>
            </a:fld>
            <a:endParaRPr lang="en-US" sz="1200" dirty="0" smtClean="0">
              <a:solidFill>
                <a:prstClr val="black"/>
              </a:solidFill>
            </a:endParaRPr>
          </a:p>
        </p:txBody>
      </p:sp>
    </p:spTree>
    <p:extLst>
      <p:ext uri="{BB962C8B-B14F-4D97-AF65-F5344CB8AC3E}">
        <p14:creationId xmlns:p14="http://schemas.microsoft.com/office/powerpoint/2010/main" val="278224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4"/>
          <p:cNvSpPr>
            <a:spLocks noGrp="1" noRot="1" noChangeAspect="1" noChangeArrowheads="1" noTextEdit="1"/>
          </p:cNvSpPr>
          <p:nvPr>
            <p:ph type="sldImg"/>
          </p:nvPr>
        </p:nvSpPr>
        <p:spPr>
          <a:ln/>
        </p:spPr>
      </p:sp>
      <p:sp>
        <p:nvSpPr>
          <p:cNvPr id="155652" name="Rectangle 5"/>
          <p:cNvSpPr>
            <a:spLocks noGrp="1" noChangeArrowheads="1"/>
          </p:cNvSpPr>
          <p:nvPr>
            <p:ph type="body" idx="1"/>
          </p:nvPr>
        </p:nvSpPr>
        <p:spPr>
          <a:noFill/>
          <a:ln/>
        </p:spPr>
        <p:txBody>
          <a:bodyPr/>
          <a:lstStyle/>
          <a:p>
            <a:r>
              <a:rPr lang="en-US" dirty="0" smtClean="0"/>
              <a:t>Your </a:t>
            </a:r>
            <a:r>
              <a:rPr lang="en-US" dirty="0"/>
              <a:t>investment focus up to this point has been on growing your retirement account. Now as you move closer to retirement, this focus may need to shift more to preserving your account while reducing your investment risk. Your asset allocation may also need to be adjusted based upon the type of retirement distribution option you want to use when you retire. </a:t>
            </a:r>
          </a:p>
          <a:p>
            <a:r>
              <a:rPr lang="en-US" dirty="0"/>
              <a:t>For example, let’s assume you’re thinking about selecting a Life Income Annuity at retirement. With this option, you may want to think about adjusting your asset allocation to have less stock and more fixed income exposure as you get closer to your retirement date. If you have a large portion of your account invested in stocks with only a few years until your retirement, a sudden drop in stock prices could cause your account balance to decline without having enough time to recover from the loss. Under this scenario you would either have to settle for smaller retirement income payments or continue to work longer giving your account time to recover from the decline.</a:t>
            </a:r>
          </a:p>
          <a:p>
            <a:endParaRPr lang="en-US" dirty="0"/>
          </a:p>
          <a:p>
            <a:endParaRPr lang="en-US" dirty="0"/>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48</a:t>
            </a:fld>
            <a:endParaRPr lang="en-US" sz="1200" dirty="0" smtClean="0">
              <a:solidFill>
                <a:prstClr val="black"/>
              </a:solidFill>
            </a:endParaRPr>
          </a:p>
        </p:txBody>
      </p:sp>
    </p:spTree>
    <p:extLst>
      <p:ext uri="{BB962C8B-B14F-4D97-AF65-F5344CB8AC3E}">
        <p14:creationId xmlns:p14="http://schemas.microsoft.com/office/powerpoint/2010/main" val="2235931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4"/>
          <p:cNvSpPr>
            <a:spLocks noGrp="1" noRot="1" noChangeAspect="1" noChangeArrowheads="1" noTextEdit="1"/>
          </p:cNvSpPr>
          <p:nvPr>
            <p:ph type="sldImg"/>
          </p:nvPr>
        </p:nvSpPr>
        <p:spPr>
          <a:ln/>
        </p:spPr>
      </p:sp>
      <p:sp>
        <p:nvSpPr>
          <p:cNvPr id="156676" name="Rectangle 5"/>
          <p:cNvSpPr>
            <a:spLocks noGrp="1" noChangeArrowheads="1"/>
          </p:cNvSpPr>
          <p:nvPr>
            <p:ph type="body" idx="1"/>
          </p:nvPr>
        </p:nvSpPr>
        <p:spPr>
          <a:noFill/>
          <a:ln/>
        </p:spPr>
        <p:txBody>
          <a:bodyPr>
            <a:normAutofit/>
          </a:bodyPr>
          <a:lstStyle/>
          <a:p>
            <a:r>
              <a:rPr lang="en-US" dirty="0" smtClean="0"/>
              <a:t>If </a:t>
            </a:r>
            <a:r>
              <a:rPr lang="en-US" dirty="0"/>
              <a:t>you are considering using a Systematic Withdrawal Plan option rather than a Life Income Annuity, there are three basic investment concepts to consider before you make adjustments to your current asset allocation.</a:t>
            </a:r>
          </a:p>
          <a:p>
            <a:r>
              <a:rPr lang="en-US" dirty="0"/>
              <a:t>The first is “time horizon.” This has to do with how long you plan to keep your money invested. Generally the longer your time horizon, the more consideration you may wish to give to stocks. As just described, the shorter your time horizon, the more you may want to lean toward fixed income investments to help protect yourself from a sudden drop in the stock market. Think of your time horizon as the number of years you estimate you will live in retirement…not the years you have left before you retire. </a:t>
            </a:r>
          </a:p>
          <a:p>
            <a:r>
              <a:rPr lang="en-US" dirty="0"/>
              <a:t>A second important concept is “risk tolerance.” This refers to how well you tolerate short-term losses in your investments. If you have a low risk tolerance and struggle every time you notice your retirement account declines, you may need to adjust your asset allocation to move more toward fixed income funds. A person who’s not distracted by short-term losses, but focuses instead on long-term investment returns, has a higher risk tolerance and may be comfortable with an allocation more heavily weighted toward stock funds.</a:t>
            </a:r>
          </a:p>
          <a:p>
            <a:r>
              <a:rPr lang="en-US" dirty="0"/>
              <a:t>“Diversification” is a third important investment concept. Investors who use diversification make sure their allocation has a balance between both stock and fixed income funds. Although it cannot guarantee against a loss, a diversified asset allocation can result in the growth of your retirement account over time with a reduced level of risk. </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49</a:t>
            </a:fld>
            <a:endParaRPr lang="en-US" sz="1200" dirty="0" smtClean="0">
              <a:solidFill>
                <a:prstClr val="black"/>
              </a:solidFill>
            </a:endParaRPr>
          </a:p>
        </p:txBody>
      </p:sp>
    </p:spTree>
    <p:extLst>
      <p:ext uri="{BB962C8B-B14F-4D97-AF65-F5344CB8AC3E}">
        <p14:creationId xmlns:p14="http://schemas.microsoft.com/office/powerpoint/2010/main" val="53018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401463"/>
            <a:ext cx="5401301" cy="4169807"/>
          </a:xfrm>
          <a:noFill/>
          <a:ln/>
        </p:spPr>
        <p:txBody>
          <a:bodyPr/>
          <a:lstStyle/>
          <a:p>
            <a:r>
              <a:rPr lang="en-US" dirty="0" smtClean="0"/>
              <a:t>In this first section, we’ll address some basic retirement factors. We’ll talk about how retirement is a major life change, not just a financial decision. We’ll look at the reality that people are living longer in retirement. This means you’ll need a way to deal with inflation so that you’ll have enough income to last your entire lifetime. </a:t>
            </a:r>
          </a:p>
          <a:p>
            <a:r>
              <a:rPr lang="en-US" dirty="0" smtClean="0"/>
              <a:t>We’ll also give you several key “retirement ages,” and show you how they will play a part in the retirement planning process. And finally, we’ll address several common misconceptions that GuideStone participants may have as they prepare for retirement.</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a:t>
            </a:fld>
            <a:endParaRPr lang="en-US" sz="1200" dirty="0" smtClean="0">
              <a:solidFill>
                <a:prstClr val="black"/>
              </a:solidFill>
            </a:endParaRPr>
          </a:p>
        </p:txBody>
      </p:sp>
    </p:spTree>
    <p:extLst>
      <p:ext uri="{BB962C8B-B14F-4D97-AF65-F5344CB8AC3E}">
        <p14:creationId xmlns:p14="http://schemas.microsoft.com/office/powerpoint/2010/main" val="72835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r>
              <a:rPr lang="en-US" dirty="0" smtClean="0"/>
              <a:t>If you find this discussion about selecting investment funds confusing and you’re still not sure what to do, GuideStone offers you three approaches you can use to select investment funds that best fit your situation: one-choice, asset allocation or build-your-own.</a:t>
            </a:r>
          </a:p>
          <a:p>
            <a:r>
              <a:rPr lang="en-US" dirty="0" smtClean="0"/>
              <a:t>You can get personalized retirement investment advice by using our GPS: Guided Planning Services</a:t>
            </a:r>
            <a:r>
              <a:rPr lang="en-US" baseline="30000" dirty="0" smtClean="0"/>
              <a:t>®</a:t>
            </a:r>
            <a:r>
              <a:rPr lang="en-US" dirty="0" smtClean="0"/>
              <a:t>. This free service offers you customized investment guidance based on your specific situation. To access it, log in to your </a:t>
            </a:r>
            <a:r>
              <a:rPr lang="en-US" i="1" dirty="0" smtClean="0"/>
              <a:t>My</a:t>
            </a:r>
            <a:r>
              <a:rPr lang="en-US" dirty="0" smtClean="0"/>
              <a:t>GuideStone</a:t>
            </a:r>
            <a:r>
              <a:rPr lang="en-US" baseline="30000" dirty="0" smtClean="0"/>
              <a:t>TM</a:t>
            </a:r>
            <a:r>
              <a:rPr lang="en-US" dirty="0" smtClean="0"/>
              <a:t> account and select the </a:t>
            </a:r>
            <a:r>
              <a:rPr lang="en-US" i="1" dirty="0" smtClean="0"/>
              <a:t>Guided Planning Services</a:t>
            </a:r>
            <a:r>
              <a:rPr lang="en-US" dirty="0" smtClean="0"/>
              <a:t> link on the right side of the screen in the </a:t>
            </a:r>
            <a:r>
              <a:rPr lang="en-US" i="1" dirty="0" smtClean="0"/>
              <a:t>Quick Links </a:t>
            </a:r>
            <a:r>
              <a:rPr lang="en-US" dirty="0" smtClean="0"/>
              <a:t>section.</a:t>
            </a:r>
          </a:p>
          <a:p>
            <a:pPr eaLnBrk="1" hangingPunct="1"/>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50</a:t>
            </a:fld>
            <a:endParaRPr lang="en-US" sz="1200" dirty="0" smtClean="0">
              <a:solidFill>
                <a:prstClr val="black"/>
              </a:solidFill>
            </a:endParaRPr>
          </a:p>
        </p:txBody>
      </p:sp>
    </p:spTree>
    <p:extLst>
      <p:ext uri="{BB962C8B-B14F-4D97-AF65-F5344CB8AC3E}">
        <p14:creationId xmlns:p14="http://schemas.microsoft.com/office/powerpoint/2010/main" val="34773051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4"/>
          <p:cNvSpPr>
            <a:spLocks noGrp="1" noRot="1" noChangeAspect="1" noChangeArrowheads="1" noTextEdit="1"/>
          </p:cNvSpPr>
          <p:nvPr>
            <p:ph type="sldImg"/>
          </p:nvPr>
        </p:nvSpPr>
        <p:spPr>
          <a:ln/>
        </p:spPr>
      </p:sp>
      <p:sp>
        <p:nvSpPr>
          <p:cNvPr id="158724" name="Rectangle 5"/>
          <p:cNvSpPr>
            <a:spLocks noGrp="1" noChangeArrowheads="1"/>
          </p:cNvSpPr>
          <p:nvPr>
            <p:ph type="body" idx="1"/>
          </p:nvPr>
        </p:nvSpPr>
        <p:spPr>
          <a:noFill/>
          <a:ln/>
        </p:spPr>
        <p:txBody>
          <a:bodyPr/>
          <a:lstStyle/>
          <a:p>
            <a:r>
              <a:rPr lang="en-US" dirty="0" smtClean="0"/>
              <a:t>The one-choice approach may be suitable for investors who don’t have a lot of investment knowledge or time to spend thinking about their asset allocation. Instead, they want a simple approach and help from professionals in making investment choices. </a:t>
            </a:r>
          </a:p>
          <a:p>
            <a:r>
              <a:rPr lang="en-US" dirty="0" smtClean="0"/>
              <a:t>With this approach, you simply choose one of the five MyDestination Funds</a:t>
            </a:r>
            <a:r>
              <a:rPr lang="en-US" baseline="30000" dirty="0" smtClean="0"/>
              <a:t>®</a:t>
            </a:r>
            <a:r>
              <a:rPr lang="en-US" dirty="0" smtClean="0"/>
              <a:t> as your investment option. Each fund is identified with a targeted retirement date so all you have to do is select the fund with the date closest to your projected retirement age. </a:t>
            </a:r>
          </a:p>
          <a:p>
            <a:r>
              <a:rPr lang="en-US" dirty="0" smtClean="0"/>
              <a:t>Each MyDestination fund uses a well-diversified asset allocation that is managed by GuideStone Capital Management investment professionals. Each fund is automatically rebalanced as you move closer to your retirement date so that stock exposure is reduced while the fixed income exposure increases. This allows you to invest in a single, well-diversified fund and maintain an appropriate level of risk as your time horizon to retirement decreases. The fund has expenses in addition to those of the underlying funds in order to provide a more comprehensive level of asset management services. It is possible to invest directly in the underlying funds.</a:t>
            </a: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51</a:t>
            </a:fld>
            <a:endParaRPr lang="en-US" sz="1200" dirty="0" smtClean="0">
              <a:solidFill>
                <a:prstClr val="black"/>
              </a:solidFill>
            </a:endParaRPr>
          </a:p>
        </p:txBody>
      </p:sp>
    </p:spTree>
    <p:extLst>
      <p:ext uri="{BB962C8B-B14F-4D97-AF65-F5344CB8AC3E}">
        <p14:creationId xmlns:p14="http://schemas.microsoft.com/office/powerpoint/2010/main" val="1580641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52</a:t>
            </a:fld>
            <a:endParaRPr lang="en-US" sz="1200" dirty="0" smtClean="0">
              <a:solidFill>
                <a:prstClr val="black"/>
              </a:solidFill>
            </a:endParaRPr>
          </a:p>
        </p:txBody>
      </p:sp>
    </p:spTree>
    <p:extLst>
      <p:ext uri="{BB962C8B-B14F-4D97-AF65-F5344CB8AC3E}">
        <p14:creationId xmlns:p14="http://schemas.microsoft.com/office/powerpoint/2010/main" val="664392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Rot="1" noChangeAspect="1" noChangeArrowheads="1" noTextEdit="1"/>
          </p:cNvSpPr>
          <p:nvPr>
            <p:ph type="sldImg"/>
          </p:nvPr>
        </p:nvSpPr>
        <p:spPr>
          <a:ln/>
        </p:spPr>
      </p:sp>
      <p:sp>
        <p:nvSpPr>
          <p:cNvPr id="159748" name="Rectangle 5"/>
          <p:cNvSpPr>
            <a:spLocks noGrp="1" noChangeArrowheads="1"/>
          </p:cNvSpPr>
          <p:nvPr>
            <p:ph type="body" idx="1"/>
          </p:nvPr>
        </p:nvSpPr>
        <p:spPr>
          <a:xfrm>
            <a:off x="914400" y="4402097"/>
            <a:ext cx="5181600" cy="4169491"/>
          </a:xfrm>
          <a:noFill/>
          <a:ln/>
        </p:spPr>
        <p:txBody>
          <a:bodyPr/>
          <a:lstStyle/>
          <a:p>
            <a:pPr eaLnBrk="1" hangingPunct="1"/>
            <a:r>
              <a:rPr lang="en-US" dirty="0" smtClean="0"/>
              <a:t>With the “asset allocation” approach, a person takes a more hands on approach to investing by utilizing the appropriate Asset Allocation fund. Similar to the GuideStone Funds MyDestination Funds</a:t>
            </a:r>
            <a:r>
              <a:rPr lang="en-US" baseline="30000" dirty="0" smtClean="0"/>
              <a:t>®</a:t>
            </a:r>
            <a:r>
              <a:rPr lang="en-US" dirty="0" smtClean="0"/>
              <a:t>, the Asset Allocation Funds (formerly called Blended Funds) are diversified “fund-of-funds.” Unlike the MyDestination Funds</a:t>
            </a:r>
            <a:r>
              <a:rPr lang="en-US" baseline="30000" dirty="0" smtClean="0"/>
              <a:t>®</a:t>
            </a:r>
            <a:r>
              <a:rPr lang="en-US" dirty="0" smtClean="0"/>
              <a:t>; however, investors will need to shift their allocation if they desire a more conservative approach over time. You simply pick the portfolio mix that meets your particular needs — aggressive, growth allocation, balanced or conservative. </a:t>
            </a:r>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53</a:t>
            </a:fld>
            <a:endParaRPr lang="en-US" sz="1200" dirty="0" smtClean="0">
              <a:solidFill>
                <a:prstClr val="black"/>
              </a:solidFill>
            </a:endParaRPr>
          </a:p>
        </p:txBody>
      </p:sp>
    </p:spTree>
    <p:extLst>
      <p:ext uri="{BB962C8B-B14F-4D97-AF65-F5344CB8AC3E}">
        <p14:creationId xmlns:p14="http://schemas.microsoft.com/office/powerpoint/2010/main" val="3813440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54</a:t>
            </a:fld>
            <a:endParaRPr lang="en-US" sz="1200" dirty="0" smtClean="0">
              <a:solidFill>
                <a:prstClr val="black"/>
              </a:solidFill>
            </a:endParaRPr>
          </a:p>
        </p:txBody>
      </p:sp>
    </p:spTree>
    <p:extLst>
      <p:ext uri="{BB962C8B-B14F-4D97-AF65-F5344CB8AC3E}">
        <p14:creationId xmlns:p14="http://schemas.microsoft.com/office/powerpoint/2010/main" val="3068102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4"/>
          <p:cNvSpPr>
            <a:spLocks noGrp="1" noRot="1" noChangeAspect="1" noChangeArrowheads="1" noTextEdit="1"/>
          </p:cNvSpPr>
          <p:nvPr>
            <p:ph type="sldImg"/>
          </p:nvPr>
        </p:nvSpPr>
        <p:spPr>
          <a:ln/>
        </p:spPr>
      </p:sp>
      <p:sp>
        <p:nvSpPr>
          <p:cNvPr id="160772" name="Rectangle 5"/>
          <p:cNvSpPr>
            <a:spLocks noGrp="1" noChangeArrowheads="1"/>
          </p:cNvSpPr>
          <p:nvPr>
            <p:ph type="body" idx="1"/>
          </p:nvPr>
        </p:nvSpPr>
        <p:spPr>
          <a:noFill/>
          <a:ln/>
        </p:spPr>
        <p:txBody>
          <a:bodyPr/>
          <a:lstStyle/>
          <a:p>
            <a:r>
              <a:rPr lang="en-US" dirty="0" smtClean="0"/>
              <a:t>The “build-your-own” approach is designed for investors who already have a strong investment knowledge and a good understanding of the options GuideStone Funds offers.</a:t>
            </a:r>
          </a:p>
          <a:p>
            <a:r>
              <a:rPr lang="en-US" dirty="0" smtClean="0"/>
              <a:t>If it fits your investment preferences, you can use the following resources to construct and manage your own investment fund mix:</a:t>
            </a:r>
          </a:p>
          <a:p>
            <a:pPr lvl="1"/>
            <a:r>
              <a:rPr lang="en-US" dirty="0" smtClean="0"/>
              <a:t>The GuideStone Funds Prospectus</a:t>
            </a:r>
          </a:p>
          <a:p>
            <a:pPr lvl="1"/>
            <a:r>
              <a:rPr lang="en-US" dirty="0" smtClean="0"/>
              <a:t>Fund fact sheets for all GuideStone Funds</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55</a:t>
            </a:fld>
            <a:endParaRPr lang="en-US" sz="1200" dirty="0" smtClean="0">
              <a:solidFill>
                <a:prstClr val="black"/>
              </a:solidFill>
            </a:endParaRPr>
          </a:p>
        </p:txBody>
      </p:sp>
    </p:spTree>
    <p:extLst>
      <p:ext uri="{BB962C8B-B14F-4D97-AF65-F5344CB8AC3E}">
        <p14:creationId xmlns:p14="http://schemas.microsoft.com/office/powerpoint/2010/main" val="3999014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4"/>
          <p:cNvSpPr>
            <a:spLocks noGrp="1" noRot="1" noChangeAspect="1" noChangeArrowheads="1" noTextEdit="1"/>
          </p:cNvSpPr>
          <p:nvPr>
            <p:ph type="sldImg"/>
          </p:nvPr>
        </p:nvSpPr>
        <p:spPr>
          <a:ln/>
        </p:spPr>
      </p:sp>
      <p:sp>
        <p:nvSpPr>
          <p:cNvPr id="161796" name="Rectangle 5"/>
          <p:cNvSpPr>
            <a:spLocks noGrp="1" noChangeArrowheads="1"/>
          </p:cNvSpPr>
          <p:nvPr>
            <p:ph type="body" idx="1"/>
          </p:nvPr>
        </p:nvSpPr>
        <p:spPr>
          <a:xfrm>
            <a:off x="914400" y="4402097"/>
            <a:ext cx="5105400" cy="4169491"/>
          </a:xfrm>
          <a:noFill/>
          <a:ln/>
        </p:spPr>
        <p:txBody>
          <a:bodyPr/>
          <a:lstStyle/>
          <a:p>
            <a:r>
              <a:rPr lang="en-US" dirty="0" smtClean="0"/>
              <a:t>Another adjustment you may need to consider relates to your current retirement plan contributions. </a:t>
            </a:r>
          </a:p>
          <a:p>
            <a:r>
              <a:rPr lang="en-US" dirty="0" smtClean="0"/>
              <a:t>It is important to contribute a percentage of your pay, so that your contribution grows over time as your salary grows. </a:t>
            </a:r>
          </a:p>
          <a:p>
            <a:r>
              <a:rPr lang="en-US" dirty="0" smtClean="0"/>
              <a:t>If your current contribution percentage is too low and moving to a higher level seems impossible, realize you don’t have to do it all at once. Even small contribution increases can turn into substantial retirement savings over time. The important thing is that you do make increases and that you make them on a regularly scheduled basis.	</a:t>
            </a:r>
          </a:p>
          <a:p>
            <a:r>
              <a:rPr lang="en-US" dirty="0" smtClean="0"/>
              <a:t>If you need to increase your contribution and money is not so tight, consider maximizing your contribution. GuideStone can calculate your maximum retirement plan contribution allowed by the IRS. This limit is determined by factors such as your age and income level, and be can $49,000 or more per year. By adjusting your retirement plan contributions up to the maximum limit, you can significantly lower your tax bill while building up your retirement account at the same time. You can contact GuideStone for a free calculation of your maximum contribution limit.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56</a:t>
            </a:fld>
            <a:endParaRPr lang="en-US" sz="1200" dirty="0" smtClean="0">
              <a:solidFill>
                <a:prstClr val="black"/>
              </a:solidFill>
            </a:endParaRPr>
          </a:p>
        </p:txBody>
      </p:sp>
    </p:spTree>
    <p:extLst>
      <p:ext uri="{BB962C8B-B14F-4D97-AF65-F5344CB8AC3E}">
        <p14:creationId xmlns:p14="http://schemas.microsoft.com/office/powerpoint/2010/main" val="751669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4"/>
          <p:cNvSpPr>
            <a:spLocks noGrp="1" noRot="1" noChangeAspect="1" noChangeArrowheads="1" noTextEdit="1"/>
          </p:cNvSpPr>
          <p:nvPr>
            <p:ph type="sldImg"/>
          </p:nvPr>
        </p:nvSpPr>
        <p:spPr>
          <a:ln/>
        </p:spPr>
      </p:sp>
      <p:sp>
        <p:nvSpPr>
          <p:cNvPr id="162820" name="Rectangle 5"/>
          <p:cNvSpPr>
            <a:spLocks noGrp="1" noChangeArrowheads="1"/>
          </p:cNvSpPr>
          <p:nvPr>
            <p:ph type="body" idx="1"/>
          </p:nvPr>
        </p:nvSpPr>
        <p:spPr>
          <a:xfrm>
            <a:off x="914400" y="4402097"/>
            <a:ext cx="5181600" cy="4169491"/>
          </a:xfrm>
          <a:noFill/>
          <a:ln/>
        </p:spPr>
        <p:txBody>
          <a:bodyPr>
            <a:normAutofit/>
          </a:bodyPr>
          <a:lstStyle/>
          <a:p>
            <a:r>
              <a:rPr lang="en-US" sz="1100" dirty="0" smtClean="0"/>
              <a:t>Many </a:t>
            </a:r>
            <a:r>
              <a:rPr lang="en-US" sz="1100" dirty="0"/>
              <a:t>people have multiple employers during their career. This often means multiple retirement accounts, too. If you are in this situation, you may be able to consolidate your other retirement accounts into your GuideStone plan. Some of the possible benefits consolidation can provide include:</a:t>
            </a:r>
          </a:p>
          <a:p>
            <a:r>
              <a:rPr lang="en-US" sz="1100" dirty="0"/>
              <a:t>The ability to simplify your investment life by receiving one accounting statement and having one source for answers to all your investment related questions.</a:t>
            </a:r>
          </a:p>
          <a:p>
            <a:r>
              <a:rPr lang="en-US" sz="1100" dirty="0"/>
              <a:t>No sales loads or sales commissions like those imposed by many other plan providers.</a:t>
            </a:r>
          </a:p>
          <a:p>
            <a:r>
              <a:rPr lang="en-US" sz="1100" dirty="0"/>
              <a:t>Access to a Christian-based, socially screened family of mutual funds.</a:t>
            </a:r>
          </a:p>
          <a:p>
            <a:r>
              <a:rPr lang="en-US" sz="1100" dirty="0"/>
              <a:t>A variety of flexible income options you can choose from at retirement.</a:t>
            </a:r>
          </a:p>
          <a:p>
            <a:r>
              <a:rPr lang="en-US" sz="1100" dirty="0"/>
              <a:t>And for ministers, the ability to designate part or all of a retirement distribution </a:t>
            </a:r>
            <a:r>
              <a:rPr lang="en-US" sz="1100" dirty="0" smtClean="0"/>
              <a:t/>
            </a:r>
            <a:br>
              <a:rPr lang="en-US" sz="1100" dirty="0" smtClean="0"/>
            </a:br>
            <a:r>
              <a:rPr lang="en-US" sz="1100" dirty="0" smtClean="0"/>
              <a:t>as </a:t>
            </a:r>
            <a:r>
              <a:rPr lang="en-US" sz="1100" dirty="0"/>
              <a:t>a housing allowance, providing a potentially </a:t>
            </a:r>
            <a:r>
              <a:rPr lang="en-US" sz="1100" dirty="0" smtClean="0"/>
              <a:t>significant tax </a:t>
            </a:r>
            <a:r>
              <a:rPr lang="en-US" sz="1100" dirty="0"/>
              <a:t>savings.</a:t>
            </a:r>
          </a:p>
          <a:p>
            <a:r>
              <a:rPr lang="en-US" sz="1100" dirty="0"/>
              <a:t>The type of retirement accounts eligible for consolidation into your GuideStone account include: 403(b) retirement plans, 401(k) retirement plans </a:t>
            </a:r>
            <a:r>
              <a:rPr lang="en-US" sz="1100" dirty="0" smtClean="0"/>
              <a:t>and </a:t>
            </a:r>
            <a:br>
              <a:rPr lang="en-US" sz="1100" dirty="0" smtClean="0"/>
            </a:br>
            <a:r>
              <a:rPr lang="en-US" sz="1100" dirty="0" smtClean="0"/>
              <a:t>Traditional </a:t>
            </a:r>
            <a:r>
              <a:rPr lang="en-US" sz="1100" dirty="0"/>
              <a:t>IRAs.</a:t>
            </a:r>
          </a:p>
          <a:p>
            <a:r>
              <a:rPr lang="en-US" sz="1100" dirty="0"/>
              <a:t>GuideStone call center representatives can assist you with consolidation by helping you complete all the required paperwork by phone and can even </a:t>
            </a:r>
            <a:r>
              <a:rPr lang="en-US" sz="1100" dirty="0" smtClean="0"/>
              <a:t/>
            </a:r>
            <a:br>
              <a:rPr lang="en-US" sz="1100" dirty="0" smtClean="0"/>
            </a:br>
            <a:r>
              <a:rPr lang="en-US" sz="1100" dirty="0" smtClean="0"/>
              <a:t>speak </a:t>
            </a:r>
            <a:r>
              <a:rPr lang="en-US" sz="1100" dirty="0"/>
              <a:t>on your behalf with your other retirement plan providers to help facilitate your rollover request. You can also visit </a:t>
            </a:r>
            <a:r>
              <a:rPr lang="en-US" sz="1100" i="1" dirty="0" err="1"/>
              <a:t>www.GuideStone.org</a:t>
            </a:r>
            <a:r>
              <a:rPr lang="en-US" sz="1100" i="1" dirty="0"/>
              <a:t>/consolidate </a:t>
            </a:r>
            <a:r>
              <a:rPr lang="en-US" sz="1100" dirty="0"/>
              <a:t>for more information.</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57</a:t>
            </a:fld>
            <a:endParaRPr lang="en-US" sz="1200" dirty="0" smtClean="0">
              <a:solidFill>
                <a:prstClr val="black"/>
              </a:solidFill>
            </a:endParaRPr>
          </a:p>
        </p:txBody>
      </p:sp>
    </p:spTree>
    <p:extLst>
      <p:ext uri="{BB962C8B-B14F-4D97-AF65-F5344CB8AC3E}">
        <p14:creationId xmlns:p14="http://schemas.microsoft.com/office/powerpoint/2010/main" val="3304130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t>
            </a:r>
            <a:r>
              <a:rPr lang="en-US" dirty="0"/>
              <a:t>is one more adjustment that you might want to consider. Family members of GuideStone participants can invest in the same family of </a:t>
            </a:r>
            <a:r>
              <a:rPr lang="en-US" dirty="0" smtClean="0"/>
              <a:t>Christian-screened </a:t>
            </a:r>
            <a:r>
              <a:rPr lang="en-US" dirty="0"/>
              <a:t>funds through a Traditional IRA, a Roth IRA </a:t>
            </a:r>
            <a:r>
              <a:rPr lang="en-US"/>
              <a:t>or </a:t>
            </a:r>
            <a:r>
              <a:rPr lang="en-US" smtClean="0"/>
              <a:t>an</a:t>
            </a:r>
            <a:r>
              <a:rPr lang="en-US" baseline="0" smtClean="0"/>
              <a:t> </a:t>
            </a:r>
            <a:r>
              <a:rPr lang="en-US" smtClean="0"/>
              <a:t>investment </a:t>
            </a:r>
            <a:r>
              <a:rPr lang="en-US" dirty="0"/>
              <a:t>account. All of these accounts are available for spouses, dependents, parents and in-laws of participants and are described in detail in the chapter titled: Income Sources.</a:t>
            </a:r>
          </a:p>
        </p:txBody>
      </p:sp>
      <p:sp>
        <p:nvSpPr>
          <p:cNvPr id="4"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58</a:t>
            </a:fld>
            <a:endParaRPr lang="en-US" sz="1200" dirty="0" smtClean="0">
              <a:solidFill>
                <a:prstClr val="black"/>
              </a:solidFill>
            </a:endParaRPr>
          </a:p>
        </p:txBody>
      </p:sp>
    </p:spTree>
    <p:extLst>
      <p:ext uri="{BB962C8B-B14F-4D97-AF65-F5344CB8AC3E}">
        <p14:creationId xmlns:p14="http://schemas.microsoft.com/office/powerpoint/2010/main" val="7254772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Please keep in mind that mutual fund investing involves risk. You should read the prospectus carefully before investing. The prospectus is available on our website, </a:t>
            </a:r>
            <a:r>
              <a:rPr lang="en-US" sz="1200" i="1" kern="1200" dirty="0" smtClean="0">
                <a:solidFill>
                  <a:schemeClr val="tx1"/>
                </a:solidFill>
                <a:latin typeface="Arial" charset="0"/>
                <a:ea typeface="ＭＳ Ｐゴシック" charset="-128"/>
                <a:cs typeface="ＭＳ Ｐゴシック" charset="-128"/>
              </a:rPr>
              <a:t>www.GuideStoneFunds.com</a:t>
            </a:r>
            <a:r>
              <a:rPr lang="en-US" sz="1200" kern="1200" dirty="0" smtClean="0">
                <a:solidFill>
                  <a:schemeClr val="tx1"/>
                </a:solidFill>
                <a:latin typeface="Arial" charset="0"/>
                <a:ea typeface="ＭＳ Ｐゴシック" charset="-128"/>
                <a:cs typeface="ＭＳ Ｐゴシック" charset="-128"/>
              </a:rPr>
              <a:t>. (Use the link on this slide to go there now.) </a:t>
            </a:r>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59</a:t>
            </a:fld>
            <a:endParaRPr lang="en-US"/>
          </a:p>
        </p:txBody>
      </p:sp>
    </p:spTree>
    <p:extLst>
      <p:ext uri="{BB962C8B-B14F-4D97-AF65-F5344CB8AC3E}">
        <p14:creationId xmlns:p14="http://schemas.microsoft.com/office/powerpoint/2010/main" val="74740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normAutofit/>
          </a:bodyPr>
          <a:lstStyle/>
          <a:p>
            <a:r>
              <a:rPr lang="en-US" dirty="0" smtClean="0"/>
              <a:t>While much of this presentation will focus on the financial side of your retirement, realize there are other important decisions to also consider. How will you adjust to retirement from an emotional perspective? Some retirees have been so immersed in their work that they struggle with personal feelings of self-worth after they leave their career and work associates behind. </a:t>
            </a:r>
          </a:p>
          <a:p>
            <a:r>
              <a:rPr lang="en-US" dirty="0" smtClean="0"/>
              <a:t>Managing the new free time that retirement can bring is another thing to think about. Just as you need to develop a post-retirement budget, consider the importance of budgeting your time. How will you fill your days after you retire? The old idea that retirement is spent rocking away on the front porch is no longer relevant for most of us. Finding ways to stay both active and productive will be very important.</a:t>
            </a:r>
          </a:p>
          <a:p>
            <a:r>
              <a:rPr lang="en-US" dirty="0" smtClean="0"/>
              <a:t>Are you planning on moving after you retire? If so, think about how a new location can impact you</a:t>
            </a:r>
            <a:r>
              <a:rPr lang="en-US" baseline="0" dirty="0" smtClean="0"/>
              <a:t> —</a:t>
            </a:r>
            <a:r>
              <a:rPr lang="en-US" dirty="0" smtClean="0"/>
              <a:t> housing costs may be higher, will adequate and affordable health care be available, and how does the over-all cost of living compare to where you live now?</a:t>
            </a:r>
          </a:p>
          <a:p>
            <a:r>
              <a:rPr lang="en-US" dirty="0" smtClean="0"/>
              <a:t>And finally, how will retirement affect relationships you’ve built through the years. Retirement can put a strain on even the most secure relationships so be open and honest in pre-retirement conversations with your spouse, family members and friends. </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a:t>
            </a:fld>
            <a:endParaRPr lang="en-US" sz="1200" dirty="0" smtClean="0">
              <a:solidFill>
                <a:prstClr val="black"/>
              </a:solidFill>
            </a:endParaRPr>
          </a:p>
        </p:txBody>
      </p:sp>
    </p:spTree>
    <p:extLst>
      <p:ext uri="{BB962C8B-B14F-4D97-AF65-F5344CB8AC3E}">
        <p14:creationId xmlns:p14="http://schemas.microsoft.com/office/powerpoint/2010/main" val="51331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dirty="0" smtClean="0"/>
              <a:t>While you’re working, you need adequate life, health and disability coverage to provide for your family should you get sick, become disabled or die. Without this protection, your entire retirement strategy could be at risk.</a:t>
            </a:r>
          </a:p>
          <a:p>
            <a:r>
              <a:rPr lang="en-US" dirty="0"/>
              <a:t>Some changes to insurance apply when you turn 65 such as Medicare eligibility and HSA accounts</a:t>
            </a:r>
          </a:p>
          <a:p>
            <a:r>
              <a:rPr lang="en-US" dirty="0" smtClean="0"/>
              <a:t>Fewer and fewer employers are providing retiree medical coverage — meaning that when you retire, you may or may not retain health coverage from your employer. Therefore, medical coverage can become an important expense to plan for. Other considerations — such as funeral expenses and long term care — also come to the forefront during retirement. In this session, we’ll discuss how getting the right coverage at the right time can help you arrive at retirement on track and ready to live life to the fullest.</a:t>
            </a:r>
          </a:p>
          <a:p>
            <a:pPr eaLnBrk="1" hangingPunct="1"/>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60</a:t>
            </a:fld>
            <a:endParaRPr lang="en-US" sz="1200" dirty="0" smtClean="0">
              <a:solidFill>
                <a:prstClr val="black"/>
              </a:solidFill>
            </a:endParaRPr>
          </a:p>
        </p:txBody>
      </p:sp>
    </p:spTree>
    <p:extLst>
      <p:ext uri="{BB962C8B-B14F-4D97-AF65-F5344CB8AC3E}">
        <p14:creationId xmlns:p14="http://schemas.microsoft.com/office/powerpoint/2010/main" val="41404075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5800" y="4401463"/>
            <a:ext cx="5359400" cy="4169807"/>
          </a:xfrm>
          <a:noFill/>
          <a:ln/>
        </p:spPr>
        <p:txBody>
          <a:bodyPr/>
          <a:lstStyle/>
          <a:p>
            <a:r>
              <a:rPr lang="en-US" dirty="0" smtClean="0"/>
              <a:t>When it comes to controlling health care costs, it’s important to be a savvy health care consumer. That includes finding the right balance of deductibles and premiums for your coverage. Generally, the higher the deductible, the less expensive the cost of coverage. Many people pay for coverage they don’t use for fear they’ll be caught short if major illness or accident strikes. But proper planning can help control monthly premium costs and prepare for the unexpected. </a:t>
            </a:r>
          </a:p>
          <a:p>
            <a:r>
              <a:rPr lang="en-US" dirty="0" smtClean="0"/>
              <a:t>Understanding how your plan works, getting care from in-network providers and substituting generic drugs when appropriate are also useful ways to control costs.</a:t>
            </a:r>
          </a:p>
          <a:p>
            <a:r>
              <a:rPr lang="en-US" dirty="0"/>
              <a:t>Another useful strategy is to pay for less care. Simply put, do your part to keep yourself and your family healthy. Participating in wellness programs, taking advantage of preventive care benefits through your health plan, making healthy lifestyle choices and managing chronic conditions such as high blood pressure, diabetes, and high cholesterol, are important ways you can control your health care costs — and improve your quality of life in the process.</a:t>
            </a:r>
          </a:p>
          <a:p>
            <a:endParaRPr lang="en-US" dirty="0" smtClean="0"/>
          </a:p>
          <a:p>
            <a:pPr eaLnBrk="1" hangingPunct="1"/>
            <a:endParaRPr lang="en-US" dirty="0"/>
          </a:p>
          <a:p>
            <a:pPr eaLnBrk="1" hangingPunct="1"/>
            <a:endParaRPr lang="en-US" dirty="0"/>
          </a:p>
          <a:p>
            <a:pPr eaLnBrk="1" hangingPunct="1"/>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61</a:t>
            </a:fld>
            <a:endParaRPr lang="en-US" sz="1200" dirty="0" smtClean="0">
              <a:solidFill>
                <a:prstClr val="black"/>
              </a:solidFill>
            </a:endParaRPr>
          </a:p>
        </p:txBody>
      </p:sp>
    </p:spTree>
    <p:extLst>
      <p:ext uri="{BB962C8B-B14F-4D97-AF65-F5344CB8AC3E}">
        <p14:creationId xmlns:p14="http://schemas.microsoft.com/office/powerpoint/2010/main" val="847515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sz="1100" dirty="0" smtClean="0"/>
              <a:t>In terms of retirement planning, a useful alternative is a Health Savings Account, or HSA. And because you’re not eligible to open an HSA once you’re covered by Medicare, it’s important to consider this option before retirement. If you choose to be covered by a qualified High Deductible Health Plan such as GuideStone’s Health Saver 2800, you may be eligible to open a Health Savings Account. This type of account allows you to tax-shelter dollars from your salary that are set aside and invested for future medical expenses. There’s a potential triple tax advantage here:</a:t>
            </a:r>
          </a:p>
          <a:p>
            <a:pPr lvl="1"/>
            <a:r>
              <a:rPr lang="en-US" sz="1100" dirty="0" smtClean="0"/>
              <a:t>Direct HSA contributions are deductible from gross income.</a:t>
            </a:r>
          </a:p>
          <a:p>
            <a:pPr lvl="1"/>
            <a:r>
              <a:rPr lang="en-US" sz="1100" dirty="0" smtClean="0"/>
              <a:t>HSA earnings accumulate tax-deferred; and</a:t>
            </a:r>
          </a:p>
          <a:p>
            <a:pPr lvl="1"/>
            <a:r>
              <a:rPr lang="en-US" sz="1100" dirty="0" smtClean="0"/>
              <a:t>HSA withdrawals for qualified medical expenses are free from federal</a:t>
            </a:r>
            <a:br>
              <a:rPr lang="en-US" sz="1100" dirty="0" smtClean="0"/>
            </a:br>
            <a:r>
              <a:rPr lang="en-US" sz="1100" dirty="0" smtClean="0"/>
              <a:t>income tax.</a:t>
            </a:r>
          </a:p>
          <a:p>
            <a:r>
              <a:rPr lang="en-US" sz="1100" dirty="0" smtClean="0"/>
              <a:t>The idea behind a HDHP/HSA combination is that you can take the money you save in premiums by switching to a qualified High Deductible Health Plan and contribute it to an HSA. This gives you two immediate benefits:</a:t>
            </a:r>
          </a:p>
          <a:p>
            <a:r>
              <a:rPr lang="en-US" sz="1100" dirty="0" smtClean="0"/>
              <a:t>Should a serious illness or injury arise, the money from your HSA can help protect your retirement savings and other assets by giving you a liquid source you can use to pay large medical expenses. </a:t>
            </a:r>
          </a:p>
          <a:p>
            <a:r>
              <a:rPr lang="en-US" sz="1100" dirty="0" smtClean="0"/>
              <a:t>An HSA is an individual account, meaning that the money moves with you when you change employers, and can continue to accrue year to year. Therefore, if you do not use all the HSA funds for medical expenses in a year, you can continue to build your HSA balance for future expenses such as retiree medical care. </a:t>
            </a:r>
            <a:endParaRPr lang="en-US" sz="1100"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62</a:t>
            </a:fld>
            <a:endParaRPr lang="en-US" sz="1200" dirty="0" smtClean="0">
              <a:solidFill>
                <a:prstClr val="black"/>
              </a:solidFill>
            </a:endParaRPr>
          </a:p>
        </p:txBody>
      </p:sp>
    </p:spTree>
    <p:extLst>
      <p:ext uri="{BB962C8B-B14F-4D97-AF65-F5344CB8AC3E}">
        <p14:creationId xmlns:p14="http://schemas.microsoft.com/office/powerpoint/2010/main" val="32037998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dirty="0" smtClean="0"/>
              <a:t>If you are age 55 or older and are covered by a High Deductible Health Plan, you can make “catch-up” </a:t>
            </a:r>
            <a:r>
              <a:rPr lang="en-US" dirty="0"/>
              <a:t>contributions to an </a:t>
            </a:r>
            <a:r>
              <a:rPr lang="en-US" dirty="0" smtClean="0"/>
              <a:t>HSA </a:t>
            </a:r>
            <a:r>
              <a:rPr lang="en-US" dirty="0"/>
              <a:t>over </a:t>
            </a:r>
            <a:r>
              <a:rPr lang="en-US" dirty="0" smtClean="0"/>
              <a:t>and above standard annual maximums, per legal limits. This helps you more fully fund your HSA for retirement. Once Medicare becomes the primary payer of your health care expenses, you are no longer eligible to make contributions to your HSA. That’s why it’s important to take advantage of the opportunity to contribute while you are actively working and approaching retirement.</a:t>
            </a:r>
          </a:p>
          <a:p>
            <a:r>
              <a:rPr lang="en-US" dirty="0" smtClean="0"/>
              <a:t>The funds in your HSA can be used for a variety of medical expenses, including Medicare premiums and out-of-pocket costs. You can also use HSA funds to pay long-term care insurance premiums. And after age 65, you can use money in the HSA for non-medical expenses without tax penalty.</a:t>
            </a:r>
          </a:p>
          <a:p>
            <a:pPr eaLnBrk="1" hangingPunct="1"/>
            <a:endParaRPr lang="en-US" b="1" u="sng" dirty="0"/>
          </a:p>
          <a:p>
            <a:pPr eaLnBrk="1" hangingPunct="1"/>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63</a:t>
            </a:fld>
            <a:endParaRPr lang="en-US" sz="1200" dirty="0" smtClean="0">
              <a:solidFill>
                <a:prstClr val="black"/>
              </a:solidFill>
            </a:endParaRPr>
          </a:p>
        </p:txBody>
      </p:sp>
    </p:spTree>
    <p:extLst>
      <p:ext uri="{BB962C8B-B14F-4D97-AF65-F5344CB8AC3E}">
        <p14:creationId xmlns:p14="http://schemas.microsoft.com/office/powerpoint/2010/main" val="2213148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In retirement, you must face the sometimes complex intersection of Medicare coverage and private insurance. If your employer provides retiree coverage, make sure you understand how those benefits coordinate with Medicare. Once you become Medicare-eligible at age 65, you may also become “Medicare-primary.” Although Medicare will now be the primary payer for your health care expenses — this shouldn’t lead you to believe that Medicare will pay all or even most of your expenses.</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64</a:t>
            </a:fld>
            <a:endParaRPr lang="en-US" sz="1200" dirty="0" smtClean="0">
              <a:solidFill>
                <a:prstClr val="black"/>
              </a:solidFill>
            </a:endParaRPr>
          </a:p>
        </p:txBody>
      </p:sp>
    </p:spTree>
    <p:extLst>
      <p:ext uri="{BB962C8B-B14F-4D97-AF65-F5344CB8AC3E}">
        <p14:creationId xmlns:p14="http://schemas.microsoft.com/office/powerpoint/2010/main" val="24895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914400" y="4402097"/>
            <a:ext cx="5029200" cy="4169491"/>
          </a:xfrm>
          <a:solidFill>
            <a:srgbClr val="FFFFFF"/>
          </a:solidFill>
          <a:ln>
            <a:noFill/>
          </a:ln>
        </p:spPr>
        <p:txBody>
          <a:bodyPr>
            <a:normAutofit/>
          </a:bodyPr>
          <a:lstStyle/>
          <a:p>
            <a:r>
              <a:rPr lang="en-US" dirty="0" smtClean="0"/>
              <a:t>Medicare is government-provided health insurance for people age 65 and older. It includes three parts:</a:t>
            </a:r>
          </a:p>
          <a:p>
            <a:pPr lvl="1"/>
            <a:r>
              <a:rPr lang="en-US" dirty="0" smtClean="0"/>
              <a:t>Part A — Provides coverage when you are hospitalized or recovering from hospitalization in a skilled nursing home. This coverage costs nothing at age 65 or older. While working, you pay for the coverage you will later receive, through a component of the Social Security taxes deducted from your salary. </a:t>
            </a:r>
          </a:p>
          <a:p>
            <a:pPr lvl="1"/>
            <a:r>
              <a:rPr lang="en-US" dirty="0" smtClean="0"/>
              <a:t>Part B — Helps cover doctor bills and some other types of medical bills. Medicare Part B coverage is optional and does have a monthly premium that is currently about $115 per person, per month for most individuals.</a:t>
            </a:r>
          </a:p>
          <a:p>
            <a:pPr lvl="1"/>
            <a:r>
              <a:rPr lang="en-US" dirty="0" smtClean="0"/>
              <a:t>Part D — This federal program helps subsidize the cost of prescription drugs for Medicare beneficiaries. Original Medicare does not include prescription drug coverage — what’s now known as “Part D.” “Part D” is provided through private insurers, and can be sold as “stand alone” coverage or bundled with a Medicare supplement plan. </a:t>
            </a:r>
          </a:p>
          <a:p>
            <a:pPr lvl="1"/>
            <a:r>
              <a:rPr lang="en-US" dirty="0"/>
              <a:t>Part C – Medicare Advantage is an alternative to traditional Medicare; you assign your Medicare benefits to an insurance company who will manage you benefits and pay your claims</a:t>
            </a:r>
            <a:br>
              <a:rPr lang="en-US" dirty="0"/>
            </a:br>
            <a:r>
              <a:rPr lang="en-US" dirty="0" smtClean="0"/>
              <a:t/>
            </a:r>
            <a:br>
              <a:rPr lang="en-US" dirty="0" smtClean="0"/>
            </a:b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65</a:t>
            </a:fld>
            <a:endParaRPr lang="en-US" sz="1200" dirty="0" smtClean="0">
              <a:solidFill>
                <a:prstClr val="black"/>
              </a:solidFill>
            </a:endParaRPr>
          </a:p>
        </p:txBody>
      </p:sp>
    </p:spTree>
    <p:extLst>
      <p:ext uri="{BB962C8B-B14F-4D97-AF65-F5344CB8AC3E}">
        <p14:creationId xmlns:p14="http://schemas.microsoft.com/office/powerpoint/2010/main" val="3410349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normAutofit/>
          </a:bodyPr>
          <a:lstStyle/>
          <a:p>
            <a:r>
              <a:rPr lang="en-US" sz="1100" dirty="0" smtClean="0"/>
              <a:t>Medicare does not cover 100% of the cost for health care during retirement. Medicare supplement plans coordinate with Medicare benefits to provide more comprehensive medical coverage. They do not replace Medicare coverage. It’s wise to consider plans that coordinate with Medicare — such as GuideStone’s Care Basic and Care Plus plans — to help cover medical costs in retirement. Keep in mind that many plans may require underwriting, so it’s important to obtain and keep medical coverage early. In some cases, this coverage may allow you to transfer to a Medicare supplement plan without underwriting when Medicare becomes your primary coverage.</a:t>
            </a:r>
          </a:p>
          <a:p>
            <a:r>
              <a:rPr lang="en-US" sz="1100" dirty="0" smtClean="0"/>
              <a:t>There are several different Medicare supplement plan designs, and accordingly, several different premium levels. Some plans include prescription drug coverage, and some require you to purchase it separately. Generally speaking, it’s usually best to find a plan that includes prescription drug coverage and covers a variety of medical services — to help you get the most for your money.</a:t>
            </a:r>
          </a:p>
          <a:p>
            <a:r>
              <a:rPr lang="en-US" sz="1100" dirty="0" smtClean="0"/>
              <a:t>GuideStone offers eligible retirees two Medicare-coordinating plans. </a:t>
            </a:r>
          </a:p>
          <a:p>
            <a:r>
              <a:rPr lang="en-US" sz="1100" dirty="0" smtClean="0"/>
              <a:t>The Care Basic and Care Today plans can help minimize your out of pocket health care expenses by supplementing your Medicare coverage. These plans are available to active employees, retirees and dependents who are eligible for GuideStone medical coverage and have Medicare as their primary payer of benefits. </a:t>
            </a:r>
          </a:p>
          <a:p>
            <a:r>
              <a:rPr lang="en-US" sz="1100" dirty="0" smtClean="0"/>
              <a:t>GuideStone’s plans include prescription drug coverage eliminating the need to sign up for a separate Part D plan. </a:t>
            </a:r>
          </a:p>
          <a:p>
            <a:pPr eaLnBrk="1" hangingPunct="1"/>
            <a:endParaRPr lang="en-US" sz="1100"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66</a:t>
            </a:fld>
            <a:endParaRPr lang="en-US" sz="1200" dirty="0" smtClean="0">
              <a:solidFill>
                <a:prstClr val="black"/>
              </a:solidFill>
            </a:endParaRPr>
          </a:p>
        </p:txBody>
      </p:sp>
    </p:spTree>
    <p:extLst>
      <p:ext uri="{BB962C8B-B14F-4D97-AF65-F5344CB8AC3E}">
        <p14:creationId xmlns:p14="http://schemas.microsoft.com/office/powerpoint/2010/main" val="2992508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dirty="0" smtClean="0"/>
              <a:t>Medicare advantage plans are health plan options that are part of the Medicare program. If you join a Medicare advantage plan, you generally get all of your Medicare-covered health care through that plan. </a:t>
            </a:r>
            <a:r>
              <a:rPr lang="en-US" dirty="0"/>
              <a:t>You assign your Part A and Part B coverage over to the insurance company to administer your benefits and pay your claims.  Part D coverage may or may not be included so research the benefits; you may want the ability to select your own level of Part D. Typically, there are extra benefits and lower co-payments than in the original Medicare plan. However, you may have to see doctors that belong to the Medicare advantage plan or go to participating hospitals to get services.</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67</a:t>
            </a:fld>
            <a:endParaRPr lang="en-US" sz="1200" dirty="0" smtClean="0">
              <a:solidFill>
                <a:prstClr val="black"/>
              </a:solidFill>
            </a:endParaRPr>
          </a:p>
        </p:txBody>
      </p:sp>
    </p:spTree>
    <p:extLst>
      <p:ext uri="{BB962C8B-B14F-4D97-AF65-F5344CB8AC3E}">
        <p14:creationId xmlns:p14="http://schemas.microsoft.com/office/powerpoint/2010/main" val="298927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A common misconception is that health insurance plans or Medicare pay toward long-term care such as in-home or nursing home care. Health insurance plans typically do not pay for long-term care services. Medicare typically provides only short-term, skilled nursing home care following hospitalization and limits its coverage of help at home to those who need skilled nursing care and rehabilitative therapy.</a:t>
            </a:r>
          </a:p>
          <a:p>
            <a:r>
              <a:rPr lang="en-US" dirty="0"/>
              <a:t>According to longtermcare.gov, average long term care expenses can range from nursing home care $83,500/year to assisted living $39,500/year.  Receiving support while remaining in your home can range from $60/day for attending Adult Day Care center to $21/hour for a home health aide for each type of service needed.</a:t>
            </a:r>
          </a:p>
          <a:p>
            <a:r>
              <a:rPr lang="en-US" dirty="0"/>
              <a:t>Most middle-income families must deplete their life savings in order to receive nursing home care under Medicaid. Because Americans are living longer than ever before, this can represent a substantial financial burden — especially because the average cost of a private room in a nursing home is over </a:t>
            </a:r>
            <a:br>
              <a:rPr lang="en-US" dirty="0"/>
            </a:br>
            <a:r>
              <a:rPr lang="en-US" dirty="0"/>
              <a:t>$74,000 a year.</a:t>
            </a:r>
          </a:p>
          <a:p>
            <a:r>
              <a:rPr lang="en-US" dirty="0"/>
              <a:t>According to American Association of Homes and Services for the Aging, approximately 60% of Americans who reach age 65 will need long-term care sometime during their lifetime. By 2020, 12 million older Americans are expected to need long-term care.</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68</a:t>
            </a:fld>
            <a:endParaRPr lang="en-US" sz="1200" dirty="0" smtClean="0">
              <a:solidFill>
                <a:prstClr val="black"/>
              </a:solidFill>
            </a:endParaRPr>
          </a:p>
        </p:txBody>
      </p:sp>
    </p:spTree>
    <p:extLst>
      <p:ext uri="{BB962C8B-B14F-4D97-AF65-F5344CB8AC3E}">
        <p14:creationId xmlns:p14="http://schemas.microsoft.com/office/powerpoint/2010/main" val="784178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dirty="0" smtClean="0"/>
              <a:t>Long-term care insurance helps pay for daily life services such as in-home care, assisted living facilities and nursing home costs. These costs can be substantial and can drain retirement savings rapidly. Because the cost of long-term care coverage depends on your age at time of purchase, it is important to think about this coverage before retirement. </a:t>
            </a:r>
          </a:p>
          <a:p>
            <a:r>
              <a:rPr lang="en-US" dirty="0" smtClean="0"/>
              <a:t>An important feature to consider when thinking about long-term care is inflation protection. Because you are purchasing coverage for future expenses, inflation rates can have a huge impact on how your long-term care coverage can provide for your expenses.</a:t>
            </a:r>
          </a:p>
          <a:p>
            <a:r>
              <a:rPr lang="en-US" dirty="0" smtClean="0"/>
              <a:t>It’s wise to take your personal circumstances into account while considering long-term care insurance. What type of long-term care do you want and can you expect when that time comes? Openly talking to your family about their expectations and abilities can help you choose the right plan design — waiting period, types of care covered and benefit levels — for you. Be realistic. Families often overestimate the level of care they can actually provide for a loved one.</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69</a:t>
            </a:fld>
            <a:endParaRPr lang="en-US" sz="1200" dirty="0" smtClean="0">
              <a:solidFill>
                <a:prstClr val="black"/>
              </a:solidFill>
            </a:endParaRPr>
          </a:p>
        </p:txBody>
      </p:sp>
    </p:spTree>
    <p:extLst>
      <p:ext uri="{BB962C8B-B14F-4D97-AF65-F5344CB8AC3E}">
        <p14:creationId xmlns:p14="http://schemas.microsoft.com/office/powerpoint/2010/main" val="241291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402097"/>
            <a:ext cx="4876800" cy="4169491"/>
          </a:xfrm>
          <a:noFill/>
          <a:ln/>
        </p:spPr>
        <p:txBody>
          <a:bodyPr/>
          <a:lstStyle/>
          <a:p>
            <a:r>
              <a:rPr lang="en-US" dirty="0" smtClean="0"/>
              <a:t>Another retirement reality to consider, is that you may live longer than you realize. The average life expectancy today for a 55-year-old is 80 years. A 60-year-old can expect to live to age 82 and someone who is retiring today at age 65 is likely to live until age 84. Notice that the longer we live, the more likely we are to live even longer. </a:t>
            </a:r>
          </a:p>
          <a:p>
            <a:r>
              <a:rPr lang="en-US" dirty="0" smtClean="0"/>
              <a:t>And keep in mind, that these are “average” life expectancies. You could retire and live well into your 90s or even past the century mark. The bottom line is that you may need to have savings in place to fund between 20 to 35 years of retirement life expectancy because you could spend up to one-third of your life in retirement. </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a:t>
            </a:fld>
            <a:endParaRPr lang="en-US" sz="1200" dirty="0" smtClean="0">
              <a:solidFill>
                <a:prstClr val="black"/>
              </a:solidFill>
            </a:endParaRPr>
          </a:p>
        </p:txBody>
      </p:sp>
    </p:spTree>
    <p:extLst>
      <p:ext uri="{BB962C8B-B14F-4D97-AF65-F5344CB8AC3E}">
        <p14:creationId xmlns:p14="http://schemas.microsoft.com/office/powerpoint/2010/main" val="3715393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a:t>While you are still working, your most valuable asset is your ability to earn a paycheck. Statistically speaking, you are four times more likely to become disabled and need disability insurance than you are to die and need life insurance during your active working career. Without disability coverage, a serious illness or accident could not only threaten your retirement plans, but could also put your current financial security in serious jeopardy.  Note that disability insurance only replaces a portion of your income – the national standard is 60% of your income. And the disability payments will be based on your inability to work so you may only receive a fraction of the 60%.</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70</a:t>
            </a:fld>
            <a:endParaRPr lang="en-US" sz="1200" dirty="0" smtClean="0">
              <a:solidFill>
                <a:prstClr val="black"/>
              </a:solidFill>
            </a:endParaRPr>
          </a:p>
        </p:txBody>
      </p:sp>
    </p:spTree>
    <p:extLst>
      <p:ext uri="{BB962C8B-B14F-4D97-AF65-F5344CB8AC3E}">
        <p14:creationId xmlns:p14="http://schemas.microsoft.com/office/powerpoint/2010/main" val="3708125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Life coverage prior to retirement is a vital part of your family’s overall retirement planning. Without adequate life insurance, your family would not only suffer your loss, but would also suffer the loss of your future earnings. Should you die prior to retirement, your life insurance is intended to help replace those future earnings and keep your family’s financial security intact. In addition, it can help cover expenses that would otherwise be paid out of your estate — such as funeral expenses and outstanding personal debt.</a:t>
            </a:r>
          </a:p>
          <a:p>
            <a:r>
              <a:rPr lang="en-US" dirty="0"/>
              <a:t>In the best of circumstances, you enter retirement with few debts and enough assets to cover expenses. At this point, life insurance is an important part of your planning because it can help pay final expenses, such as funeral costs. That’s why reevaluating the volume of life insurance — or how much your beneficiaries will receive — is an important task when you retire. Generally speaking, you will need less life insurance in retirement than you carried when you were actively working.</a:t>
            </a:r>
          </a:p>
          <a:p>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71</a:t>
            </a:fld>
            <a:endParaRPr lang="en-US" sz="1200" dirty="0" smtClean="0">
              <a:solidFill>
                <a:prstClr val="black"/>
              </a:solidFill>
            </a:endParaRPr>
          </a:p>
        </p:txBody>
      </p:sp>
    </p:spTree>
    <p:extLst>
      <p:ext uri="{BB962C8B-B14F-4D97-AF65-F5344CB8AC3E}">
        <p14:creationId xmlns:p14="http://schemas.microsoft.com/office/powerpoint/2010/main" val="38193514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This section includes a discussion of several important considerations that can impact how your assets and other possessions would be distributed if you were no longer living. It will include an introduction to basic estate planning tools such as a will, a trust and health care related directives.</a:t>
            </a:r>
          </a:p>
          <a:p>
            <a:r>
              <a:rPr lang="en-US" dirty="0" smtClean="0"/>
              <a:t>While this discussion of the basics will be helpful, it is recommended that to be adequately prepared you will need to enlist the services of an attorney or other professional estate planner.</a:t>
            </a:r>
          </a:p>
          <a:p>
            <a:pPr eaLnBrk="1" hangingPunct="1"/>
            <a:endParaRPr lang="en-US" dirty="0" smtClean="0">
              <a:latin typeface="Arial" pitchFamily="34" charset="0"/>
              <a:ea typeface="ＭＳ Ｐゴシック" pitchFamily="-108" charset="-128"/>
            </a:endParaRPr>
          </a:p>
          <a:p>
            <a:pPr eaLnBrk="1" hangingPunct="1"/>
            <a:endParaRPr dirty="0"/>
          </a:p>
          <a:p>
            <a:pPr eaLnBrk="1" hangingPunct="1"/>
            <a:endParaRPr lang="en-US" dirty="0" smtClean="0">
              <a:latin typeface="Arial" pitchFamily="34" charset="0"/>
              <a:ea typeface="ＭＳ Ｐゴシック" pitchFamily="-108" charset="-128"/>
            </a:endParaRPr>
          </a:p>
          <a:p>
            <a:pPr eaLnBrk="1" hangingPunct="1"/>
            <a:r>
              <a:rPr lang="en-US" dirty="0" smtClean="0">
                <a:latin typeface="Arial" pitchFamily="34" charset="0"/>
                <a:ea typeface="ＭＳ Ｐゴシック" pitchFamily="-108" charset="-128"/>
              </a:rPr>
              <a:t/>
            </a:r>
            <a:br>
              <a:rPr lang="en-US" dirty="0" smtClean="0">
                <a:latin typeface="Arial" pitchFamily="34" charset="0"/>
                <a:ea typeface="ＭＳ Ｐゴシック" pitchFamily="-108" charset="-128"/>
              </a:rPr>
            </a:br>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72</a:t>
            </a:fld>
            <a:endParaRPr lang="en-US" sz="1200" dirty="0" smtClean="0">
              <a:solidFill>
                <a:prstClr val="black"/>
              </a:solidFill>
            </a:endParaRPr>
          </a:p>
        </p:txBody>
      </p:sp>
    </p:spTree>
    <p:extLst>
      <p:ext uri="{BB962C8B-B14F-4D97-AF65-F5344CB8AC3E}">
        <p14:creationId xmlns:p14="http://schemas.microsoft.com/office/powerpoint/2010/main" val="18671813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r>
              <a:rPr lang="en-US" dirty="0" smtClean="0"/>
              <a:t>As you approach retirement, you should think about how you would like to eventually distribute your assets to your beneficiaries. Many people believe that estate planning is something that only the wealthy need to be concerned with, but the truth is — anyone with assets needs to make arrangements for their eventual distribution. </a:t>
            </a:r>
          </a:p>
          <a:p>
            <a:r>
              <a:rPr lang="en-US" dirty="0" smtClean="0"/>
              <a:t>Basically, estate planning is your customized strategy for determining how your property and other assets will be distributed. It protects and provides for your family while minimizing taxes. To make sure your plan meets the needs of your specific situation, you may need the advice of a professional who knows the current tax laws and legal considerations.</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73</a:t>
            </a:fld>
            <a:endParaRPr lang="en-US" sz="1200" dirty="0" smtClean="0">
              <a:solidFill>
                <a:prstClr val="black"/>
              </a:solidFill>
            </a:endParaRPr>
          </a:p>
        </p:txBody>
      </p:sp>
    </p:spTree>
    <p:extLst>
      <p:ext uri="{BB962C8B-B14F-4D97-AF65-F5344CB8AC3E}">
        <p14:creationId xmlns:p14="http://schemas.microsoft.com/office/powerpoint/2010/main" val="871302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dirty="0" smtClean="0"/>
              <a:t>The will is the simplest form of estate planning. This legal document, when properly prepared, signed and witnessed, directs how you want your estate distributed and ensures that your wishes will be respected.</a:t>
            </a:r>
          </a:p>
          <a:p>
            <a:r>
              <a:rPr lang="en-US" dirty="0" smtClean="0"/>
              <a:t>If you choose to consult an attorney in the preparation of your will, he or she will guide you through the decisions you will need to make. These include choosing an executor to settle your estate, and also making a list of assets, trusts and jointly held property. In addition, you will need to establish guardianship and decide property division issues if you have minor children.</a:t>
            </a:r>
          </a:p>
          <a:p>
            <a:r>
              <a:rPr lang="en-US" dirty="0" smtClean="0"/>
              <a:t>One thing to keep in mind with a will is the process of probate. This process validates your will, disburses money for any debts and also handles property transfers. It is an important, although expensive function. In general, accounts with beneficiary designations such as annuities, life insurance, IRAs and retirement plans are excluded from probate, as are assets held in trusts.</a:t>
            </a:r>
          </a:p>
          <a:p>
            <a:pPr eaLnBrk="1" hangingPunct="1"/>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74</a:t>
            </a:fld>
            <a:endParaRPr lang="en-US" sz="1200" dirty="0" smtClean="0">
              <a:solidFill>
                <a:prstClr val="black"/>
              </a:solidFill>
            </a:endParaRPr>
          </a:p>
        </p:txBody>
      </p:sp>
    </p:spTree>
    <p:extLst>
      <p:ext uri="{BB962C8B-B14F-4D97-AF65-F5344CB8AC3E}">
        <p14:creationId xmlns:p14="http://schemas.microsoft.com/office/powerpoint/2010/main" val="11066054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r>
              <a:rPr lang="en-US" dirty="0" smtClean="0"/>
              <a:t>A trust is different from a will. A will expresses your wishes after your death, a trust can take effect </a:t>
            </a:r>
            <a:r>
              <a:rPr lang="en-US" i="1" dirty="0" smtClean="0"/>
              <a:t>before </a:t>
            </a:r>
            <a:r>
              <a:rPr lang="en-US" dirty="0" smtClean="0"/>
              <a:t>or after your death. It also allows you to control the distribution of your estate under either circumstance.</a:t>
            </a:r>
          </a:p>
          <a:p>
            <a:r>
              <a:rPr lang="en-US" dirty="0" smtClean="0"/>
              <a:t>Essentially, trusts place your assets in a fund that is managed by a trustee for your benefit or that of your beneficiaries. </a:t>
            </a:r>
          </a:p>
          <a:p>
            <a:r>
              <a:rPr lang="en-US" dirty="0" smtClean="0"/>
              <a:t>You can utilize a trust created during your lifetime, a “living trust,” or you can create a trust as a provision of your will that receives and manages assets for your beneficiaries after your death. Many different options are available to you, and an experienced attorney will be able to guide you through the process of determining which type of trust is most appropriate for your situation.</a:t>
            </a:r>
          </a:p>
          <a:p>
            <a:pPr eaLnBrk="1" hangingPunct="1"/>
            <a:endParaRPr lang="en-US" dirty="0" smtClean="0">
              <a:latin typeface="Arial" pitchFamily="34" charset="0"/>
              <a:ea typeface="ＭＳ Ｐゴシック" pitchFamily="-108" charset="-128"/>
            </a:endParaRP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75</a:t>
            </a:fld>
            <a:endParaRPr lang="en-US" sz="1200" dirty="0" smtClean="0">
              <a:solidFill>
                <a:prstClr val="black"/>
              </a:solidFill>
            </a:endParaRPr>
          </a:p>
        </p:txBody>
      </p:sp>
    </p:spTree>
    <p:extLst>
      <p:ext uri="{BB962C8B-B14F-4D97-AF65-F5344CB8AC3E}">
        <p14:creationId xmlns:p14="http://schemas.microsoft.com/office/powerpoint/2010/main" val="2254625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r>
              <a:rPr lang="en-US" dirty="0" smtClean="0"/>
              <a:t>A health care directive, also known as a living will, ensures your wishes are known in case you become incapacitated and are no longer able to make decisions for yourself. It directs your family and medical specialists regarding your wishes for artificial life support and other issues about your health. It also appoints someone to make health care decisions on your behalf.</a:t>
            </a:r>
          </a:p>
          <a:p>
            <a:r>
              <a:rPr lang="en-US" dirty="0" smtClean="0"/>
              <a:t>A medical power of attorney, or “medical proxy,” is a revocable written document which also allows someone else to make health care decisions on your behalf. However, this document is generally broader in scope than the living will and encompasses </a:t>
            </a:r>
            <a:r>
              <a:rPr lang="en-US" smtClean="0"/>
              <a:t>all health care </a:t>
            </a:r>
            <a:r>
              <a:rPr lang="en-US" dirty="0" smtClean="0"/>
              <a:t>situations where you cannot make decisions for yourself. Many estate planners recommend preparing both documents as part of your overall plan.</a:t>
            </a:r>
          </a:p>
          <a:p>
            <a:pPr eaLnBrk="1" hangingPunct="1"/>
            <a:endParaRPr lang="en-US" dirty="0" smtClean="0">
              <a:latin typeface="Arial" pitchFamily="34" charset="0"/>
              <a:ea typeface="ＭＳ Ｐゴシック" pitchFamily="-108" charset="-128"/>
            </a:endParaRP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76</a:t>
            </a:fld>
            <a:endParaRPr lang="en-US" sz="1200" dirty="0" smtClean="0">
              <a:solidFill>
                <a:prstClr val="black"/>
              </a:solidFill>
            </a:endParaRPr>
          </a:p>
        </p:txBody>
      </p:sp>
    </p:spTree>
    <p:extLst>
      <p:ext uri="{BB962C8B-B14F-4D97-AF65-F5344CB8AC3E}">
        <p14:creationId xmlns:p14="http://schemas.microsoft.com/office/powerpoint/2010/main" val="9823600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r>
              <a:rPr lang="en-US" dirty="0" smtClean="0"/>
              <a:t>Regardless of which legal instruments are appropriate for your situation, remember that part of your retirement planning should include attention to your estate. Insurance policies, company benefits, investments and the value of your home can add up to a larger estate than you realize.</a:t>
            </a:r>
          </a:p>
          <a:p>
            <a:r>
              <a:rPr lang="en-US" dirty="0" smtClean="0"/>
              <a:t>The bottom line is: make sure you plan for the proper distribution of your estate. It’s in the best interest of your beneficiaries, and it’s just good stewardship.</a:t>
            </a:r>
          </a:p>
          <a:p>
            <a:r>
              <a:rPr lang="en-US" dirty="0" smtClean="0"/>
              <a:t>Again, it is recommended, that to be adequately prepared, you will need to enlist the services of an attorney or other professional estate planner.</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77</a:t>
            </a:fld>
            <a:endParaRPr lang="en-US" sz="1200" dirty="0" smtClean="0">
              <a:solidFill>
                <a:prstClr val="black"/>
              </a:solidFill>
            </a:endParaRPr>
          </a:p>
        </p:txBody>
      </p:sp>
    </p:spTree>
    <p:extLst>
      <p:ext uri="{BB962C8B-B14F-4D97-AF65-F5344CB8AC3E}">
        <p14:creationId xmlns:p14="http://schemas.microsoft.com/office/powerpoint/2010/main" val="10532418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4"/>
          <p:cNvSpPr>
            <a:spLocks noGrp="1" noRot="1" noChangeAspect="1" noChangeArrowheads="1" noTextEdit="1"/>
          </p:cNvSpPr>
          <p:nvPr>
            <p:ph type="sldImg"/>
          </p:nvPr>
        </p:nvSpPr>
        <p:spPr>
          <a:ln/>
        </p:spPr>
      </p:sp>
      <p:sp>
        <p:nvSpPr>
          <p:cNvPr id="173060" name="Rectangle 5"/>
          <p:cNvSpPr>
            <a:spLocks noGrp="1" noChangeArrowheads="1"/>
          </p:cNvSpPr>
          <p:nvPr>
            <p:ph type="body" idx="1"/>
          </p:nvPr>
        </p:nvSpPr>
        <p:spPr>
          <a:xfrm>
            <a:off x="685800" y="4402097"/>
            <a:ext cx="5410200" cy="4169491"/>
          </a:xfrm>
          <a:noFill/>
          <a:ln/>
        </p:spPr>
        <p:txBody>
          <a:bodyPr>
            <a:normAutofit/>
          </a:bodyPr>
          <a:lstStyle/>
          <a:p>
            <a:r>
              <a:rPr lang="en-US" sz="1100" dirty="0" smtClean="0"/>
              <a:t>This </a:t>
            </a:r>
            <a:r>
              <a:rPr lang="en-US" sz="1100" dirty="0"/>
              <a:t>presentation has given you a number of things to consider as you prepare for retirement. In this last section, we’ll identify some tools you might want to use based on what you have just heard and seen. Please note that these are generally accepted principles to consider. This is not a comprehensive guide to financial planning and retirement.</a:t>
            </a:r>
          </a:p>
          <a:p>
            <a:r>
              <a:rPr lang="en-US" sz="1100" dirty="0"/>
              <a:t>In the Income Needs section, we introduced you to several calculators on the GuideStone website. Visit </a:t>
            </a:r>
            <a:r>
              <a:rPr lang="en-US" sz="1100" i="1" dirty="0" err="1"/>
              <a:t>www.GuideStone.org</a:t>
            </a:r>
            <a:r>
              <a:rPr lang="en-US" sz="1100" i="1" dirty="0"/>
              <a:t>/</a:t>
            </a:r>
            <a:r>
              <a:rPr lang="en-US" sz="1100" i="1" dirty="0" err="1"/>
              <a:t>pfr</a:t>
            </a:r>
            <a:r>
              <a:rPr lang="en-US" sz="1100" dirty="0"/>
              <a:t> to obtain a general overview of how much retirement income you will need and to evaluate if you’re on track to have that much income from Social Security and your GuideStone retirement account. </a:t>
            </a:r>
          </a:p>
          <a:p>
            <a:r>
              <a:rPr lang="en-US" sz="1100" dirty="0"/>
              <a:t>Another resource you can use to help you determine your benefit options and the amount of income you can expect during retirement is the </a:t>
            </a:r>
            <a:r>
              <a:rPr lang="en-US" sz="1100" i="1" dirty="0"/>
              <a:t>Retirement Income Solutions</a:t>
            </a:r>
            <a:r>
              <a:rPr lang="en-US" sz="1100" dirty="0"/>
              <a:t> workbook. You can request one by calling GuideStone directly, or you can access the online version by visiting </a:t>
            </a:r>
            <a:r>
              <a:rPr lang="en-US" sz="1100" i="1" dirty="0" smtClean="0"/>
              <a:t>www.GuideStone.org/RetirementIncome</a:t>
            </a:r>
            <a:r>
              <a:rPr lang="en-US" sz="1100" dirty="0"/>
              <a:t>. </a:t>
            </a:r>
          </a:p>
          <a:p>
            <a:r>
              <a:rPr lang="en-US" sz="1100" dirty="0"/>
              <a:t>Once you know how much retirement income you will need, your next step may be to request a GuideStone </a:t>
            </a:r>
            <a:r>
              <a:rPr lang="en-US" sz="1100" i="1" dirty="0"/>
              <a:t>Retirement Income Estimate</a:t>
            </a:r>
            <a:r>
              <a:rPr lang="en-US" sz="1100" dirty="0"/>
              <a:t>. We strongly recommend you do this when you are two to three years away from your planned retirement date. This can be done in the last step </a:t>
            </a:r>
            <a:r>
              <a:rPr lang="en-US" sz="1100" i="1" dirty="0"/>
              <a:t>of Retirement Income Solutions</a:t>
            </a:r>
            <a:r>
              <a:rPr lang="en-US" sz="1100" dirty="0"/>
              <a:t>, or by calling GuideStone.</a:t>
            </a:r>
          </a:p>
          <a:p>
            <a:r>
              <a:rPr lang="en-US" sz="1100" dirty="0"/>
              <a:t>You may also find it helpful to review your Social Security statement to get an idea of any Social Security benefits you may be eligible to receive. You can access it by calling </a:t>
            </a:r>
            <a:r>
              <a:rPr lang="en-US" sz="1100" dirty="0" smtClean="0"/>
              <a:t>1-800-772-1213,</a:t>
            </a:r>
            <a:r>
              <a:rPr lang="en-US" sz="1100" baseline="0" dirty="0" smtClean="0"/>
              <a:t> o</a:t>
            </a:r>
            <a:r>
              <a:rPr lang="en-US" sz="1100" dirty="0" smtClean="0"/>
              <a:t>r </a:t>
            </a:r>
            <a:r>
              <a:rPr lang="en-US" sz="1100" dirty="0"/>
              <a:t>simply visit </a:t>
            </a:r>
            <a:r>
              <a:rPr lang="en-US" sz="1100" i="1" dirty="0"/>
              <a:t>www.ssa.gov</a:t>
            </a:r>
            <a:r>
              <a:rPr lang="en-US" sz="1100" dirty="0"/>
              <a:t>. </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78</a:t>
            </a:fld>
            <a:endParaRPr lang="en-US" sz="1200" dirty="0" smtClean="0">
              <a:solidFill>
                <a:prstClr val="black"/>
              </a:solidFill>
            </a:endParaRPr>
          </a:p>
        </p:txBody>
      </p:sp>
    </p:spTree>
    <p:extLst>
      <p:ext uri="{BB962C8B-B14F-4D97-AF65-F5344CB8AC3E}">
        <p14:creationId xmlns:p14="http://schemas.microsoft.com/office/powerpoint/2010/main" val="18339956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4"/>
          <p:cNvSpPr>
            <a:spLocks noGrp="1" noRot="1" noChangeAspect="1" noChangeArrowheads="1" noTextEdit="1"/>
          </p:cNvSpPr>
          <p:nvPr>
            <p:ph type="sldImg"/>
          </p:nvPr>
        </p:nvSpPr>
        <p:spPr>
          <a:ln/>
        </p:spPr>
      </p:sp>
      <p:sp>
        <p:nvSpPr>
          <p:cNvPr id="174084" name="Rectangle 5"/>
          <p:cNvSpPr>
            <a:spLocks noGrp="1" noChangeArrowheads="1"/>
          </p:cNvSpPr>
          <p:nvPr>
            <p:ph type="body" idx="1"/>
          </p:nvPr>
        </p:nvSpPr>
        <p:spPr>
          <a:xfrm>
            <a:off x="685800" y="4402097"/>
            <a:ext cx="5267960" cy="4576803"/>
          </a:xfrm>
          <a:noFill/>
          <a:ln/>
        </p:spPr>
        <p:txBody>
          <a:bodyPr>
            <a:noAutofit/>
          </a:bodyPr>
          <a:lstStyle/>
          <a:p>
            <a:r>
              <a:rPr lang="en-US" sz="1100" dirty="0" smtClean="0"/>
              <a:t>In </a:t>
            </a:r>
            <a:r>
              <a:rPr lang="en-US" sz="1100" dirty="0"/>
              <a:t>the section titled Investment Basics, we identified several things you may want to do in regard to your GuideStone retirement plan participation. </a:t>
            </a:r>
          </a:p>
          <a:p>
            <a:r>
              <a:rPr lang="en-US" sz="1100" dirty="0"/>
              <a:t>One was to review your retirement plan investment fund allocation. Remember, the type of retirement income option you plan to use could affect the asset allocation you should use as you move closer to your actual retirement years. To review your current fund allocation, log into </a:t>
            </a:r>
            <a:r>
              <a:rPr lang="en-US" sz="1100" i="1" dirty="0" err="1"/>
              <a:t>My</a:t>
            </a:r>
            <a:r>
              <a:rPr lang="en-US" sz="1100" dirty="0" err="1"/>
              <a:t>GuideStone</a:t>
            </a:r>
            <a:r>
              <a:rPr lang="en-US" sz="1100" baseline="30000" dirty="0" err="1"/>
              <a:t>TM</a:t>
            </a:r>
            <a:r>
              <a:rPr lang="en-US" sz="1100" dirty="0"/>
              <a:t> and view your most recent quarterly account statement.</a:t>
            </a:r>
          </a:p>
          <a:p>
            <a:r>
              <a:rPr lang="en-US" sz="1100" dirty="0"/>
              <a:t>You may also need to review your level of retirement plan contributions. This is especially important if you determine you are not as prepared for retirement as you had hoped. Consider increasing your contributions or requesting a maximum contribution calculation as you create your list of next action steps.</a:t>
            </a:r>
          </a:p>
          <a:p>
            <a:r>
              <a:rPr lang="en-US" sz="1100" dirty="0"/>
              <a:t>If you have IRAs or other retirement accounts outside of GuideStone, a next step could be to request a GuideStone rollover form. Our representatives are available by phone to help you process a consolidation rollover and can even speak on your behalf to your other retirement plan providers. Or visit </a:t>
            </a:r>
            <a:r>
              <a:rPr lang="en-US" sz="1100" i="1" dirty="0" err="1"/>
              <a:t>www.GuideStone.org</a:t>
            </a:r>
            <a:r>
              <a:rPr lang="en-US" sz="1100" i="1" dirty="0"/>
              <a:t>/Consolidate</a:t>
            </a:r>
            <a:r>
              <a:rPr lang="en-US" sz="1100" dirty="0"/>
              <a:t> for more information.</a:t>
            </a:r>
          </a:p>
          <a:p>
            <a:r>
              <a:rPr lang="en-US" sz="1100" dirty="0"/>
              <a:t>Have you identified a list of “next action steps” you need to take? If your list is like most, it will contain several important steps. Realize you don’t have to do them all at once, it may take some time to get everything accomplished. Review your action steps and place them in a priority order, then start working on them one at a time. Our goal is to not just help you get to retirement, but to walk beside you all the way through retirement by being your life-long partner. We want to help equip you all along the way to be able to make wise decisions about all the financial issues you face.</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79</a:t>
            </a:fld>
            <a:endParaRPr lang="en-US" sz="1200" dirty="0" smtClean="0">
              <a:solidFill>
                <a:prstClr val="black"/>
              </a:solidFill>
            </a:endParaRPr>
          </a:p>
        </p:txBody>
      </p:sp>
    </p:spTree>
    <p:extLst>
      <p:ext uri="{BB962C8B-B14F-4D97-AF65-F5344CB8AC3E}">
        <p14:creationId xmlns:p14="http://schemas.microsoft.com/office/powerpoint/2010/main" val="87484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r>
              <a:rPr lang="en-US" dirty="0" smtClean="0"/>
              <a:t>You also need to consider the impact of inflation after you retire. </a:t>
            </a:r>
          </a:p>
          <a:p>
            <a:r>
              <a:rPr lang="en-US" dirty="0" smtClean="0"/>
              <a:t>What is inflation? It’s the rate of change in the prices of the goods and services we purchase. Since 1916, inflation has averaged approximately </a:t>
            </a:r>
            <a:br>
              <a:rPr lang="en-US" dirty="0" smtClean="0"/>
            </a:br>
            <a:r>
              <a:rPr lang="en-US" dirty="0" smtClean="0"/>
              <a:t>3% per year.</a:t>
            </a:r>
          </a:p>
          <a:p>
            <a:r>
              <a:rPr lang="en-US" dirty="0" smtClean="0"/>
              <a:t>This trend will likely continue after you retire. This means, each year you live in retirement, you will need more income to be able to buy the same goods and services you purchased the previous year.</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8</a:t>
            </a:fld>
            <a:endParaRPr lang="en-US" sz="1200" dirty="0" smtClean="0">
              <a:solidFill>
                <a:prstClr val="black"/>
              </a:solidFill>
            </a:endParaRPr>
          </a:p>
        </p:txBody>
      </p:sp>
    </p:spTree>
    <p:extLst>
      <p:ext uri="{BB962C8B-B14F-4D97-AF65-F5344CB8AC3E}">
        <p14:creationId xmlns:p14="http://schemas.microsoft.com/office/powerpoint/2010/main" val="2188163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r>
              <a:rPr lang="en-US" dirty="0" smtClean="0"/>
              <a:t>For </a:t>
            </a:r>
            <a:r>
              <a:rPr lang="en-US" dirty="0"/>
              <a:t>more details on the information you’ve learned here, please request a </a:t>
            </a:r>
            <a:r>
              <a:rPr lang="en-US" i="1" dirty="0"/>
              <a:t>Preparing for Retirement</a:t>
            </a:r>
            <a:r>
              <a:rPr lang="en-US" dirty="0"/>
              <a:t> workbook by calling GuideStone at 1-888-984-8433. You can also visit </a:t>
            </a:r>
            <a:r>
              <a:rPr lang="en-US" i="1" dirty="0" err="1"/>
              <a:t>www.GuideStone.org</a:t>
            </a:r>
            <a:r>
              <a:rPr lang="en-US" i="1" dirty="0"/>
              <a:t>/</a:t>
            </a:r>
            <a:r>
              <a:rPr lang="en-US" i="1" dirty="0" err="1"/>
              <a:t>pfr</a:t>
            </a:r>
            <a:r>
              <a:rPr lang="en-US" i="1" dirty="0"/>
              <a:t> </a:t>
            </a:r>
            <a:r>
              <a:rPr lang="en-US" dirty="0"/>
              <a:t>to access the workbook and other preparing for retirement resources online. </a:t>
            </a:r>
          </a:p>
          <a:p>
            <a:r>
              <a:rPr lang="en-US" dirty="0"/>
              <a:t>Also, you may want to request your </a:t>
            </a:r>
            <a:r>
              <a:rPr lang="en-US" i="1" dirty="0"/>
              <a:t>Retirement Income Estimate </a:t>
            </a:r>
            <a:r>
              <a:rPr lang="en-US" dirty="0"/>
              <a:t>by calling GuideStone or by visiting </a:t>
            </a:r>
            <a:r>
              <a:rPr lang="en-US" i="1" dirty="0" smtClean="0"/>
              <a:t>www.GuideStone.org/RetirementIncome</a:t>
            </a:r>
            <a:r>
              <a:rPr lang="en-US" dirty="0"/>
              <a:t>.</a:t>
            </a:r>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80</a:t>
            </a:fld>
            <a:endParaRPr lang="en-US" sz="1200" dirty="0" smtClean="0">
              <a:solidFill>
                <a:prstClr val="black"/>
              </a:solidFill>
            </a:endParaRPr>
          </a:p>
        </p:txBody>
      </p:sp>
    </p:spTree>
    <p:extLst>
      <p:ext uri="{BB962C8B-B14F-4D97-AF65-F5344CB8AC3E}">
        <p14:creationId xmlns:p14="http://schemas.microsoft.com/office/powerpoint/2010/main" val="19931847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Please keep in mind that mutual fund investing involves risk. You should read the prospectus carefully before investing. The prospectus is available on our website, </a:t>
            </a:r>
            <a:r>
              <a:rPr lang="en-US" sz="1200" i="1" kern="1200" dirty="0" smtClean="0">
                <a:solidFill>
                  <a:schemeClr val="tx1"/>
                </a:solidFill>
                <a:latin typeface="Arial" charset="0"/>
                <a:ea typeface="ＭＳ Ｐゴシック" charset="-128"/>
                <a:cs typeface="ＭＳ Ｐゴシック" charset="-128"/>
              </a:rPr>
              <a:t>www.GuideStoneFunds.com</a:t>
            </a:r>
            <a:r>
              <a:rPr lang="en-US" sz="1200" kern="1200" dirty="0" smtClean="0">
                <a:solidFill>
                  <a:schemeClr val="tx1"/>
                </a:solidFill>
                <a:latin typeface="Arial" charset="0"/>
                <a:ea typeface="ＭＳ Ｐゴシック" charset="-128"/>
                <a:cs typeface="ＭＳ Ｐゴシック" charset="-128"/>
              </a:rPr>
              <a:t>. (Use the link on this slide to go there now.) </a:t>
            </a:r>
            <a:endParaRPr lang="en-US" dirty="0"/>
          </a:p>
        </p:txBody>
      </p:sp>
      <p:sp>
        <p:nvSpPr>
          <p:cNvPr id="4" name="Slide Number Placeholder 3"/>
          <p:cNvSpPr>
            <a:spLocks noGrp="1"/>
          </p:cNvSpPr>
          <p:nvPr>
            <p:ph type="sldNum" sz="quarter" idx="10"/>
          </p:nvPr>
        </p:nvSpPr>
        <p:spPr/>
        <p:txBody>
          <a:bodyPr/>
          <a:lstStyle/>
          <a:p>
            <a:fld id="{217B7400-DC4E-B24B-BF26-EEE0BF4F7A4D}" type="slidenum">
              <a:rPr lang="en-US" smtClean="0"/>
              <a:t>81</a:t>
            </a:fld>
            <a:endParaRPr lang="en-US"/>
          </a:p>
        </p:txBody>
      </p:sp>
    </p:spTree>
    <p:extLst>
      <p:ext uri="{BB962C8B-B14F-4D97-AF65-F5344CB8AC3E}">
        <p14:creationId xmlns:p14="http://schemas.microsoft.com/office/powerpoint/2010/main" val="25914583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4"/>
          <p:cNvSpPr>
            <a:spLocks noGrp="1" noRot="1" noChangeAspect="1" noChangeArrowheads="1" noTextEdit="1"/>
          </p:cNvSpPr>
          <p:nvPr>
            <p:ph type="sldImg"/>
          </p:nvPr>
        </p:nvSpPr>
        <p:spPr>
          <a:ln/>
        </p:spPr>
      </p:sp>
      <p:sp>
        <p:nvSpPr>
          <p:cNvPr id="177156" name="Rectangle 5"/>
          <p:cNvSpPr>
            <a:spLocks noGrp="1" noChangeArrowheads="1"/>
          </p:cNvSpPr>
          <p:nvPr>
            <p:ph type="body" idx="1"/>
          </p:nvPr>
        </p:nvSpPr>
        <p:spPr>
          <a:xfrm>
            <a:off x="914400" y="4402097"/>
            <a:ext cx="4800600" cy="4169491"/>
          </a:xfrm>
          <a:noFill/>
          <a:ln/>
        </p:spPr>
        <p:txBody>
          <a:bodyPr/>
          <a:lstStyle/>
          <a:p>
            <a:r>
              <a:rPr lang="en-US" dirty="0" smtClean="0"/>
              <a:t>We hope you have benefited from this presentation and the time we have spent together. As we conclude, we leave you with two important thoughts that summarize our commitment to you as a GuideStone participant.</a:t>
            </a:r>
          </a:p>
          <a:p>
            <a:r>
              <a:rPr lang="en-US" dirty="0" smtClean="0"/>
              <a:t>Do Well. At GuideStone Financial Resources, we strive to do well. For more than nine decades we’ve been enhancing the financial security of ministers, church and institutional employees and seminary students. Our reputation is built on our quality products and a proven track record of helpful customer services.</a:t>
            </a:r>
          </a:p>
          <a:p>
            <a:r>
              <a:rPr lang="en-US" dirty="0" smtClean="0"/>
              <a:t>Do right. We share common values with you. We believe that doing what’s right matters. Our retirement products and investment funds seek to be competitive while remaining faithful to Christian values and goals. We are here for your benefit. No profit motive. No competing interests. Our bottom line is your bottom line — retirement security.</a:t>
            </a:r>
          </a:p>
          <a:p>
            <a:r>
              <a:rPr lang="en-US" dirty="0" smtClean="0"/>
              <a:t>Thank you for letting us help you with your retirement security needs. We appreciate your involvement with GuideStone and we look forward to many continued years of serving the investment needs of you and your family.</a:t>
            </a:r>
            <a:endParaRPr lang="en-US" dirty="0"/>
          </a:p>
        </p:txBody>
      </p:sp>
      <p:sp>
        <p:nvSpPr>
          <p:cNvPr id="5"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82</a:t>
            </a:fld>
            <a:endParaRPr lang="en-US" sz="1200" dirty="0" smtClean="0">
              <a:solidFill>
                <a:prstClr val="black"/>
              </a:solidFill>
            </a:endParaRPr>
          </a:p>
        </p:txBody>
      </p:sp>
    </p:spTree>
    <p:extLst>
      <p:ext uri="{BB962C8B-B14F-4D97-AF65-F5344CB8AC3E}">
        <p14:creationId xmlns:p14="http://schemas.microsoft.com/office/powerpoint/2010/main" val="346330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Rot="1" noChangeAspect="1" noChangeArrowheads="1" noTextEdit="1"/>
          </p:cNvSpPr>
          <p:nvPr>
            <p:ph type="sldImg"/>
          </p:nvPr>
        </p:nvSpPr>
        <p:spPr>
          <a:xfrm>
            <a:off x="1108075" y="688975"/>
            <a:ext cx="4632325" cy="3473450"/>
          </a:xfrm>
          <a:ln/>
        </p:spPr>
      </p:sp>
      <p:sp>
        <p:nvSpPr>
          <p:cNvPr id="116740" name="Rectangle 3"/>
          <p:cNvSpPr>
            <a:spLocks noGrp="1" noChangeArrowheads="1"/>
          </p:cNvSpPr>
          <p:nvPr>
            <p:ph type="body" idx="1"/>
          </p:nvPr>
        </p:nvSpPr>
        <p:spPr>
          <a:noFill/>
          <a:ln/>
        </p:spPr>
        <p:txBody>
          <a:bodyPr/>
          <a:lstStyle/>
          <a:p>
            <a:r>
              <a:rPr lang="en-US" dirty="0" smtClean="0"/>
              <a:t>This chart shows the impact of inflation. Let’s follow one of these common expenses through the years — a loaf of bread. Someone who retired at age 65 in 1990 paid 70 cents for bread. Ten years later, at the age of 75, it took 92 cents, and assuming they lived to 85 years of age, this same loaf of bread cost $1.36.</a:t>
            </a:r>
          </a:p>
          <a:p>
            <a:r>
              <a:rPr lang="en-US" dirty="0" smtClean="0"/>
              <a:t>Inflation will be a very important issue to keep in mind later when we discuss the various retirement income options you have through GuideStone. You may want to consider income options that offer the possibility that your retirement income can keep pace with inflation year after year.</a:t>
            </a:r>
            <a:endParaRPr lang="en-US" dirty="0"/>
          </a:p>
        </p:txBody>
      </p:sp>
      <p:sp>
        <p:nvSpPr>
          <p:cNvPr id="116741" name="Text Box 4"/>
          <p:cNvSpPr txBox="1">
            <a:spLocks noChangeArrowheads="1"/>
          </p:cNvSpPr>
          <p:nvPr/>
        </p:nvSpPr>
        <p:spPr bwMode="auto">
          <a:xfrm>
            <a:off x="1571625" y="3066593"/>
            <a:ext cx="3073400" cy="369332"/>
          </a:xfrm>
          <a:prstGeom prst="rect">
            <a:avLst/>
          </a:prstGeom>
          <a:noFill/>
          <a:ln w="9525">
            <a:noFill/>
            <a:miter lim="800000"/>
            <a:headEnd/>
            <a:tailEnd/>
          </a:ln>
        </p:spPr>
        <p:txBody>
          <a:bodyPr>
            <a:spAutoFit/>
          </a:bodyPr>
          <a:lstStyle/>
          <a:p>
            <a:pPr algn="ctr" defTabSz="914400"/>
            <a:endParaRPr lang="en-US" dirty="0">
              <a:solidFill>
                <a:srgbClr val="000000"/>
              </a:solidFill>
              <a:latin typeface="Times" pitchFamily="-108" charset="0"/>
            </a:endParaRPr>
          </a:p>
        </p:txBody>
      </p:sp>
      <p:sp>
        <p:nvSpPr>
          <p:cNvPr id="6" name="Rectangle 7"/>
          <p:cNvSpPr txBox="1">
            <a:spLocks noChangeArrowheads="1"/>
          </p:cNvSpPr>
          <p:nvPr/>
        </p:nvSpPr>
        <p:spPr>
          <a:xfrm>
            <a:off x="1944053" y="8802609"/>
            <a:ext cx="2971800" cy="463629"/>
          </a:xfrm>
          <a:prstGeom prst="rect">
            <a:avLst/>
          </a:prstGeom>
          <a:noFill/>
        </p:spPr>
        <p:txBody>
          <a:bodyPr/>
          <a:lstStyle/>
          <a:p>
            <a:pPr algn="ctr" defTabSz="914400">
              <a:defRPr/>
            </a:pPr>
            <a:fld id="{635AC330-DB3C-4BC5-9866-2C356510F002}" type="slidenum">
              <a:rPr lang="en-US" sz="1200" smtClean="0">
                <a:solidFill>
                  <a:prstClr val="black"/>
                </a:solidFill>
              </a:rPr>
              <a:pPr algn="ctr" defTabSz="914400">
                <a:defRPr/>
              </a:pPr>
              <a:t>9</a:t>
            </a:fld>
            <a:endParaRPr lang="en-US" sz="1200" dirty="0" smtClean="0">
              <a:solidFill>
                <a:prstClr val="black"/>
              </a:solidFill>
            </a:endParaRPr>
          </a:p>
        </p:txBody>
      </p:sp>
    </p:spTree>
    <p:extLst>
      <p:ext uri="{BB962C8B-B14F-4D97-AF65-F5344CB8AC3E}">
        <p14:creationId xmlns:p14="http://schemas.microsoft.com/office/powerpoint/2010/main" val="317200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b="23189"/>
          <a:stretch/>
        </p:blipFill>
        <p:spPr>
          <a:xfrm>
            <a:off x="7450310" y="288010"/>
            <a:ext cx="1274399" cy="555509"/>
          </a:xfrm>
          <a:prstGeom prst="rect">
            <a:avLst/>
          </a:prstGeom>
        </p:spPr>
      </p:pic>
      <p:pic>
        <p:nvPicPr>
          <p:cNvPr id="11" name="Picture 10"/>
          <p:cNvPicPr>
            <a:picLocks noChangeAspect="1"/>
          </p:cNvPicPr>
          <p:nvPr userDrawn="1"/>
        </p:nvPicPr>
        <p:blipFill>
          <a:blip r:embed="rId4"/>
          <a:stretch>
            <a:fillRect/>
          </a:stretch>
        </p:blipFill>
        <p:spPr>
          <a:xfrm>
            <a:off x="5538380" y="1469103"/>
            <a:ext cx="1228604" cy="1008965"/>
          </a:xfrm>
          <a:prstGeom prst="rect">
            <a:avLst/>
          </a:prstGeom>
          <a:ln>
            <a:solidFill>
              <a:schemeClr val="bg1">
                <a:lumMod val="50000"/>
              </a:schemeClr>
            </a:solidFill>
          </a:ln>
          <a:effectLst/>
        </p:spPr>
      </p:pic>
      <p:sp>
        <p:nvSpPr>
          <p:cNvPr id="22" name="Rectangular Callout 21"/>
          <p:cNvSpPr/>
          <p:nvPr userDrawn="1"/>
        </p:nvSpPr>
        <p:spPr>
          <a:xfrm>
            <a:off x="6849592" y="1765141"/>
            <a:ext cx="1884259" cy="1150873"/>
          </a:xfrm>
          <a:prstGeom prst="wedgeRectCallout">
            <a:avLst>
              <a:gd name="adj1" fmla="val -69310"/>
              <a:gd name="adj2" fmla="val -39560"/>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21" name="Rectangular Callout 20"/>
          <p:cNvSpPr/>
          <p:nvPr userDrawn="1"/>
        </p:nvSpPr>
        <p:spPr>
          <a:xfrm>
            <a:off x="6849592" y="2239740"/>
            <a:ext cx="1884259" cy="1127539"/>
          </a:xfrm>
          <a:prstGeom prst="wedgeRectCallout">
            <a:avLst>
              <a:gd name="adj1" fmla="val -90903"/>
              <a:gd name="adj2" fmla="val -52859"/>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pic>
        <p:nvPicPr>
          <p:cNvPr id="10" name="Picture 9"/>
          <p:cNvPicPr>
            <a:picLocks noChangeAspect="1"/>
          </p:cNvPicPr>
          <p:nvPr userDrawn="1"/>
        </p:nvPicPr>
        <p:blipFill rotWithShape="1">
          <a:blip r:embed="rId5"/>
          <a:srcRect l="30087" r="35234"/>
          <a:stretch/>
        </p:blipFill>
        <p:spPr>
          <a:xfrm>
            <a:off x="5538380" y="2990237"/>
            <a:ext cx="637008" cy="918415"/>
          </a:xfrm>
          <a:prstGeom prst="rect">
            <a:avLst/>
          </a:prstGeom>
          <a:ln>
            <a:solidFill>
              <a:schemeClr val="bg1">
                <a:lumMod val="50000"/>
              </a:schemeClr>
            </a:solidFill>
          </a:ln>
          <a:effectLst/>
        </p:spPr>
      </p:pic>
      <p:pic>
        <p:nvPicPr>
          <p:cNvPr id="16" name="Picture 15"/>
          <p:cNvPicPr>
            <a:picLocks noChangeAspect="1"/>
          </p:cNvPicPr>
          <p:nvPr userDrawn="1"/>
        </p:nvPicPr>
        <p:blipFill rotWithShape="1">
          <a:blip r:embed="rId6"/>
          <a:srcRect b="24981"/>
          <a:stretch/>
        </p:blipFill>
        <p:spPr>
          <a:xfrm>
            <a:off x="5538380" y="4670553"/>
            <a:ext cx="1666361" cy="1164295"/>
          </a:xfrm>
          <a:prstGeom prst="rect">
            <a:avLst/>
          </a:prstGeom>
          <a:ln>
            <a:solidFill>
              <a:schemeClr val="tx1">
                <a:lumMod val="65000"/>
                <a:lumOff val="35000"/>
              </a:schemeClr>
            </a:solidFill>
          </a:ln>
        </p:spPr>
      </p:pic>
      <p:sp>
        <p:nvSpPr>
          <p:cNvPr id="17" name="Rectangle 16"/>
          <p:cNvSpPr/>
          <p:nvPr userDrawn="1"/>
        </p:nvSpPr>
        <p:spPr>
          <a:xfrm>
            <a:off x="196012" y="6500716"/>
            <a:ext cx="8331295" cy="307777"/>
          </a:xfrm>
          <a:prstGeom prst="rect">
            <a:avLst/>
          </a:prstGeom>
        </p:spPr>
        <p:txBody>
          <a:bodyPr wrap="square">
            <a:spAutoFit/>
          </a:bodyPr>
          <a:lstStyle/>
          <a:p>
            <a:pPr lvl="1" indent="-112713">
              <a:spcBef>
                <a:spcPts val="300"/>
              </a:spcBef>
              <a:buClr>
                <a:srgbClr val="59A131"/>
              </a:buClr>
            </a:pPr>
            <a:r>
              <a:rPr lang="en-US" sz="1400" dirty="0" smtClean="0">
                <a:solidFill>
                  <a:srgbClr val="7F7F7F"/>
                </a:solidFill>
                <a:cs typeface="Arial" panose="020B0604020202020204" pitchFamily="34" charset="0"/>
              </a:rPr>
              <a:t>Action</a:t>
            </a:r>
            <a:r>
              <a:rPr lang="en-US" sz="1400" baseline="0" dirty="0" smtClean="0">
                <a:solidFill>
                  <a:srgbClr val="7F7F7F"/>
                </a:solidFill>
                <a:cs typeface="Arial" panose="020B0604020202020204" pitchFamily="34" charset="0"/>
              </a:rPr>
              <a:t> options</a:t>
            </a:r>
            <a:r>
              <a:rPr lang="en-US" sz="1400" dirty="0" smtClean="0">
                <a:solidFill>
                  <a:srgbClr val="7F7F7F"/>
                </a:solidFill>
                <a:cs typeface="Arial" panose="020B0604020202020204" pitchFamily="34" charset="0"/>
              </a:rPr>
              <a:t> may </a:t>
            </a:r>
            <a:r>
              <a:rPr lang="en-US" sz="1400" dirty="0">
                <a:solidFill>
                  <a:srgbClr val="7F7F7F"/>
                </a:solidFill>
                <a:cs typeface="Arial" panose="020B0604020202020204" pitchFamily="34" charset="0"/>
              </a:rPr>
              <a:t>be found either on </a:t>
            </a:r>
            <a:r>
              <a:rPr lang="en-US" sz="1400" b="1" dirty="0">
                <a:solidFill>
                  <a:srgbClr val="7F7F7F"/>
                </a:solidFill>
                <a:cs typeface="Arial" panose="020B0604020202020204" pitchFamily="34" charset="0"/>
              </a:rPr>
              <a:t>Home</a:t>
            </a:r>
            <a:r>
              <a:rPr lang="en-US" sz="1400" dirty="0">
                <a:solidFill>
                  <a:srgbClr val="7F7F7F"/>
                </a:solidFill>
                <a:cs typeface="Arial" panose="020B0604020202020204" pitchFamily="34" charset="0"/>
              </a:rPr>
              <a:t> tab at top of PowerPoint screen or in the right-click menu.</a:t>
            </a:r>
          </a:p>
        </p:txBody>
      </p:sp>
      <p:pic>
        <p:nvPicPr>
          <p:cNvPr id="18" name="Picture 17"/>
          <p:cNvPicPr>
            <a:picLocks noChangeAspect="1"/>
          </p:cNvPicPr>
          <p:nvPr userDrawn="1"/>
        </p:nvPicPr>
        <p:blipFill>
          <a:blip r:embed="rId7"/>
          <a:stretch>
            <a:fillRect/>
          </a:stretch>
        </p:blipFill>
        <p:spPr>
          <a:xfrm>
            <a:off x="6849592" y="1468804"/>
            <a:ext cx="1884260" cy="2096074"/>
          </a:xfrm>
          <a:prstGeom prst="rect">
            <a:avLst/>
          </a:prstGeom>
          <a:ln>
            <a:solidFill>
              <a:schemeClr val="bg1">
                <a:lumMod val="50000"/>
              </a:schemeClr>
            </a:solidFill>
          </a:ln>
          <a:effectLst/>
        </p:spPr>
      </p:pic>
      <p:sp>
        <p:nvSpPr>
          <p:cNvPr id="19" name="Rectangular Callout 18"/>
          <p:cNvSpPr/>
          <p:nvPr userDrawn="1"/>
        </p:nvSpPr>
        <p:spPr>
          <a:xfrm>
            <a:off x="6525278" y="3662875"/>
            <a:ext cx="1005840" cy="182880"/>
          </a:xfrm>
          <a:prstGeom prst="wedgeRectCallout">
            <a:avLst>
              <a:gd name="adj1" fmla="val -93058"/>
              <a:gd name="adj2" fmla="val -252934"/>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Bullet indent</a:t>
            </a:r>
            <a:endParaRPr lang="en-US" sz="1200" dirty="0">
              <a:solidFill>
                <a:schemeClr val="accent2"/>
              </a:solidFill>
            </a:endParaRPr>
          </a:p>
        </p:txBody>
      </p:sp>
      <p:sp>
        <p:nvSpPr>
          <p:cNvPr id="20" name="Rectangular Callout 19"/>
          <p:cNvSpPr/>
          <p:nvPr userDrawn="1"/>
        </p:nvSpPr>
        <p:spPr>
          <a:xfrm>
            <a:off x="6212277" y="4018406"/>
            <a:ext cx="1280160" cy="182880"/>
          </a:xfrm>
          <a:prstGeom prst="wedgeRectCallout">
            <a:avLst>
              <a:gd name="adj1" fmla="val -59719"/>
              <a:gd name="adj2" fmla="val -28506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Column</a:t>
            </a:r>
            <a:r>
              <a:rPr lang="en-US" sz="1200" baseline="0" dirty="0" smtClean="0">
                <a:solidFill>
                  <a:schemeClr val="accent2"/>
                </a:solidFill>
              </a:rPr>
              <a:t> options</a:t>
            </a:r>
            <a:endParaRPr lang="en-US" sz="1200" dirty="0">
              <a:solidFill>
                <a:schemeClr val="accent2"/>
              </a:solidFill>
            </a:endParaRPr>
          </a:p>
        </p:txBody>
      </p:sp>
      <p:sp>
        <p:nvSpPr>
          <p:cNvPr id="4" name="Rectangle 3"/>
          <p:cNvSpPr/>
          <p:nvPr userDrawn="1"/>
        </p:nvSpPr>
        <p:spPr>
          <a:xfrm>
            <a:off x="509347" y="1154233"/>
            <a:ext cx="5046324" cy="5130635"/>
          </a:xfrm>
          <a:prstGeom prst="rect">
            <a:avLst/>
          </a:prstGeom>
        </p:spPr>
        <p:txBody>
          <a:bodyPr wrap="square">
            <a:spAutoFit/>
          </a:bodyPr>
          <a:lstStyle/>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SLIDES</a:t>
            </a:r>
            <a:endPar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rPr>
              <a:t>C</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New Slide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select from the 2014 layout options that appear and type or paste content into designated areas,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OR</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Copy/paste an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existing slide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into this template, highlight it,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Layout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 select option, adjusting content if needed. May need to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t>
            </a: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TEXT</a:t>
            </a:r>
            <a:endPar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Bullets — Text entry default is first level bullet. Click on right or left arrow icons to increase or decrease indent level to or from second or third level bulleted text. To remove bullet, place cursor to right of bullet and press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Backspace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key.</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Columns — With cursor in text box click on column icon to select two or three columns</a:t>
            </a:r>
          </a:p>
          <a:p>
            <a:pPr marL="11430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 graphic (chart, graph or shape) created within this template will automatically conform to approved 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For copy/paste of graphic from external source, select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Use Destination Theme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 to Match Style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or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Shape Fill</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a:t>
            </a:r>
            <a:r>
              <a:rPr kumimoji="0" lang="en-US" sz="1400" b="0"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select from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Theme Colors</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palette that appears. Top row colors are recommended, other shade options below them are acceptable if needed (avoid bright shades), but do not use any other color options.</a:t>
            </a:r>
            <a:endParaRPr kumimoji="0" lang="en-US" sz="14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mn-ea"/>
              <a:cs typeface="+mn-cs"/>
            </a:endParaRPr>
          </a:p>
        </p:txBody>
      </p:sp>
      <p:sp>
        <p:nvSpPr>
          <p:cNvPr id="6" name="Rectangle 5"/>
          <p:cNvSpPr/>
          <p:nvPr userDrawn="1"/>
        </p:nvSpPr>
        <p:spPr>
          <a:xfrm>
            <a:off x="528667" y="556913"/>
            <a:ext cx="2291012" cy="492443"/>
          </a:xfrm>
          <a:prstGeom prst="rect">
            <a:avLst/>
          </a:prstGeom>
        </p:spPr>
        <p:txBody>
          <a:bodyPr wrap="none">
            <a:spAutoFit/>
          </a:bodyPr>
          <a:lstStyle/>
          <a:p>
            <a:r>
              <a:rPr kumimoji="0" lang="en-US" sz="2600" b="0" i="0" u="none" strike="noStrike" kern="1200" cap="none" spc="0" normalizeH="0" baseline="0" noProof="0" dirty="0" smtClean="0">
                <a:ln>
                  <a:noFill/>
                </a:ln>
                <a:solidFill>
                  <a:schemeClr val="accent2"/>
                </a:solidFill>
                <a:effectLst/>
                <a:uLnTx/>
                <a:uFillTx/>
                <a:latin typeface="Franklin Gothic Book" panose="020B0503020102020204" pitchFamily="34" charset="0"/>
                <a:ea typeface="+mj-ea"/>
                <a:cs typeface="+mj-cs"/>
              </a:rPr>
              <a:t>INSTRUCTIONS</a:t>
            </a:r>
            <a:endParaRPr lang="en-US" dirty="0">
              <a:solidFill>
                <a:schemeClr val="accent2"/>
              </a:solidFill>
            </a:endParaRPr>
          </a:p>
        </p:txBody>
      </p:sp>
      <p:sp>
        <p:nvSpPr>
          <p:cNvPr id="29" name="Rectangle 28"/>
          <p:cNvSpPr/>
          <p:nvPr userDrawn="1"/>
        </p:nvSpPr>
        <p:spPr>
          <a:xfrm>
            <a:off x="487217" y="289542"/>
            <a:ext cx="4023360" cy="307777"/>
          </a:xfrm>
          <a:prstGeom prst="rect">
            <a:avLst/>
          </a:prstGeom>
          <a:solidFill>
            <a:schemeClr val="tx1">
              <a:lumMod val="65000"/>
              <a:lumOff val="35000"/>
            </a:schemeClr>
          </a:solidFill>
        </p:spPr>
        <p:txBody>
          <a:bodyPr>
            <a:spAutoFit/>
          </a:bodyPr>
          <a:lstStyle/>
          <a:p>
            <a:r>
              <a:rPr lang="en-US" sz="1400" dirty="0" smtClean="0">
                <a:solidFill>
                  <a:schemeClr val="bg1"/>
                </a:solidFill>
              </a:rPr>
              <a:t>GUIDESTONE CORPORATE POWERPOINT TEMPLATE</a:t>
            </a:r>
            <a:endParaRPr lang="en-US" sz="1400" dirty="0">
              <a:solidFill>
                <a:schemeClr val="bg1"/>
              </a:solidFill>
            </a:endParaRPr>
          </a:p>
        </p:txBody>
      </p:sp>
    </p:spTree>
    <p:extLst>
      <p:ext uri="{BB962C8B-B14F-4D97-AF65-F5344CB8AC3E}">
        <p14:creationId xmlns:p14="http://schemas.microsoft.com/office/powerpoint/2010/main" val="13327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6632 Standard — 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308" y="2288329"/>
            <a:ext cx="7905291" cy="1088971"/>
          </a:xfrm>
        </p:spPr>
        <p:txBody>
          <a:bodyPr anchor="ctr" anchorCtr="0"/>
          <a:lstStyle>
            <a:lvl1pPr>
              <a:defRPr baseline="0"/>
            </a:lvl1pPr>
          </a:lstStyle>
          <a:p>
            <a:r>
              <a:rPr lang="en-US" smtClean="0"/>
              <a:t>Type or Paste One or</a:t>
            </a:r>
            <a:br>
              <a:rPr lang="en-US" smtClean="0"/>
            </a:br>
            <a:r>
              <a:rPr lang="en-US" smtClean="0"/>
              <a:t>Two Line Section Title Here</a:t>
            </a:r>
            <a:endParaRPr lang="en-US"/>
          </a:p>
        </p:txBody>
      </p:sp>
      <p:sp>
        <p:nvSpPr>
          <p:cNvPr id="3" name="Subtitle 2"/>
          <p:cNvSpPr>
            <a:spLocks noGrp="1"/>
          </p:cNvSpPr>
          <p:nvPr>
            <p:ph type="subTitle" idx="1" hasCustomPrompt="1"/>
          </p:nvPr>
        </p:nvSpPr>
        <p:spPr>
          <a:xfrm>
            <a:off x="730865" y="3520434"/>
            <a:ext cx="6400800" cy="926875"/>
          </a:xfrm>
        </p:spPr>
        <p:txBody>
          <a:bodyPr/>
          <a:lstStyle>
            <a:lvl1pPr marL="0" indent="0" algn="l">
              <a:buNone/>
              <a:defRPr sz="22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Type or Paste Optional One</a:t>
            </a:r>
            <a:br>
              <a:rPr lang="en-US" smtClean="0"/>
            </a:br>
            <a:r>
              <a:rPr lang="en-US" smtClean="0"/>
              <a:t>or Two Line Subtitle Here</a:t>
            </a:r>
            <a:endParaRPr lang="en-US"/>
          </a:p>
        </p:txBody>
      </p:sp>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7" name="Line 4"/>
          <p:cNvSpPr>
            <a:spLocks noChangeShapeType="1"/>
          </p:cNvSpPr>
          <p:nvPr userDrawn="1"/>
        </p:nvSpPr>
        <p:spPr bwMode="auto">
          <a:xfrm>
            <a:off x="571500" y="2304266"/>
            <a:ext cx="7938" cy="928687"/>
          </a:xfrm>
          <a:prstGeom prst="line">
            <a:avLst/>
          </a:prstGeom>
          <a:noFill/>
          <a:ln w="28575">
            <a:solidFill>
              <a:srgbClr val="6FB43F"/>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494611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632 Standard —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8" name="Content Placeholder 2"/>
          <p:cNvSpPr>
            <a:spLocks noGrp="1"/>
          </p:cNvSpPr>
          <p:nvPr>
            <p:ph sz="half" idx="1" hasCustomPrompt="1"/>
          </p:nvPr>
        </p:nvSpPr>
        <p:spPr>
          <a:xfrm>
            <a:off x="695515" y="1598614"/>
            <a:ext cx="7915085" cy="4116386"/>
          </a:xfrm>
        </p:spPr>
        <p:txBody>
          <a:bodyPr/>
          <a:lstStyle>
            <a:lvl1pPr>
              <a:defRPr sz="2400" baseline="0"/>
            </a:lvl1pPr>
            <a:lvl2pPr marL="457200" indent="-228600">
              <a:defRPr sz="2400"/>
            </a:lvl2pPr>
            <a:lvl3pPr marL="914400" indent="-228600">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317948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632 Standard — two column">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695501" y="1586749"/>
            <a:ext cx="3820840" cy="4128251"/>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hasCustomPrompt="1"/>
          </p:nvPr>
        </p:nvSpPr>
        <p:spPr>
          <a:xfrm>
            <a:off x="4736808" y="1593098"/>
            <a:ext cx="3873792" cy="4121902"/>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7"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3301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632 Standard — 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24717782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F8CF660-6C5C-41C3-8CD6-E783288199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58790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30044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6632 Main Title — one or two lines">
    <p:spTree>
      <p:nvGrpSpPr>
        <p:cNvPr id="1" name=""/>
        <p:cNvGrpSpPr/>
        <p:nvPr/>
      </p:nvGrpSpPr>
      <p:grpSpPr>
        <a:xfrm>
          <a:off x="0" y="0"/>
          <a:ext cx="0" cy="0"/>
          <a:chOff x="0" y="0"/>
          <a:chExt cx="0" cy="0"/>
        </a:xfrm>
      </p:grpSpPr>
      <p:sp>
        <p:nvSpPr>
          <p:cNvPr id="17410" name="Rectangle 2"/>
          <p:cNvSpPr>
            <a:spLocks noGrp="1" noChangeArrowheads="1"/>
          </p:cNvSpPr>
          <p:nvPr>
            <p:ph type="ctrTitle" hasCustomPrompt="1"/>
          </p:nvPr>
        </p:nvSpPr>
        <p:spPr>
          <a:xfrm>
            <a:off x="3454400" y="1069330"/>
            <a:ext cx="5240713" cy="1101784"/>
          </a:xfrm>
          <a:prstGeom prst="rect">
            <a:avLst/>
          </a:prstGeom>
          <a:effectLst/>
        </p:spPr>
        <p:txBody>
          <a:bodyPr anchor="b">
            <a:scene3d>
              <a:camera prst="orthographicFront"/>
              <a:lightRig rig="soft" dir="t">
                <a:rot lat="0" lon="0" rev="10800000"/>
              </a:lightRig>
            </a:scene3d>
            <a:sp3d>
              <a:bevelT w="38100" h="38100"/>
              <a:bevelB w="38100" h="38100"/>
            </a:sp3d>
          </a:bodyPr>
          <a:lstStyle>
            <a:lvl1pPr>
              <a:defRPr sz="3600" smtClean="0">
                <a:effectLst>
                  <a:outerShdw blurRad="101600" dist="50800" dir="2400000" algn="tl" rotWithShape="0">
                    <a:prstClr val="black">
                      <a:alpha val="50000"/>
                    </a:prstClr>
                  </a:outerShdw>
                </a:effectLst>
                <a:ea typeface="ＭＳ Ｐゴシック" charset="-128"/>
              </a:defRPr>
            </a:lvl1pPr>
          </a:lstStyle>
          <a:p>
            <a:r>
              <a:rPr lang="en-US" smtClean="0"/>
              <a:t>Type One or Two</a:t>
            </a:r>
            <a:br>
              <a:rPr lang="en-US" smtClean="0"/>
            </a:br>
            <a:r>
              <a:rPr lang="en-US" smtClean="0"/>
              <a:t>Line Title Here</a:t>
            </a:r>
          </a:p>
        </p:txBody>
      </p:sp>
      <p:sp>
        <p:nvSpPr>
          <p:cNvPr id="103427" name="Rectangle 3"/>
          <p:cNvSpPr>
            <a:spLocks noGrp="1" noChangeArrowheads="1"/>
          </p:cNvSpPr>
          <p:nvPr>
            <p:ph type="subTitle" idx="1" hasCustomPrompt="1"/>
          </p:nvPr>
        </p:nvSpPr>
        <p:spPr>
          <a:xfrm>
            <a:off x="3471026" y="2376624"/>
            <a:ext cx="5240713" cy="722517"/>
          </a:xfrm>
          <a:prstGeom prst="rect">
            <a:avLst/>
          </a:prstGeom>
        </p:spPr>
        <p:txBody>
          <a:bodyPr/>
          <a:lstStyle>
            <a:lvl1pPr marL="0" marR="0" indent="0" algn="l" defTabSz="914400" rtl="0" eaLnBrk="0" fontAlgn="base" latinLnBrk="0" hangingPunct="0">
              <a:lnSpc>
                <a:spcPct val="90000"/>
              </a:lnSpc>
              <a:spcBef>
                <a:spcPct val="20000"/>
              </a:spcBef>
              <a:spcAft>
                <a:spcPct val="0"/>
              </a:spcAft>
              <a:buClrTx/>
              <a:buSzTx/>
              <a:buFontTx/>
              <a:buNone/>
              <a:tabLst/>
              <a:defRPr sz="2200" b="0" baseline="0">
                <a:latin typeface="+mn-lt"/>
                <a:ea typeface="ＭＳ Ｐゴシック" charset="-128"/>
              </a:defRPr>
            </a:lvl1pPr>
          </a:lstStyle>
          <a:p>
            <a:r>
              <a:rPr lang="en-US" smtClean="0"/>
              <a:t>Type Optional One or</a:t>
            </a:r>
            <a:br>
              <a:rPr lang="en-US" smtClean="0"/>
            </a:br>
            <a:r>
              <a:rPr lang="en-US" smtClean="0"/>
              <a:t>Two Line Subtitle Here</a:t>
            </a:r>
          </a:p>
        </p:txBody>
      </p:sp>
    </p:spTree>
    <p:extLst>
      <p:ext uri="{BB962C8B-B14F-4D97-AF65-F5344CB8AC3E}">
        <p14:creationId xmlns:p14="http://schemas.microsoft.com/office/powerpoint/2010/main" val="23586578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6632 Main Title — ending slide">
    <p:spTree>
      <p:nvGrpSpPr>
        <p:cNvPr id="1" name=""/>
        <p:cNvGrpSpPr/>
        <p:nvPr/>
      </p:nvGrpSpPr>
      <p:grpSpPr>
        <a:xfrm>
          <a:off x="0" y="0"/>
          <a:ext cx="0" cy="0"/>
          <a:chOff x="0" y="0"/>
          <a:chExt cx="0" cy="0"/>
        </a:xfrm>
      </p:grpSpPr>
      <p:pic>
        <p:nvPicPr>
          <p:cNvPr id="4" name="Picture 3" descr="title slide ending logo.png"/>
          <p:cNvPicPr>
            <a:picLocks noChangeAspect="1"/>
          </p:cNvPicPr>
          <p:nvPr userDrawn="1"/>
        </p:nvPicPr>
        <p:blipFill>
          <a:blip r:embed="rId2" cstate="print"/>
          <a:stretch>
            <a:fillRect/>
          </a:stretch>
        </p:blipFill>
        <p:spPr>
          <a:xfrm>
            <a:off x="3346454" y="457851"/>
            <a:ext cx="5108026" cy="3066035"/>
          </a:xfrm>
          <a:prstGeom prst="rect">
            <a:avLst/>
          </a:prstGeom>
        </p:spPr>
      </p:pic>
    </p:spTree>
    <p:extLst>
      <p:ext uri="{BB962C8B-B14F-4D97-AF65-F5344CB8AC3E}">
        <p14:creationId xmlns:p14="http://schemas.microsoft.com/office/powerpoint/2010/main" val="13698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
        <p:nvSpPr>
          <p:cNvPr id="8" name="Title 9"/>
          <p:cNvSpPr>
            <a:spLocks noGrp="1"/>
          </p:cNvSpPr>
          <p:nvPr>
            <p:ph type="title" hasCustomPrompt="1"/>
          </p:nvPr>
        </p:nvSpPr>
        <p:spPr>
          <a:xfrm>
            <a:off x="4771783" y="2631395"/>
            <a:ext cx="3474720" cy="387798"/>
          </a:xfrm>
          <a:prstGeom prst="rect">
            <a:avLst/>
          </a:prstGeom>
        </p:spPr>
        <p:txBody>
          <a:bodyPr lIns="91440" tIns="0" rIns="91440" bIns="0" anchor="b" anchorCtr="0">
            <a:spAutoFit/>
          </a:bodyPr>
          <a:lstStyle>
            <a:lvl1pPr algn="l">
              <a:lnSpc>
                <a:spcPct val="90000"/>
              </a:lnSpc>
              <a:spcBef>
                <a:spcPts val="600"/>
              </a:spcBef>
              <a:defRPr sz="2800" b="0" i="0" spc="0">
                <a:solidFill>
                  <a:schemeClr val="tx1">
                    <a:lumMod val="65000"/>
                    <a:lumOff val="35000"/>
                  </a:schemeClr>
                </a:solidFill>
                <a:latin typeface="+mn-lt"/>
                <a:cs typeface="Arial" panose="020B0604020202020204" pitchFamily="34" charset="0"/>
              </a:defRPr>
            </a:lvl1pPr>
          </a:lstStyle>
          <a:p>
            <a:r>
              <a:rPr lang="en-US" dirty="0" smtClean="0"/>
              <a:t>MAIN TITLE HERE</a:t>
            </a:r>
            <a:endParaRPr lang="en-US" dirty="0"/>
          </a:p>
        </p:txBody>
      </p:sp>
      <p:sp>
        <p:nvSpPr>
          <p:cNvPr id="3" name="Text Placeholder 2"/>
          <p:cNvSpPr>
            <a:spLocks noGrp="1"/>
          </p:cNvSpPr>
          <p:nvPr>
            <p:ph type="body" sz="quarter" idx="20" hasCustomPrompt="1"/>
          </p:nvPr>
        </p:nvSpPr>
        <p:spPr>
          <a:xfrm>
            <a:off x="4777226" y="3102979"/>
            <a:ext cx="3110788" cy="274320"/>
          </a:xfrm>
          <a:solidFill>
            <a:schemeClr val="tx1">
              <a:lumMod val="65000"/>
              <a:lumOff val="35000"/>
            </a:schemeClr>
          </a:solidFill>
        </p:spPr>
        <p:txBody>
          <a:bodyPr wrap="none" lIns="137160" tIns="27432" rIns="137160" bIns="27432" anchor="t">
            <a:spAutoFit/>
          </a:bodyPr>
          <a:lstStyle>
            <a:lvl1pPr marL="0" indent="0" algn="l" defTabSz="457200" rtl="0" eaLnBrk="1" latinLnBrk="0" hangingPunct="1">
              <a:lnSpc>
                <a:spcPct val="90000"/>
              </a:lnSpc>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Subtitle Or Presenter Name Here</a:t>
            </a:r>
          </a:p>
        </p:txBody>
      </p:sp>
    </p:spTree>
    <p:extLst>
      <p:ext uri="{BB962C8B-B14F-4D97-AF65-F5344CB8AC3E}">
        <p14:creationId xmlns:p14="http://schemas.microsoft.com/office/powerpoint/2010/main" val="12453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01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4775140" y="2859378"/>
            <a:ext cx="3127779" cy="492443"/>
          </a:xfrm>
          <a:prstGeom prst="rect">
            <a:avLst/>
          </a:prstGeom>
        </p:spPr>
        <p:txBody>
          <a:bodyPr wrap="none" lIns="91440" rIns="91440" anchor="b" anchorCtr="0">
            <a:spAutoFit/>
          </a:bodyPr>
          <a:lstStyle>
            <a:lvl1pPr algn="l">
              <a:defRPr sz="2600" b="0" i="0" spc="0">
                <a:latin typeface="Franklin Gothic Book" panose="020B0503020102020204" pitchFamily="34" charset="0"/>
                <a:cs typeface="Arial" panose="020B0604020202020204" pitchFamily="34" charset="0"/>
              </a:defRPr>
            </a:lvl1pPr>
          </a:lstStyle>
          <a:p>
            <a:r>
              <a:rPr lang="en-US" dirty="0" smtClean="0"/>
              <a:t>SECTION TITLE HERE</a:t>
            </a:r>
            <a:endParaRPr lang="en-US" dirty="0"/>
          </a:p>
        </p:txBody>
      </p:sp>
      <p:sp>
        <p:nvSpPr>
          <p:cNvPr id="3" name="Slide Number Placeholder 2"/>
          <p:cNvSpPr>
            <a:spLocks noGrp="1"/>
          </p:cNvSpPr>
          <p:nvPr>
            <p:ph type="sldNum" sz="quarter" idx="12"/>
          </p:nvPr>
        </p:nvSpPr>
        <p:spPr/>
        <p:txBody>
          <a:bodyPr/>
          <a:lstStyle/>
          <a:p>
            <a:fld id="{E707596E-326C-484F-8AA7-38BB8A90464D}" type="slidenum">
              <a:rPr lang="en-US" smtClean="0"/>
              <a:pPr/>
              <a:t>‹#›</a:t>
            </a:fld>
            <a:endParaRPr lang="en-US" dirty="0"/>
          </a:p>
        </p:txBody>
      </p:sp>
      <p:sp>
        <p:nvSpPr>
          <p:cNvPr id="5" name="Text Placeholder 2"/>
          <p:cNvSpPr>
            <a:spLocks noGrp="1"/>
          </p:cNvSpPr>
          <p:nvPr>
            <p:ph type="body" sz="quarter" idx="20" hasCustomPrompt="1"/>
          </p:nvPr>
        </p:nvSpPr>
        <p:spPr>
          <a:xfrm>
            <a:off x="4777226" y="3408966"/>
            <a:ext cx="2104422" cy="301621"/>
          </a:xfrm>
          <a:solidFill>
            <a:schemeClr val="tx1">
              <a:lumMod val="65000"/>
              <a:lumOff val="35000"/>
            </a:schemeClr>
          </a:solidFill>
        </p:spPr>
        <p:txBody>
          <a:bodyPr wrap="none" lIns="137160" tIns="27432" rIns="137160" bIns="27432" anchor="t" anchorCtr="0">
            <a:spAutoFit/>
          </a:bodyPr>
          <a:lstStyle>
            <a:lvl1pPr marL="0" indent="0" algn="l" defTabSz="457200" rtl="0" eaLnBrk="1" latinLnBrk="0" hangingPunct="1">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Section Subtitle Here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Tree>
    <p:extLst>
      <p:ext uri="{BB962C8B-B14F-4D97-AF65-F5344CB8AC3E}">
        <p14:creationId xmlns:p14="http://schemas.microsoft.com/office/powerpoint/2010/main" val="313328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cxnSp>
        <p:nvCxnSpPr>
          <p:cNvPr id="10" name="Straight Connector 9"/>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29360" y="1606132"/>
            <a:ext cx="7700240" cy="492443"/>
          </a:xfrm>
          <a:noFill/>
        </p:spPr>
        <p:txBody>
          <a:bodyPr lIns="91440" rIns="91440" anchor="b">
            <a:noAutofit/>
          </a:bodyPr>
          <a:lstStyle>
            <a:lvl1pPr>
              <a:defRPr sz="28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97377" y="441637"/>
            <a:ext cx="2560320"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4" name="Content Placeholder 2"/>
          <p:cNvSpPr>
            <a:spLocks noGrp="1"/>
          </p:cNvSpPr>
          <p:nvPr>
            <p:ph sz="half" idx="1" hasCustomPrompt="1"/>
          </p:nvPr>
        </p:nvSpPr>
        <p:spPr>
          <a:xfrm>
            <a:off x="529360" y="2129968"/>
            <a:ext cx="7915085" cy="2804252"/>
          </a:xfrm>
        </p:spPr>
        <p:txBody>
          <a:bodyPr>
            <a:noAutofit/>
          </a:bodyPr>
          <a:lstStyle>
            <a:lvl1pPr marL="635000" indent="-292100">
              <a:defRPr sz="2400" baseline="0"/>
            </a:lvl1pPr>
            <a:lvl2pPr marL="914400" indent="-223838">
              <a:defRPr sz="2400"/>
            </a:lvl2pPr>
            <a:lvl3pPr marL="1255713" indent="-225425">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2946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CONTEN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09904" y="521912"/>
            <a:ext cx="6754962" cy="400110"/>
          </a:xfrm>
          <a:noFill/>
        </p:spPr>
        <p:txBody>
          <a:bodyPr lIns="0" tIns="0" rIns="0" bIns="0" anchor="t">
            <a:noAutofit/>
          </a:bodyPr>
          <a:lstStyle>
            <a:lvl1pPr marL="111125" indent="0">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87217" y="232112"/>
            <a:ext cx="2560320"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cxnSp>
        <p:nvCxnSpPr>
          <p:cNvPr id="9" name="Straight Connector 8"/>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
        <p:nvSpPr>
          <p:cNvPr id="10" name="Content Placeholder 2"/>
          <p:cNvSpPr>
            <a:spLocks noGrp="1"/>
          </p:cNvSpPr>
          <p:nvPr>
            <p:ph sz="half" idx="1" hasCustomPrompt="1"/>
          </p:nvPr>
        </p:nvSpPr>
        <p:spPr>
          <a:xfrm>
            <a:off x="529360" y="918390"/>
            <a:ext cx="7915085" cy="5452532"/>
          </a:xfrm>
        </p:spPr>
        <p:txBody>
          <a:bodyPr>
            <a:noAutofit/>
          </a:bodyPr>
          <a:lstStyle>
            <a:lvl1pPr marL="635000" indent="-292100">
              <a:defRPr sz="2400" baseline="0"/>
            </a:lvl1pPr>
            <a:lvl2pPr marL="914400" indent="-223838">
              <a:defRPr sz="2400"/>
            </a:lvl2pPr>
            <a:lvl3pPr marL="1255713" indent="-225425">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4671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 LEF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46101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r>
              <a:rPr lang="en-US" sz="2400" smtClean="0">
                <a:latin typeface="Franklin Gothic Book" panose="020B0503020102020204" pitchFamily="34" charset="0"/>
              </a:rPr>
              <a:t>Click icon to add picture</a:t>
            </a:r>
            <a:endParaRPr lang="en-US" dirty="0"/>
          </a:p>
        </p:txBody>
      </p: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4902795" y="1598456"/>
            <a:ext cx="3848690" cy="492443"/>
          </a:xfrm>
        </p:spPr>
        <p:txBody>
          <a:bodyPr lIns="91440" rIns="91440" anchor="b">
            <a:noAutofit/>
          </a:bodyPr>
          <a:lstStyle>
            <a:lvl1pPr>
              <a:defRPr sz="2400">
                <a:solidFill>
                  <a:schemeClr val="accent2"/>
                </a:solidFill>
              </a:defRPr>
            </a:lvl1pPr>
          </a:lstStyle>
          <a:p>
            <a:r>
              <a:rPr lang="en-US" dirty="0" smtClean="0"/>
              <a:t>Slide Heading Here</a:t>
            </a:r>
          </a:p>
        </p:txBody>
      </p:sp>
      <p:sp>
        <p:nvSpPr>
          <p:cNvPr id="10" name="Text Placeholder 2"/>
          <p:cNvSpPr>
            <a:spLocks noGrp="1"/>
          </p:cNvSpPr>
          <p:nvPr>
            <p:ph type="body" sz="quarter" idx="20" hasCustomPrompt="1"/>
          </p:nvPr>
        </p:nvSpPr>
        <p:spPr>
          <a:xfrm>
            <a:off x="497377" y="441637"/>
            <a:ext cx="2560320"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6"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
        <p:nvSpPr>
          <p:cNvPr id="11" name="Content Placeholder 2"/>
          <p:cNvSpPr>
            <a:spLocks noGrp="1"/>
          </p:cNvSpPr>
          <p:nvPr>
            <p:ph sz="half" idx="1" hasCustomPrompt="1"/>
          </p:nvPr>
        </p:nvSpPr>
        <p:spPr>
          <a:xfrm>
            <a:off x="4902794" y="2103073"/>
            <a:ext cx="3848691" cy="2804252"/>
          </a:xfrm>
        </p:spPr>
        <p:txBody>
          <a:bodyPr>
            <a:noAutofit/>
          </a:bodyPr>
          <a:lstStyle>
            <a:lvl1pPr marL="457200" indent="-223838">
              <a:defRPr sz="2000" baseline="0"/>
            </a:lvl1pPr>
            <a:lvl2pPr marL="690563" indent="-233363">
              <a:defRPr sz="2000"/>
            </a:lvl2pPr>
            <a:lvl3pPr marL="914400" indent="-223838">
              <a:defRPr sz="20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9815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 RIGH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7" y="1600720"/>
            <a:ext cx="3840480" cy="492443"/>
          </a:xfrm>
        </p:spPr>
        <p:txBody>
          <a:bodyPr anchor="b">
            <a:noAutofit/>
          </a:bodyPr>
          <a:lstStyle>
            <a:lvl1pPr>
              <a:defRPr sz="2400">
                <a:solidFill>
                  <a:schemeClr val="accent2"/>
                </a:solidFill>
              </a:defRPr>
            </a:lvl1pPr>
          </a:lstStyle>
          <a:p>
            <a:r>
              <a:rPr lang="en-US" dirty="0" smtClean="0"/>
              <a:t>Slide Heading Here</a:t>
            </a:r>
          </a:p>
        </p:txBody>
      </p:sp>
      <p:sp>
        <p:nvSpPr>
          <p:cNvPr id="7" name="Picture Placeholder 10"/>
          <p:cNvSpPr>
            <a:spLocks noGrp="1"/>
          </p:cNvSpPr>
          <p:nvPr>
            <p:ph type="pic" sz="quarter" idx="10"/>
          </p:nvPr>
        </p:nvSpPr>
        <p:spPr>
          <a:xfrm>
            <a:off x="4610100" y="-19832"/>
            <a:ext cx="45339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r>
              <a:rPr lang="en-US" sz="2400" smtClean="0">
                <a:latin typeface="Franklin Gothic Book" panose="020B0503020102020204" pitchFamily="34" charset="0"/>
              </a:rPr>
              <a:t>Click icon to add picture</a:t>
            </a:r>
            <a:endParaRPr lang="en-US" dirty="0"/>
          </a:p>
        </p:txBody>
      </p:sp>
      <p:cxnSp>
        <p:nvCxnSpPr>
          <p:cNvPr id="11" name="Straight Connector 10"/>
          <p:cNvCxnSpPr/>
          <p:nvPr userDrawn="1"/>
        </p:nvCxnSpPr>
        <p:spPr>
          <a:xfrm>
            <a:off x="49791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10" name="Text Placeholder 2"/>
          <p:cNvSpPr>
            <a:spLocks noGrp="1"/>
          </p:cNvSpPr>
          <p:nvPr>
            <p:ph type="body" sz="quarter" idx="20" hasCustomPrompt="1"/>
          </p:nvPr>
        </p:nvSpPr>
        <p:spPr>
          <a:xfrm>
            <a:off x="497377" y="441637"/>
            <a:ext cx="2560320"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
        <p:nvSpPr>
          <p:cNvPr id="12" name="Content Placeholder 2"/>
          <p:cNvSpPr>
            <a:spLocks noGrp="1"/>
          </p:cNvSpPr>
          <p:nvPr>
            <p:ph sz="half" idx="1" hasCustomPrompt="1"/>
          </p:nvPr>
        </p:nvSpPr>
        <p:spPr>
          <a:xfrm>
            <a:off x="528637" y="2103073"/>
            <a:ext cx="3848691" cy="2804252"/>
          </a:xfrm>
        </p:spPr>
        <p:txBody>
          <a:bodyPr>
            <a:noAutofit/>
          </a:bodyPr>
          <a:lstStyle>
            <a:lvl1pPr marL="457200" indent="-223838">
              <a:defRPr sz="2000" baseline="0"/>
            </a:lvl1pPr>
            <a:lvl2pPr marL="690563" indent="-233363">
              <a:defRPr sz="2000"/>
            </a:lvl2pPr>
            <a:lvl3pPr marL="914400" indent="-223838">
              <a:defRPr sz="20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40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FULL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r>
              <a:rPr lang="en-US" sz="2400" smtClean="0">
                <a:latin typeface="Franklin Gothic Book" panose="020B0503020102020204" pitchFamily="34" charset="0"/>
              </a:rPr>
              <a:t>Click icon to add picture</a:t>
            </a:r>
            <a:endParaRPr lang="en-US" dirty="0"/>
          </a:p>
        </p:txBody>
      </p:sp>
      <p:sp>
        <p:nvSpPr>
          <p:cNvPr id="5"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6" name="Text Placeholder 2"/>
          <p:cNvSpPr>
            <a:spLocks noGrp="1"/>
          </p:cNvSpPr>
          <p:nvPr>
            <p:ph type="body" sz="quarter" idx="20" hasCustomPrompt="1"/>
          </p:nvPr>
        </p:nvSpPr>
        <p:spPr>
          <a:xfrm>
            <a:off x="497377" y="441637"/>
            <a:ext cx="2560320"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0"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21527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LOGO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226" y="1428226"/>
            <a:ext cx="5489195" cy="4116896"/>
          </a:xfrm>
          <a:prstGeom prst="rect">
            <a:avLst/>
          </a:prstGeom>
        </p:spPr>
      </p:pic>
      <p:sp>
        <p:nvSpPr>
          <p:cNvPr id="3"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391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8285" y="2032256"/>
            <a:ext cx="4799918" cy="24664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07596E-326C-484F-8AA7-38BB8A90464D}" type="slidenum">
              <a:rPr lang="en-US" smtClean="0"/>
              <a:pPr/>
              <a:t>‹#›</a:t>
            </a:fld>
            <a:endParaRPr lang="en-US" dirty="0"/>
          </a:p>
        </p:txBody>
      </p:sp>
      <p:sp>
        <p:nvSpPr>
          <p:cNvPr id="4" name="Title Placeholder 3"/>
          <p:cNvSpPr>
            <a:spLocks noGrp="1"/>
          </p:cNvSpPr>
          <p:nvPr>
            <p:ph type="title"/>
          </p:nvPr>
        </p:nvSpPr>
        <p:spPr>
          <a:xfrm>
            <a:off x="518285" y="1213512"/>
            <a:ext cx="4799918" cy="492443"/>
          </a:xfrm>
          <a:prstGeom prst="rect">
            <a:avLst/>
          </a:prstGeom>
          <a:noFill/>
        </p:spPr>
        <p:txBody>
          <a:bodyPr vert="horz" wrap="square" lIns="91440" tIns="45720" rIns="91440" bIns="45720" rtlCol="0" anchor="ctr">
            <a:spAutoFit/>
          </a:bodyPr>
          <a:lstStyle/>
          <a:p>
            <a:r>
              <a:rPr lang="en-US" smtClean="0"/>
              <a:t>Click to edit Master title style</a:t>
            </a:r>
            <a:endParaRPr lang="en-US" dirty="0"/>
          </a:p>
        </p:txBody>
      </p:sp>
    </p:spTree>
    <p:extLst>
      <p:ext uri="{BB962C8B-B14F-4D97-AF65-F5344CB8AC3E}">
        <p14:creationId xmlns:p14="http://schemas.microsoft.com/office/powerpoint/2010/main" val="1456701903"/>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692" r:id="rId3"/>
    <p:sldLayoutId id="2147483677" r:id="rId4"/>
    <p:sldLayoutId id="2147483709" r:id="rId5"/>
    <p:sldLayoutId id="2147483695" r:id="rId6"/>
    <p:sldLayoutId id="2147483696" r:id="rId7"/>
    <p:sldLayoutId id="2147483697" r:id="rId8"/>
    <p:sldLayoutId id="2147483706" r:id="rId9"/>
  </p:sldLayoutIdLst>
  <p:hf hdr="0" ftr="0" dt="0"/>
  <p:txStyles>
    <p:titleStyle>
      <a:lvl1pPr algn="l" defTabSz="457200" rtl="0" eaLnBrk="1" latinLnBrk="0" hangingPunct="1">
        <a:spcBef>
          <a:spcPct val="0"/>
        </a:spcBef>
        <a:buNone/>
        <a:defRPr sz="2600" kern="1200">
          <a:solidFill>
            <a:schemeClr val="tx1"/>
          </a:solidFill>
          <a:latin typeface="Franklin Gothic Book" panose="020B0503020102020204" pitchFamily="34" charset="0"/>
          <a:ea typeface="+mj-ea"/>
          <a:cs typeface="+mj-cs"/>
        </a:defRPr>
      </a:lvl1pPr>
    </p:titleStyle>
    <p:bodyStyle>
      <a:lvl1pPr marL="635000" indent="-292100" algn="l" defTabSz="457200" rtl="0" eaLnBrk="1" latinLnBrk="0" hangingPunct="1">
        <a:spcBef>
          <a:spcPct val="20000"/>
        </a:spcBef>
        <a:buClr>
          <a:schemeClr val="accent2"/>
        </a:buClr>
        <a:buFont typeface="Wingdings" panose="05000000000000000000" pitchFamily="2" charset="2"/>
        <a:buChar char="§"/>
        <a:defRPr sz="2400" kern="1200">
          <a:solidFill>
            <a:schemeClr val="bg1">
              <a:lumMod val="50000"/>
            </a:schemeClr>
          </a:solidFill>
          <a:latin typeface="Franklin Gothic Book" panose="020B0503020102020204" pitchFamily="34" charset="0"/>
          <a:ea typeface="+mn-ea"/>
          <a:cs typeface="+mn-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2" pos="29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95501" y="474663"/>
            <a:ext cx="630219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456" name="Rectangle 3"/>
          <p:cNvSpPr>
            <a:spLocks noGrp="1" noChangeArrowheads="1"/>
          </p:cNvSpPr>
          <p:nvPr>
            <p:ph type="body" idx="1"/>
          </p:nvPr>
        </p:nvSpPr>
        <p:spPr bwMode="auto">
          <a:xfrm>
            <a:off x="695501" y="1598613"/>
            <a:ext cx="7915099"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75" marR="0" lvl="0" indent="-3175" algn="l" defTabSz="914400" rtl="0" eaLnBrk="0" fontAlgn="base" latinLnBrk="0" hangingPunct="0">
              <a:lnSpc>
                <a:spcPct val="100000"/>
              </a:lnSpc>
              <a:spcBef>
                <a:spcPct val="30000"/>
              </a:spcBef>
              <a:spcAft>
                <a:spcPct val="0"/>
              </a:spcAft>
              <a:buClrTx/>
              <a:buSzPct val="90000"/>
              <a:buFont typeface="Times" charset="0"/>
              <a:buNone/>
              <a:tabLst/>
              <a:defRPr/>
            </a:pPr>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pPr defTabSz="914400"/>
            <a:fld id="{95C1AF66-6303-486C-8B20-BA6247D492D3}" type="slidenum">
              <a:rPr lang="en-US" smtClean="0">
                <a:solidFill>
                  <a:srgbClr val="000000"/>
                </a:solidFill>
              </a:rPr>
              <a:pPr defTabSz="914400"/>
              <a:t>‹#›</a:t>
            </a:fld>
            <a:endParaRPr lang="en-US" dirty="0">
              <a:solidFill>
                <a:srgbClr val="000000"/>
              </a:solidFill>
            </a:endParaRPr>
          </a:p>
        </p:txBody>
      </p:sp>
      <p:pic>
        <p:nvPicPr>
          <p:cNvPr id="9" name="Picture 8" descr="GSFR logo.png"/>
          <p:cNvPicPr>
            <a:picLocks noChangeAspect="1"/>
          </p:cNvPicPr>
          <p:nvPr/>
        </p:nvPicPr>
        <p:blipFill>
          <a:blip r:embed="rId9" cstate="print"/>
          <a:stretch>
            <a:fillRect/>
          </a:stretch>
        </p:blipFill>
        <p:spPr>
          <a:xfrm>
            <a:off x="7142249" y="373952"/>
            <a:ext cx="1731121" cy="1176431"/>
          </a:xfrm>
          <a:prstGeom prst="rect">
            <a:avLst/>
          </a:prstGeom>
        </p:spPr>
      </p:pic>
    </p:spTree>
    <p:extLst>
      <p:ext uri="{BB962C8B-B14F-4D97-AF65-F5344CB8AC3E}">
        <p14:creationId xmlns:p14="http://schemas.microsoft.com/office/powerpoint/2010/main" val="29579516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iming>
    <p:tnLst>
      <p:par>
        <p:cTn id="1" dur="indefinite" restart="never" nodeType="tmRoot"/>
      </p:par>
    </p:tnLst>
  </p:timing>
  <p:hf hdr="0" ftr="0" dt="0"/>
  <p:txStyles>
    <p:titleStyle>
      <a:lvl1pPr algn="l" rtl="0" fontAlgn="base">
        <a:lnSpc>
          <a:spcPct val="85000"/>
        </a:lnSpc>
        <a:spcBef>
          <a:spcPct val="0"/>
        </a:spcBef>
        <a:spcAft>
          <a:spcPct val="0"/>
        </a:spcAft>
        <a:defRPr sz="3400">
          <a:solidFill>
            <a:srgbClr val="006E51"/>
          </a:solidFill>
          <a:effectLst>
            <a:outerShdw blurRad="101600" dist="50800" dir="2700000" algn="tl" rotWithShape="0">
              <a:prstClr val="black">
                <a:alpha val="50000"/>
              </a:prstClr>
            </a:outerShdw>
          </a:effectLst>
          <a:latin typeface="+mj-lt"/>
          <a:ea typeface="+mj-ea"/>
          <a:cs typeface="+mj-cs"/>
        </a:defRPr>
      </a:lvl1pPr>
      <a:lvl2pPr algn="l" rtl="0" fontAlgn="base">
        <a:lnSpc>
          <a:spcPct val="85000"/>
        </a:lnSpc>
        <a:spcBef>
          <a:spcPct val="0"/>
        </a:spcBef>
        <a:spcAft>
          <a:spcPct val="0"/>
        </a:spcAft>
        <a:defRPr sz="3400">
          <a:solidFill>
            <a:srgbClr val="006E51"/>
          </a:solidFill>
          <a:latin typeface="Arial Black" pitchFamily="34" charset="0"/>
        </a:defRPr>
      </a:lvl2pPr>
      <a:lvl3pPr algn="l" rtl="0" fontAlgn="base">
        <a:lnSpc>
          <a:spcPct val="85000"/>
        </a:lnSpc>
        <a:spcBef>
          <a:spcPct val="0"/>
        </a:spcBef>
        <a:spcAft>
          <a:spcPct val="0"/>
        </a:spcAft>
        <a:defRPr sz="3400">
          <a:solidFill>
            <a:srgbClr val="006E51"/>
          </a:solidFill>
          <a:latin typeface="Arial Black" pitchFamily="34" charset="0"/>
        </a:defRPr>
      </a:lvl3pPr>
      <a:lvl4pPr algn="l" rtl="0" fontAlgn="base">
        <a:lnSpc>
          <a:spcPct val="85000"/>
        </a:lnSpc>
        <a:spcBef>
          <a:spcPct val="0"/>
        </a:spcBef>
        <a:spcAft>
          <a:spcPct val="0"/>
        </a:spcAft>
        <a:defRPr sz="3400">
          <a:solidFill>
            <a:srgbClr val="006E51"/>
          </a:solidFill>
          <a:latin typeface="Arial Black" pitchFamily="34" charset="0"/>
        </a:defRPr>
      </a:lvl4pPr>
      <a:lvl5pPr algn="l" rtl="0" fontAlgn="base">
        <a:lnSpc>
          <a:spcPct val="85000"/>
        </a:lnSpc>
        <a:spcBef>
          <a:spcPct val="0"/>
        </a:spcBef>
        <a:spcAft>
          <a:spcPct val="0"/>
        </a:spcAft>
        <a:defRPr sz="3400">
          <a:solidFill>
            <a:srgbClr val="006E51"/>
          </a:solidFill>
          <a:latin typeface="Arial Black" pitchFamily="34" charset="0"/>
        </a:defRPr>
      </a:lvl5pPr>
      <a:lvl6pPr marL="457200" algn="l" rtl="0" fontAlgn="base">
        <a:lnSpc>
          <a:spcPct val="85000"/>
        </a:lnSpc>
        <a:spcBef>
          <a:spcPct val="0"/>
        </a:spcBef>
        <a:spcAft>
          <a:spcPct val="0"/>
        </a:spcAft>
        <a:defRPr sz="3400">
          <a:solidFill>
            <a:srgbClr val="006E51"/>
          </a:solidFill>
          <a:latin typeface="Arial Black" pitchFamily="34" charset="0"/>
        </a:defRPr>
      </a:lvl6pPr>
      <a:lvl7pPr marL="914400" algn="l" rtl="0" fontAlgn="base">
        <a:lnSpc>
          <a:spcPct val="85000"/>
        </a:lnSpc>
        <a:spcBef>
          <a:spcPct val="0"/>
        </a:spcBef>
        <a:spcAft>
          <a:spcPct val="0"/>
        </a:spcAft>
        <a:defRPr sz="3400">
          <a:solidFill>
            <a:srgbClr val="006E51"/>
          </a:solidFill>
          <a:latin typeface="Arial Black" pitchFamily="34" charset="0"/>
        </a:defRPr>
      </a:lvl7pPr>
      <a:lvl8pPr marL="1371600" algn="l" rtl="0" fontAlgn="base">
        <a:lnSpc>
          <a:spcPct val="85000"/>
        </a:lnSpc>
        <a:spcBef>
          <a:spcPct val="0"/>
        </a:spcBef>
        <a:spcAft>
          <a:spcPct val="0"/>
        </a:spcAft>
        <a:defRPr sz="3400">
          <a:solidFill>
            <a:srgbClr val="006E51"/>
          </a:solidFill>
          <a:latin typeface="Arial Black" pitchFamily="34" charset="0"/>
        </a:defRPr>
      </a:lvl8pPr>
      <a:lvl9pPr marL="1828800" algn="l" rtl="0" fontAlgn="base">
        <a:lnSpc>
          <a:spcPct val="85000"/>
        </a:lnSpc>
        <a:spcBef>
          <a:spcPct val="0"/>
        </a:spcBef>
        <a:spcAft>
          <a:spcPct val="0"/>
        </a:spcAft>
        <a:defRPr sz="3400">
          <a:solidFill>
            <a:srgbClr val="006E51"/>
          </a:solidFill>
          <a:latin typeface="Arial Black" pitchFamily="34" charset="0"/>
        </a:defRPr>
      </a:lvl9pPr>
    </p:titleStyle>
    <p:body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400">
          <a:solidFill>
            <a:srgbClr val="000000"/>
          </a:solidFill>
          <a:latin typeface="+mn-lt"/>
          <a:ea typeface="+mn-ea"/>
          <a:cs typeface="+mn-cs"/>
        </a:defRPr>
      </a:lvl1pPr>
      <a:lvl2pPr marL="457200" indent="-228600" algn="l" rtl="0" eaLnBrk="0" fontAlgn="base" hangingPunct="0">
        <a:spcBef>
          <a:spcPts val="600"/>
        </a:spcBef>
        <a:spcAft>
          <a:spcPct val="0"/>
        </a:spcAft>
        <a:buClr>
          <a:srgbClr val="006F51"/>
        </a:buClr>
        <a:buSzPct val="110000"/>
        <a:buFont typeface="Arial" pitchFamily="34" charset="0"/>
        <a:buChar char="•"/>
        <a:defRPr sz="2400">
          <a:solidFill>
            <a:srgbClr val="000000"/>
          </a:solidFill>
          <a:latin typeface="+mn-lt"/>
          <a:ea typeface="+mn-ea"/>
        </a:defRPr>
      </a:lvl2pPr>
      <a:lvl3pPr marL="914400" indent="-228600" algn="l" rtl="0" eaLnBrk="0" fontAlgn="base" hangingPunct="0">
        <a:spcBef>
          <a:spcPts val="600"/>
        </a:spcBef>
        <a:spcAft>
          <a:spcPct val="0"/>
        </a:spcAft>
        <a:buClr>
          <a:srgbClr val="006E51"/>
        </a:buClr>
        <a:buSzPct val="110000"/>
        <a:buFont typeface="Arial" pitchFamily="34" charset="0"/>
        <a:buChar char="◦"/>
        <a:defRPr sz="2400">
          <a:solidFill>
            <a:srgbClr val="000000"/>
          </a:solidFill>
          <a:latin typeface="+mn-lt"/>
          <a:ea typeface="+mn-ea"/>
        </a:defRPr>
      </a:lvl3pPr>
      <a:lvl4pPr marL="1371600" indent="-228600" algn="l" rtl="0" eaLnBrk="0" fontAlgn="base" hangingPunct="0">
        <a:spcBef>
          <a:spcPts val="600"/>
        </a:spcBef>
        <a:spcAft>
          <a:spcPct val="0"/>
        </a:spcAft>
        <a:buClr>
          <a:srgbClr val="006E51"/>
        </a:buClr>
        <a:buSzPct val="70000"/>
        <a:buFont typeface="Wingdings" pitchFamily="2" charset="2"/>
        <a:buChar char="§"/>
        <a:defRPr sz="2400">
          <a:solidFill>
            <a:srgbClr val="000000"/>
          </a:solidFill>
          <a:latin typeface="+mn-lt"/>
          <a:ea typeface="+mn-ea"/>
        </a:defRPr>
      </a:lvl4pPr>
      <a:lvl5pPr marL="1944688" indent="-228600" algn="l" rtl="0" eaLnBrk="0" fontAlgn="base" hangingPunct="0">
        <a:lnSpc>
          <a:spcPct val="90000"/>
        </a:lnSpc>
        <a:spcBef>
          <a:spcPct val="20000"/>
        </a:spcBef>
        <a:spcAft>
          <a:spcPct val="0"/>
        </a:spcAft>
        <a:buClr>
          <a:srgbClr val="006E51"/>
        </a:buClr>
        <a:buSzPct val="90000"/>
        <a:buFont typeface="Times" charset="0"/>
        <a:buChar char="»"/>
        <a:defRPr sz="2200">
          <a:solidFill>
            <a:srgbClr val="000000"/>
          </a:solidFill>
          <a:latin typeface="+mn-lt"/>
          <a:ea typeface="+mn-ea"/>
        </a:defRPr>
      </a:lvl5pPr>
      <a:lvl6pPr marL="2401888" indent="-228600" algn="l" rtl="0" eaLnBrk="0" fontAlgn="base" hangingPunct="0">
        <a:lnSpc>
          <a:spcPct val="90000"/>
        </a:lnSpc>
        <a:spcBef>
          <a:spcPct val="20000"/>
        </a:spcBef>
        <a:spcAft>
          <a:spcPct val="0"/>
        </a:spcAft>
        <a:buClr>
          <a:srgbClr val="006E51"/>
        </a:buClr>
        <a:buSzPct val="90000"/>
        <a:buFont typeface="Times" charset="0"/>
        <a:buChar char="»"/>
        <a:defRPr sz="2400">
          <a:solidFill>
            <a:srgbClr val="000000"/>
          </a:solidFill>
          <a:latin typeface="+mn-lt"/>
          <a:ea typeface="+mn-ea"/>
        </a:defRPr>
      </a:lvl6pPr>
      <a:lvl7pPr marL="2859088" indent="-228600" algn="l" rtl="0" eaLnBrk="0" fontAlgn="base" hangingPunct="0">
        <a:lnSpc>
          <a:spcPct val="90000"/>
        </a:lnSpc>
        <a:spcBef>
          <a:spcPct val="20000"/>
        </a:spcBef>
        <a:spcAft>
          <a:spcPct val="0"/>
        </a:spcAft>
        <a:buClr>
          <a:srgbClr val="006E51"/>
        </a:buClr>
        <a:buSzPct val="90000"/>
        <a:buFont typeface="Times" charset="0"/>
        <a:buChar char="»"/>
        <a:defRPr sz="2400">
          <a:solidFill>
            <a:srgbClr val="000000"/>
          </a:solidFill>
          <a:latin typeface="+mn-lt"/>
          <a:ea typeface="+mn-ea"/>
        </a:defRPr>
      </a:lvl7pPr>
      <a:lvl8pPr marL="3316288" indent="-228600" algn="l" rtl="0" eaLnBrk="0" fontAlgn="base" hangingPunct="0">
        <a:lnSpc>
          <a:spcPct val="90000"/>
        </a:lnSpc>
        <a:spcBef>
          <a:spcPct val="20000"/>
        </a:spcBef>
        <a:spcAft>
          <a:spcPct val="0"/>
        </a:spcAft>
        <a:buClr>
          <a:srgbClr val="006E51"/>
        </a:buClr>
        <a:buSzPct val="90000"/>
        <a:buFont typeface="Times" charset="0"/>
        <a:buChar char="»"/>
        <a:defRPr sz="2400">
          <a:solidFill>
            <a:srgbClr val="000000"/>
          </a:solidFill>
          <a:latin typeface="+mn-lt"/>
          <a:ea typeface="+mn-ea"/>
        </a:defRPr>
      </a:lvl8pPr>
      <a:lvl9pPr marL="3773488" indent="-228600" algn="l" rtl="0" eaLnBrk="0" fontAlgn="base" hangingPunct="0">
        <a:lnSpc>
          <a:spcPct val="90000"/>
        </a:lnSpc>
        <a:spcBef>
          <a:spcPct val="20000"/>
        </a:spcBef>
        <a:spcAft>
          <a:spcPct val="0"/>
        </a:spcAft>
        <a:buClr>
          <a:srgbClr val="006E51"/>
        </a:buClr>
        <a:buSzPct val="90000"/>
        <a:buFont typeface="Times" charset="0"/>
        <a:buChar char="»"/>
        <a:defRPr sz="2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448049" y="1008063"/>
            <a:ext cx="517207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5" name="Picture 4" descr="title slide logo and bar.png"/>
          <p:cNvPicPr>
            <a:picLocks noChangeAspect="1"/>
          </p:cNvPicPr>
          <p:nvPr/>
        </p:nvPicPr>
        <p:blipFill>
          <a:blip r:embed="rId5" cstate="print"/>
          <a:stretch>
            <a:fillRect/>
          </a:stretch>
        </p:blipFill>
        <p:spPr>
          <a:xfrm>
            <a:off x="465209" y="776882"/>
            <a:ext cx="3175754" cy="2474772"/>
          </a:xfrm>
          <a:prstGeom prst="rect">
            <a:avLst/>
          </a:prstGeom>
        </p:spPr>
      </p:pic>
    </p:spTree>
    <p:extLst>
      <p:ext uri="{BB962C8B-B14F-4D97-AF65-F5344CB8AC3E}">
        <p14:creationId xmlns:p14="http://schemas.microsoft.com/office/powerpoint/2010/main" val="1706860179"/>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ftr="0" dt="0"/>
  <p:txStyles>
    <p:titleStyle>
      <a:lvl1pPr algn="l" rtl="0" eaLnBrk="1" fontAlgn="base" hangingPunct="1">
        <a:lnSpc>
          <a:spcPct val="80000"/>
        </a:lnSpc>
        <a:spcBef>
          <a:spcPct val="0"/>
        </a:spcBef>
        <a:spcAft>
          <a:spcPct val="0"/>
        </a:spcAft>
        <a:defRPr sz="3600" b="0" i="0" u="none">
          <a:solidFill>
            <a:srgbClr val="006E51"/>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3600">
          <a:solidFill>
            <a:srgbClr val="006E51"/>
          </a:solidFill>
          <a:latin typeface="Arial Black" charset="0"/>
          <a:ea typeface="ＭＳ Ｐゴシック" charset="-128"/>
          <a:cs typeface="ＭＳ Ｐゴシック" charset="-128"/>
        </a:defRPr>
      </a:lvl2pPr>
      <a:lvl3pPr algn="l" rtl="0" eaLnBrk="1" fontAlgn="base" hangingPunct="1">
        <a:lnSpc>
          <a:spcPct val="80000"/>
        </a:lnSpc>
        <a:spcBef>
          <a:spcPct val="0"/>
        </a:spcBef>
        <a:spcAft>
          <a:spcPct val="0"/>
        </a:spcAft>
        <a:defRPr sz="3600">
          <a:solidFill>
            <a:srgbClr val="006E51"/>
          </a:solidFill>
          <a:latin typeface="Arial Black" charset="0"/>
          <a:ea typeface="ＭＳ Ｐゴシック" charset="-128"/>
          <a:cs typeface="ＭＳ Ｐゴシック" charset="-128"/>
        </a:defRPr>
      </a:lvl3pPr>
      <a:lvl4pPr algn="l" rtl="0" eaLnBrk="1" fontAlgn="base" hangingPunct="1">
        <a:lnSpc>
          <a:spcPct val="80000"/>
        </a:lnSpc>
        <a:spcBef>
          <a:spcPct val="0"/>
        </a:spcBef>
        <a:spcAft>
          <a:spcPct val="0"/>
        </a:spcAft>
        <a:defRPr sz="3600">
          <a:solidFill>
            <a:srgbClr val="006E51"/>
          </a:solidFill>
          <a:latin typeface="Arial Black" charset="0"/>
          <a:ea typeface="ＭＳ Ｐゴシック" charset="-128"/>
          <a:cs typeface="ＭＳ Ｐゴシック" charset="-128"/>
        </a:defRPr>
      </a:lvl4pPr>
      <a:lvl5pPr algn="l" rtl="0" eaLnBrk="1" fontAlgn="base" hangingPunct="1">
        <a:lnSpc>
          <a:spcPct val="80000"/>
        </a:lnSpc>
        <a:spcBef>
          <a:spcPct val="0"/>
        </a:spcBef>
        <a:spcAft>
          <a:spcPct val="0"/>
        </a:spcAft>
        <a:defRPr sz="3600">
          <a:solidFill>
            <a:srgbClr val="006E51"/>
          </a:solidFill>
          <a:latin typeface="Arial Black"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3600">
          <a:solidFill>
            <a:srgbClr val="006E51"/>
          </a:solidFill>
          <a:latin typeface="Arial Black" charset="0"/>
        </a:defRPr>
      </a:lvl6pPr>
      <a:lvl7pPr marL="914400" algn="l" rtl="0" eaLnBrk="1" fontAlgn="base" hangingPunct="1">
        <a:lnSpc>
          <a:spcPct val="80000"/>
        </a:lnSpc>
        <a:spcBef>
          <a:spcPct val="0"/>
        </a:spcBef>
        <a:spcAft>
          <a:spcPct val="0"/>
        </a:spcAft>
        <a:defRPr sz="3600">
          <a:solidFill>
            <a:srgbClr val="006E51"/>
          </a:solidFill>
          <a:latin typeface="Arial Black" charset="0"/>
        </a:defRPr>
      </a:lvl7pPr>
      <a:lvl8pPr marL="1371600" algn="l" rtl="0" eaLnBrk="1" fontAlgn="base" hangingPunct="1">
        <a:lnSpc>
          <a:spcPct val="80000"/>
        </a:lnSpc>
        <a:spcBef>
          <a:spcPct val="0"/>
        </a:spcBef>
        <a:spcAft>
          <a:spcPct val="0"/>
        </a:spcAft>
        <a:defRPr sz="3600">
          <a:solidFill>
            <a:srgbClr val="006E51"/>
          </a:solidFill>
          <a:latin typeface="Arial Black" charset="0"/>
        </a:defRPr>
      </a:lvl8pPr>
      <a:lvl9pPr marL="1828800" algn="l" rtl="0" eaLnBrk="1" fontAlgn="base" hangingPunct="1">
        <a:lnSpc>
          <a:spcPct val="80000"/>
        </a:lnSpc>
        <a:spcBef>
          <a:spcPct val="0"/>
        </a:spcBef>
        <a:spcAft>
          <a:spcPct val="0"/>
        </a:spcAft>
        <a:defRPr sz="3600">
          <a:solidFill>
            <a:srgbClr val="006E51"/>
          </a:solidFill>
          <a:latin typeface="Arial Black" charset="0"/>
        </a:defRPr>
      </a:lvl9pPr>
    </p:titleStyle>
    <p:bodyStyle>
      <a:lvl1pPr marL="342900" indent="-342900" algn="l" rtl="0" eaLnBrk="1" fontAlgn="base" hangingPunct="1">
        <a:lnSpc>
          <a:spcPct val="80000"/>
        </a:lnSpc>
        <a:spcBef>
          <a:spcPct val="20000"/>
        </a:spcBef>
        <a:spcAft>
          <a:spcPct val="0"/>
        </a:spcAft>
        <a:defRPr sz="2600" b="1">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uidestonefund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yguidestone.org/Retirementincom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MyGuideStone.org/Retirementincom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MyGuideStone.org"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guidestonefunds.com/"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www.GuideStone.org/pfr"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hyperlink" Target="http://www.ssa.gov" TargetMode="External"/><Relationship Id="rId5" Type="http://schemas.openxmlformats.org/officeDocument/2006/relationships/hyperlink" Target="http://www.MyGuideStone.org/RetirementIncome" TargetMode="External"/><Relationship Id="rId4" Type="http://schemas.openxmlformats.org/officeDocument/2006/relationships/hyperlink" Target="http://www.guidestone.org/RetirementIncom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guidestonefunds.com/personalinvesting"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guidestone.org/pfr"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hyperlink" Target="http://www.guidestone.org/RetirementIncome"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guidestonefunds.com/"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509666"/>
            <a:ext cx="78486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a:r>
              <a:rPr lang="en-US" sz="1400" b="1" dirty="0">
                <a:solidFill>
                  <a:srgbClr val="FF0000"/>
                </a:solidFill>
              </a:rPr>
              <a:t>HIDDEN DESCRIPTION SLIDE — NOT TO BE SHOWN TO THE PUBLIC</a:t>
            </a:r>
          </a:p>
          <a:p>
            <a:pPr defTabSz="914400"/>
            <a:endParaRPr lang="en-US" sz="1400" dirty="0">
              <a:solidFill>
                <a:srgbClr val="000000"/>
              </a:solidFill>
            </a:endParaRPr>
          </a:p>
          <a:p>
            <a:pPr defTabSz="914400">
              <a:spcAft>
                <a:spcPts val="1200"/>
              </a:spcAft>
            </a:pPr>
            <a:r>
              <a:rPr lang="en-US" sz="2800" dirty="0" smtClean="0">
                <a:solidFill>
                  <a:srgbClr val="000000"/>
                </a:solidFill>
              </a:rPr>
              <a:t>Preparing for Retirement</a:t>
            </a:r>
            <a:endParaRPr lang="en-US" sz="1400" dirty="0">
              <a:solidFill>
                <a:srgbClr val="000000"/>
              </a:solidFill>
            </a:endParaRPr>
          </a:p>
          <a:p>
            <a:pPr defTabSz="914400">
              <a:spcAft>
                <a:spcPts val="1200"/>
              </a:spcAft>
            </a:pPr>
            <a:r>
              <a:rPr lang="en-US" sz="1600" dirty="0">
                <a:solidFill>
                  <a:srgbClr val="000000"/>
                </a:solidFill>
              </a:rPr>
              <a:t>Catalogue code: </a:t>
            </a:r>
            <a:r>
              <a:rPr lang="en-US" sz="1600" dirty="0" smtClean="0">
                <a:solidFill>
                  <a:srgbClr val="000000"/>
                </a:solidFill>
              </a:rPr>
              <a:t>B01</a:t>
            </a:r>
            <a:endParaRPr lang="en-US" sz="1600" dirty="0">
              <a:solidFill>
                <a:srgbClr val="000000"/>
              </a:solidFill>
            </a:endParaRPr>
          </a:p>
          <a:p>
            <a:pPr defTabSz="914400">
              <a:spcAft>
                <a:spcPts val="1200"/>
              </a:spcAft>
            </a:pPr>
            <a:r>
              <a:rPr lang="en-US" sz="1600" dirty="0">
                <a:solidFill>
                  <a:srgbClr val="000000"/>
                </a:solidFill>
              </a:rPr>
              <a:t>Full presentation or module? Presentation</a:t>
            </a:r>
          </a:p>
          <a:p>
            <a:pPr defTabSz="914400">
              <a:spcAft>
                <a:spcPts val="1200"/>
              </a:spcAft>
            </a:pPr>
            <a:r>
              <a:rPr lang="en-US" sz="1600" dirty="0">
                <a:solidFill>
                  <a:srgbClr val="000000"/>
                </a:solidFill>
              </a:rPr>
              <a:t>Slide numbers: </a:t>
            </a:r>
            <a:r>
              <a:rPr lang="en-US" sz="1600" dirty="0" smtClean="0">
                <a:solidFill>
                  <a:srgbClr val="000000"/>
                </a:solidFill>
              </a:rPr>
              <a:t>B01-1 to B01-81</a:t>
            </a:r>
            <a:endParaRPr lang="en-US" sz="1600" dirty="0">
              <a:solidFill>
                <a:srgbClr val="000000"/>
              </a:solidFill>
            </a:endParaRPr>
          </a:p>
          <a:p>
            <a:pPr defTabSz="914400"/>
            <a:r>
              <a:rPr lang="en-US" sz="1600" dirty="0">
                <a:solidFill>
                  <a:srgbClr val="000000"/>
                </a:solidFill>
              </a:rPr>
              <a:t>Registered/Non-Registered Usage: All</a:t>
            </a:r>
          </a:p>
          <a:p>
            <a:pPr defTabSz="914400">
              <a:spcAft>
                <a:spcPts val="1200"/>
              </a:spcAft>
            </a:pPr>
            <a:r>
              <a:rPr lang="en-US" sz="1100" dirty="0">
                <a:solidFill>
                  <a:srgbClr val="000000"/>
                </a:solidFill>
              </a:rPr>
              <a:t>(Choices: registered rep use only, not for registered rep use, allowed for all, partial limitations)</a:t>
            </a:r>
            <a:endParaRPr lang="en-US" sz="1400" dirty="0">
              <a:solidFill>
                <a:srgbClr val="000000"/>
              </a:solidFill>
            </a:endParaRPr>
          </a:p>
          <a:p>
            <a:pPr defTabSz="914400"/>
            <a:r>
              <a:rPr lang="en-US" sz="1600" dirty="0">
                <a:solidFill>
                  <a:srgbClr val="000000"/>
                </a:solidFill>
              </a:rPr>
              <a:t>Last update info:</a:t>
            </a:r>
          </a:p>
          <a:p>
            <a:pPr lvl="1" defTabSz="914400"/>
            <a:r>
              <a:rPr lang="en-US" sz="1600" dirty="0">
                <a:solidFill>
                  <a:srgbClr val="000000"/>
                </a:solidFill>
              </a:rPr>
              <a:t>Date updated: </a:t>
            </a:r>
            <a:r>
              <a:rPr lang="en-US" sz="1600" dirty="0" smtClean="0">
                <a:solidFill>
                  <a:srgbClr val="000000"/>
                </a:solidFill>
              </a:rPr>
              <a:t>2015-02-19</a:t>
            </a:r>
          </a:p>
          <a:p>
            <a:pPr lvl="1" defTabSz="914400"/>
            <a:r>
              <a:rPr lang="en-US" sz="1600" dirty="0" smtClean="0">
                <a:solidFill>
                  <a:srgbClr val="000000"/>
                </a:solidFill>
              </a:rPr>
              <a:t>Project #25751</a:t>
            </a:r>
          </a:p>
          <a:p>
            <a:pPr lvl="1" defTabSz="914400">
              <a:spcAft>
                <a:spcPts val="1200"/>
              </a:spcAft>
            </a:pPr>
            <a:r>
              <a:rPr lang="en-US" sz="1600" dirty="0" smtClean="0">
                <a:solidFill>
                  <a:srgbClr val="000000"/>
                </a:solidFill>
              </a:rPr>
              <a:t>Description </a:t>
            </a:r>
            <a:r>
              <a:rPr lang="en-US" sz="1600" dirty="0">
                <a:solidFill>
                  <a:srgbClr val="000000"/>
                </a:solidFill>
              </a:rPr>
              <a:t>of changes: </a:t>
            </a:r>
            <a:r>
              <a:rPr lang="en-US" sz="1100" dirty="0" smtClean="0">
                <a:solidFill>
                  <a:srgbClr val="000000"/>
                </a:solidFill>
              </a:rPr>
              <a:t>Updated insurance content on slides B01-59 through B01-70.  Deleted two slides (B01-61 and  B01-72).  Update hyperlink address for slides B01-58, B01-78, and B01-80 so it says </a:t>
            </a:r>
            <a:r>
              <a:rPr lang="en-US" sz="1100" dirty="0" smtClean="0">
                <a:solidFill>
                  <a:srgbClr val="000000"/>
                </a:solidFill>
                <a:hlinkClick r:id="rId3"/>
              </a:rPr>
              <a:t>www.GuideStoneFunds.com</a:t>
            </a:r>
            <a:r>
              <a:rPr lang="en-US" sz="1100" dirty="0" smtClean="0">
                <a:solidFill>
                  <a:srgbClr val="000000"/>
                </a:solidFill>
              </a:rPr>
              <a:t> and links to website.</a:t>
            </a:r>
            <a:br>
              <a:rPr lang="en-US" sz="1100" dirty="0" smtClean="0">
                <a:solidFill>
                  <a:srgbClr val="000000"/>
                </a:solidFill>
              </a:rPr>
            </a:br>
            <a:endParaRPr lang="en-US" sz="1100" dirty="0">
              <a:solidFill>
                <a:srgbClr val="000000"/>
              </a:solidFill>
            </a:endParaRPr>
          </a:p>
          <a:p>
            <a:pPr defTabSz="914400">
              <a:spcAft>
                <a:spcPts val="1200"/>
              </a:spcAft>
            </a:pPr>
            <a:r>
              <a:rPr lang="en-US" sz="1600" dirty="0">
                <a:solidFill>
                  <a:srgbClr val="000000"/>
                </a:solidFill>
              </a:rPr>
              <a:t>Filed with FINRA? </a:t>
            </a:r>
            <a:r>
              <a:rPr lang="en-US" sz="1600" dirty="0" smtClean="0">
                <a:solidFill>
                  <a:srgbClr val="000000"/>
                </a:solidFill>
              </a:rPr>
              <a:t>No.                         </a:t>
            </a:r>
            <a:r>
              <a:rPr lang="en-US" sz="1600" dirty="0">
                <a:solidFill>
                  <a:srgbClr val="000000"/>
                </a:solidFill>
              </a:rPr>
              <a:t>If yes, date:</a:t>
            </a:r>
          </a:p>
          <a:p>
            <a:pPr defTabSz="914400"/>
            <a:r>
              <a:rPr lang="en-US" sz="1600" dirty="0">
                <a:solidFill>
                  <a:srgbClr val="000000"/>
                </a:solidFill>
              </a:rPr>
              <a:t>Notes:</a:t>
            </a:r>
          </a:p>
        </p:txBody>
      </p:sp>
    </p:spTree>
    <p:extLst>
      <p:ext uri="{BB962C8B-B14F-4D97-AF65-F5344CB8AC3E}">
        <p14:creationId xmlns:p14="http://schemas.microsoft.com/office/powerpoint/2010/main" val="429464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438400" y="5181600"/>
            <a:ext cx="184150" cy="366713"/>
          </a:xfrm>
          <a:prstGeom prst="rect">
            <a:avLst/>
          </a:prstGeom>
          <a:noFill/>
          <a:ln w="9525">
            <a:noFill/>
            <a:miter lim="800000"/>
            <a:headEnd/>
            <a:tailEnd/>
          </a:ln>
        </p:spPr>
        <p:txBody>
          <a:bodyPr wrap="none">
            <a:spAutoFit/>
          </a:bodyPr>
          <a:lstStyle/>
          <a:p>
            <a:pPr defTabSz="914400"/>
            <a:endParaRPr lang="en-US" dirty="0">
              <a:solidFill>
                <a:srgbClr val="000000"/>
              </a:solidFill>
            </a:endParaRPr>
          </a:p>
        </p:txBody>
      </p:sp>
      <p:sp>
        <p:nvSpPr>
          <p:cNvPr id="30723" name="Rectangle 12"/>
          <p:cNvSpPr>
            <a:spLocks noGrp="1" noChangeArrowheads="1"/>
          </p:cNvSpPr>
          <p:nvPr>
            <p:ph type="title"/>
          </p:nvPr>
        </p:nvSpPr>
        <p:spPr/>
        <p:txBody>
          <a:bodyPr/>
          <a:lstStyle/>
          <a:p>
            <a:r>
              <a:rPr lang="en-US" dirty="0" smtClean="0"/>
              <a:t>Key Retirement Milestones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0724" name="Rectangle 13"/>
          <p:cNvSpPr>
            <a:spLocks noGrp="1" noChangeArrowheads="1"/>
          </p:cNvSpPr>
          <p:nvPr>
            <p:ph sz="half" idx="1"/>
          </p:nvPr>
        </p:nvSpPr>
        <p:spPr/>
        <p:txBody>
          <a:bodyPr/>
          <a:lstStyle/>
          <a:p>
            <a:r>
              <a:rPr lang="en-US" dirty="0" smtClean="0"/>
              <a:t>55</a:t>
            </a:r>
          </a:p>
          <a:p>
            <a:r>
              <a:rPr lang="en-US" dirty="0" smtClean="0"/>
              <a:t>59½</a:t>
            </a:r>
          </a:p>
          <a:p>
            <a:r>
              <a:rPr lang="en-US" dirty="0" smtClean="0"/>
              <a:t>62</a:t>
            </a:r>
          </a:p>
          <a:p>
            <a:r>
              <a:rPr lang="en-US" dirty="0" smtClean="0"/>
              <a:t>65</a:t>
            </a:r>
          </a:p>
          <a:p>
            <a:r>
              <a:rPr lang="en-US" dirty="0" smtClean="0"/>
              <a:t>FRA (Full retirement age)</a:t>
            </a:r>
          </a:p>
          <a:p>
            <a:r>
              <a:rPr lang="en-US" dirty="0" smtClean="0"/>
              <a:t>70½</a:t>
            </a:r>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B01-9</a:t>
            </a:r>
            <a:endParaRPr lang="en-US" sz="900" dirty="0">
              <a:solidFill>
                <a:srgbClr val="000000"/>
              </a:solidFill>
            </a:endParaRPr>
          </a:p>
        </p:txBody>
      </p:sp>
    </p:spTree>
    <p:extLst>
      <p:ext uri="{BB962C8B-B14F-4D97-AF65-F5344CB8AC3E}">
        <p14:creationId xmlns:p14="http://schemas.microsoft.com/office/powerpoint/2010/main" val="29400256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Grp="1" noChangeArrowheads="1"/>
          </p:cNvSpPr>
          <p:nvPr>
            <p:ph type="title"/>
          </p:nvPr>
        </p:nvSpPr>
        <p:spPr/>
        <p:txBody>
          <a:bodyPr/>
          <a:lstStyle/>
          <a:p>
            <a:r>
              <a:rPr lang="en-US" smtClean="0"/>
              <a:t>Common Misconceptions</a:t>
            </a:r>
            <a:endParaRPr lang="en-US" dirty="0" smtClean="0"/>
          </a:p>
        </p:txBody>
      </p:sp>
      <p:sp>
        <p:nvSpPr>
          <p:cNvPr id="3" name="Text Placeholder 2"/>
          <p:cNvSpPr>
            <a:spLocks noGrp="1"/>
          </p:cNvSpPr>
          <p:nvPr>
            <p:ph type="body" sz="quarter" idx="20"/>
          </p:nvPr>
        </p:nvSpPr>
        <p:spPr/>
        <p:txBody>
          <a:bodyPr/>
          <a:lstStyle/>
          <a:p>
            <a:r>
              <a:rPr lang="en-US" smtClean="0"/>
              <a:t>PREPARING FOR RETIREMENT</a:t>
            </a:r>
            <a:endParaRPr lang="en-US" dirty="0"/>
          </a:p>
        </p:txBody>
      </p:sp>
      <p:sp>
        <p:nvSpPr>
          <p:cNvPr id="31747" name="Rectangle 11"/>
          <p:cNvSpPr>
            <a:spLocks noGrp="1" noChangeArrowheads="1"/>
          </p:cNvSpPr>
          <p:nvPr>
            <p:ph sz="half" idx="1"/>
          </p:nvPr>
        </p:nvSpPr>
        <p:spPr/>
        <p:txBody>
          <a:bodyPr/>
          <a:lstStyle/>
          <a:p>
            <a:r>
              <a:rPr lang="en-US" dirty="0" smtClean="0"/>
              <a:t>Must start receiving retirement income at age 65</a:t>
            </a:r>
          </a:p>
          <a:p>
            <a:r>
              <a:rPr lang="en-US" dirty="0" smtClean="0"/>
              <a:t>Have to purchase an annuity</a:t>
            </a:r>
          </a:p>
          <a:p>
            <a:r>
              <a:rPr lang="en-US" dirty="0" smtClean="0"/>
              <a:t>At death, your spouse only gets half</a:t>
            </a:r>
          </a:p>
          <a:p>
            <a:r>
              <a:rPr lang="en-US" dirty="0" smtClean="0"/>
              <a:t>When you both die, your heirs get nothing</a:t>
            </a:r>
          </a:p>
          <a:p>
            <a:r>
              <a:rPr lang="en-US" dirty="0" smtClean="0"/>
              <a:t>An outside advisor can get you a higher return</a:t>
            </a:r>
          </a:p>
          <a:p>
            <a:endParaRPr lang="en-US" dirty="0" smtClean="0"/>
          </a:p>
          <a:p>
            <a:pPr marL="342900" indent="0">
              <a:buNone/>
            </a:pPr>
            <a:r>
              <a:rPr lang="en-US" dirty="0" smtClean="0"/>
              <a:t>Bottom line — always contact GuideStone first for answers to your questions.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B01-10</a:t>
            </a:r>
            <a:endParaRPr lang="en-US" sz="900" dirty="0">
              <a:solidFill>
                <a:srgbClr val="000000"/>
              </a:solidFill>
            </a:endParaRPr>
          </a:p>
        </p:txBody>
      </p:sp>
    </p:spTree>
    <p:extLst>
      <p:ext uri="{BB962C8B-B14F-4D97-AF65-F5344CB8AC3E}">
        <p14:creationId xmlns:p14="http://schemas.microsoft.com/office/powerpoint/2010/main" val="21341271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6"/>
          <p:cNvSpPr>
            <a:spLocks noGrp="1" noChangeArrowheads="1"/>
          </p:cNvSpPr>
          <p:nvPr>
            <p:ph type="title"/>
          </p:nvPr>
        </p:nvSpPr>
        <p:spPr/>
        <p:txBody>
          <a:bodyPr/>
          <a:lstStyle/>
          <a:p>
            <a:r>
              <a:rPr lang="en-US" smtClean="0"/>
              <a:t>Income Needs</a:t>
            </a:r>
            <a:endParaRPr lang="en-US" dirty="0" smtClean="0"/>
          </a:p>
        </p:txBody>
      </p:sp>
      <p:sp>
        <p:nvSpPr>
          <p:cNvPr id="2" name="Text Placeholder 1"/>
          <p:cNvSpPr>
            <a:spLocks noGrp="1"/>
          </p:cNvSpPr>
          <p:nvPr>
            <p:ph type="body" sz="quarter" idx="20"/>
          </p:nvPr>
        </p:nvSpPr>
        <p:spPr/>
        <p:txBody>
          <a:bodyPr/>
          <a:lstStyle/>
          <a:p>
            <a:r>
              <a:rPr lang="en-US" dirty="0" smtClean="0"/>
              <a:t>PREPARING FOR RETIREMENT</a:t>
            </a:r>
            <a:endParaRPr lang="en-US" dirty="0"/>
          </a:p>
        </p:txBody>
      </p:sp>
      <p:sp>
        <p:nvSpPr>
          <p:cNvPr id="33795" name="Rectangle 17"/>
          <p:cNvSpPr>
            <a:spLocks noGrp="1" noChangeArrowheads="1"/>
          </p:cNvSpPr>
          <p:nvPr>
            <p:ph sz="half" idx="1"/>
          </p:nvPr>
        </p:nvSpPr>
        <p:spPr/>
        <p:txBody>
          <a:bodyPr/>
          <a:lstStyle/>
          <a:p>
            <a:r>
              <a:rPr lang="en-US" dirty="0" smtClean="0"/>
              <a:t>General rules of thumb</a:t>
            </a:r>
          </a:p>
          <a:p>
            <a:r>
              <a:rPr lang="en-US" dirty="0" smtClean="0"/>
              <a:t>Online planning tools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B01-11</a:t>
            </a:r>
            <a:endParaRPr lang="en-US" sz="900" dirty="0">
              <a:solidFill>
                <a:srgbClr val="000000"/>
              </a:solidFill>
            </a:endParaRPr>
          </a:p>
        </p:txBody>
      </p:sp>
    </p:spTree>
    <p:extLst>
      <p:ext uri="{BB962C8B-B14F-4D97-AF65-F5344CB8AC3E}">
        <p14:creationId xmlns:p14="http://schemas.microsoft.com/office/powerpoint/2010/main" val="24383473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title"/>
          </p:nvPr>
        </p:nvSpPr>
        <p:spPr/>
        <p:txBody>
          <a:bodyPr/>
          <a:lstStyle/>
          <a:p>
            <a:r>
              <a:rPr lang="en-US" dirty="0" smtClean="0"/>
              <a:t>Rules of Thumb</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4819" name="Rectangle 15"/>
          <p:cNvSpPr>
            <a:spLocks noGrp="1" noChangeArrowheads="1"/>
          </p:cNvSpPr>
          <p:nvPr>
            <p:ph sz="half" idx="1"/>
          </p:nvPr>
        </p:nvSpPr>
        <p:spPr/>
        <p:txBody>
          <a:bodyPr/>
          <a:lstStyle/>
          <a:p>
            <a:r>
              <a:rPr lang="en-US" dirty="0" smtClean="0"/>
              <a:t>Replace 70% to 90% of final pay</a:t>
            </a:r>
          </a:p>
          <a:p>
            <a:r>
              <a:rPr lang="en-US" dirty="0" smtClean="0"/>
              <a:t>Social Security replaces 25% to 40%</a:t>
            </a:r>
          </a:p>
          <a:p>
            <a:r>
              <a:rPr lang="en-US" dirty="0" smtClean="0"/>
              <a:t>Average individual Social Security </a:t>
            </a:r>
            <a:br>
              <a:rPr lang="en-US" dirty="0" smtClean="0"/>
            </a:br>
            <a:r>
              <a:rPr lang="en-US" dirty="0" smtClean="0"/>
              <a:t>benefit is $16,000 per year*</a:t>
            </a:r>
          </a:p>
          <a:p>
            <a:r>
              <a:rPr lang="en-US" dirty="0" smtClean="0"/>
              <a:t>Example:</a:t>
            </a:r>
            <a:br>
              <a:rPr lang="en-US" dirty="0" smtClean="0"/>
            </a:br>
            <a:r>
              <a:rPr lang="en-US" dirty="0" smtClean="0"/>
              <a:t>	$50,000	annual income</a:t>
            </a:r>
            <a:br>
              <a:rPr lang="en-US" dirty="0" smtClean="0"/>
            </a:br>
            <a:r>
              <a:rPr lang="en-US" dirty="0" smtClean="0"/>
              <a:t>	</a:t>
            </a:r>
            <a:r>
              <a:rPr lang="en-US" u="sng" dirty="0" smtClean="0"/>
              <a:t>x      .80</a:t>
            </a:r>
            <a:r>
              <a:rPr lang="en-US" dirty="0" smtClean="0"/>
              <a:t>	replacement value</a:t>
            </a:r>
            <a:br>
              <a:rPr lang="en-US" dirty="0" smtClean="0"/>
            </a:br>
            <a:r>
              <a:rPr lang="en-US" dirty="0" smtClean="0"/>
              <a:t>	$40,000	retirement income goal</a:t>
            </a:r>
            <a:br>
              <a:rPr lang="en-US" dirty="0" smtClean="0"/>
            </a:br>
            <a:r>
              <a:rPr lang="en-US" dirty="0" smtClean="0"/>
              <a:t>	</a:t>
            </a:r>
            <a:r>
              <a:rPr lang="en-US" u="sng" dirty="0" smtClean="0"/>
              <a:t>- 16,000</a:t>
            </a:r>
            <a:r>
              <a:rPr lang="en-US" dirty="0" smtClean="0"/>
              <a:t>	less Social Security benefit</a:t>
            </a:r>
            <a:br>
              <a:rPr lang="en-US" dirty="0" smtClean="0"/>
            </a:br>
            <a:r>
              <a:rPr lang="en-US" dirty="0" smtClean="0"/>
              <a:t>	$24,000	income need</a:t>
            </a:r>
          </a:p>
        </p:txBody>
      </p:sp>
      <p:sp>
        <p:nvSpPr>
          <p:cNvPr id="6" name="TextBox 5"/>
          <p:cNvSpPr txBox="1"/>
          <p:nvPr/>
        </p:nvSpPr>
        <p:spPr>
          <a:xfrm>
            <a:off x="529360" y="6147407"/>
            <a:ext cx="7345548" cy="369332"/>
          </a:xfrm>
          <a:prstGeom prst="rect">
            <a:avLst/>
          </a:prstGeom>
          <a:noFill/>
        </p:spPr>
        <p:txBody>
          <a:bodyPr wrap="square" rtlCol="0">
            <a:spAutoFit/>
          </a:bodyPr>
          <a:lstStyle/>
          <a:p>
            <a:pPr defTabSz="914400"/>
            <a:r>
              <a:rPr lang="en-US" dirty="0" smtClean="0">
                <a:solidFill>
                  <a:schemeClr val="tx1">
                    <a:lumMod val="50000"/>
                    <a:lumOff val="50000"/>
                  </a:schemeClr>
                </a:solidFill>
              </a:rPr>
              <a:t>*All amounts are rounded to the nearest hundred dollars as of 2014.</a:t>
            </a:r>
            <a:endParaRPr lang="en-US" dirty="0">
              <a:solidFill>
                <a:schemeClr val="tx1">
                  <a:lumMod val="50000"/>
                  <a:lumOff val="50000"/>
                </a:schemeClr>
              </a:solidFill>
            </a:endParaRPr>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B01-12</a:t>
            </a:r>
            <a:endParaRPr lang="en-US" sz="900" dirty="0">
              <a:solidFill>
                <a:srgbClr val="000000"/>
              </a:solidFill>
            </a:endParaRPr>
          </a:p>
        </p:txBody>
      </p:sp>
    </p:spTree>
    <p:extLst>
      <p:ext uri="{BB962C8B-B14F-4D97-AF65-F5344CB8AC3E}">
        <p14:creationId xmlns:p14="http://schemas.microsoft.com/office/powerpoint/2010/main" val="37788538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title"/>
          </p:nvPr>
        </p:nvSpPr>
        <p:spPr/>
        <p:txBody>
          <a:bodyPr/>
          <a:lstStyle/>
          <a:p>
            <a:r>
              <a:rPr lang="en-US" dirty="0" smtClean="0"/>
              <a:t>Income Planning Tools</a:t>
            </a:r>
          </a:p>
        </p:txBody>
      </p:sp>
      <p:sp>
        <p:nvSpPr>
          <p:cNvPr id="2" name="Text Placeholder 1"/>
          <p:cNvSpPr>
            <a:spLocks noGrp="1"/>
          </p:cNvSpPr>
          <p:nvPr>
            <p:ph type="body" sz="quarter" idx="20"/>
          </p:nvPr>
        </p:nvSpPr>
        <p:spPr/>
        <p:txBody>
          <a:bodyPr/>
          <a:lstStyle/>
          <a:p>
            <a:r>
              <a:rPr lang="en-US" dirty="0"/>
              <a:t>PREPARING FOR RETIREMENT</a:t>
            </a:r>
          </a:p>
        </p:txBody>
      </p:sp>
      <p:sp>
        <p:nvSpPr>
          <p:cNvPr id="35843" name="Rectangle 13"/>
          <p:cNvSpPr>
            <a:spLocks noGrp="1" noChangeArrowheads="1"/>
          </p:cNvSpPr>
          <p:nvPr>
            <p:ph sz="half" idx="1"/>
          </p:nvPr>
        </p:nvSpPr>
        <p:spPr/>
        <p:txBody>
          <a:bodyPr/>
          <a:lstStyle/>
          <a:p>
            <a:r>
              <a:rPr lang="en-US" dirty="0" smtClean="0"/>
              <a:t>GuideStone website calculators</a:t>
            </a:r>
          </a:p>
          <a:p>
            <a:pPr lvl="1"/>
            <a:r>
              <a:rPr lang="en-US" dirty="0" smtClean="0"/>
              <a:t>Retirement Income</a:t>
            </a:r>
          </a:p>
          <a:p>
            <a:pPr lvl="1"/>
            <a:r>
              <a:rPr lang="en-US" dirty="0" smtClean="0"/>
              <a:t>Social Security Benefits</a:t>
            </a:r>
          </a:p>
          <a:p>
            <a:pPr lvl="1"/>
            <a:r>
              <a:rPr lang="en-US" dirty="0" smtClean="0"/>
              <a:t>Retirement Planner</a:t>
            </a:r>
          </a:p>
          <a:p>
            <a:r>
              <a:rPr lang="en-US" dirty="0" smtClean="0"/>
              <a:t>GuideStone retirement worksheets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B01-13</a:t>
            </a:r>
            <a:endParaRPr lang="en-US" sz="900" dirty="0">
              <a:solidFill>
                <a:srgbClr val="000000"/>
              </a:solidFill>
            </a:endParaRPr>
          </a:p>
        </p:txBody>
      </p:sp>
    </p:spTree>
    <p:extLst>
      <p:ext uri="{BB962C8B-B14F-4D97-AF65-F5344CB8AC3E}">
        <p14:creationId xmlns:p14="http://schemas.microsoft.com/office/powerpoint/2010/main" val="11541422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Income</a:t>
            </a:r>
          </a:p>
        </p:txBody>
      </p:sp>
      <p:sp>
        <p:nvSpPr>
          <p:cNvPr id="5" name="Text Placeholder 4"/>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 name="Content Placeholder 5"/>
          <p:cNvSpPr>
            <a:spLocks noGrp="1"/>
          </p:cNvSpPr>
          <p:nvPr>
            <p:ph sz="half" idx="1"/>
          </p:nvPr>
        </p:nvSpPr>
        <p:spPr/>
        <p:txBody>
          <a:bodyPr/>
          <a:lstStyle/>
          <a:p>
            <a:pPr marL="0" indent="0">
              <a:buNone/>
            </a:pPr>
            <a:r>
              <a:rPr lang="en-US" dirty="0"/>
              <a:t>Use this calculator to determine how much monthly income your retirement savings may provide you in your retirement. Your annual savings, expected rate of return and your current age all have an impact on your retirement monthly income. View the full report to see a year-by-year breakdown of your retirement savings.</a:t>
            </a:r>
          </a:p>
          <a:p>
            <a:endParaRPr lang="en-US" dirty="0"/>
          </a:p>
        </p:txBody>
      </p:sp>
      <p:pic>
        <p:nvPicPr>
          <p:cNvPr id="8" name="Picture 7"/>
          <p:cNvPicPr/>
          <p:nvPr>
            <p:custDataLst>
              <p:tags r:id="rId1"/>
            </p:custDataLst>
          </p:nvPr>
        </p:nvPicPr>
        <p:blipFill>
          <a:blip r:embed="rId4" cstate="print"/>
          <a:srcRect/>
          <a:stretch>
            <a:fillRect/>
          </a:stretch>
        </p:blipFill>
        <p:spPr bwMode="auto">
          <a:xfrm>
            <a:off x="4622932" y="1736725"/>
            <a:ext cx="4041648" cy="3657600"/>
          </a:xfrm>
          <a:prstGeom prst="rect">
            <a:avLst/>
          </a:prstGeom>
          <a:noFill/>
          <a:ln w="9525">
            <a:noFill/>
            <a:miter lim="800000"/>
            <a:headEnd/>
            <a:tailEnd/>
          </a:ln>
          <a:effectLst/>
        </p:spPr>
      </p:pic>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B01-14</a:t>
            </a:r>
            <a:endParaRPr lang="en-US" sz="900" dirty="0">
              <a:solidFill>
                <a:srgbClr val="000000"/>
              </a:solidFill>
            </a:endParaRPr>
          </a:p>
        </p:txBody>
      </p:sp>
    </p:spTree>
    <p:extLst>
      <p:ext uri="{BB962C8B-B14F-4D97-AF65-F5344CB8AC3E}">
        <p14:creationId xmlns:p14="http://schemas.microsoft.com/office/powerpoint/2010/main" val="125328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Benefits</a:t>
            </a:r>
          </a:p>
        </p:txBody>
      </p:sp>
      <p:sp>
        <p:nvSpPr>
          <p:cNvPr id="5" name="Text Placeholder 4"/>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 name="Content Placeholder 5"/>
          <p:cNvSpPr>
            <a:spLocks noGrp="1"/>
          </p:cNvSpPr>
          <p:nvPr>
            <p:ph sz="half" idx="1"/>
          </p:nvPr>
        </p:nvSpPr>
        <p:spPr/>
        <p:txBody>
          <a:bodyPr/>
          <a:lstStyle/>
          <a:p>
            <a:pPr marL="0" indent="0">
              <a:buNone/>
            </a:pPr>
            <a:r>
              <a:rPr lang="en-US" dirty="0"/>
              <a:t>Do you wonder how much you might receive in Social Security? Use this calculator to help you estimate your Social Security benefits. Remember, this is only an estimate. Your actual benefits may vary depending on your actual work history and income.</a:t>
            </a:r>
          </a:p>
          <a:p>
            <a:endParaRPr lang="en-US" dirty="0"/>
          </a:p>
        </p:txBody>
      </p:sp>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B01-15</a:t>
            </a:r>
            <a:endParaRPr lang="en-US" sz="900" dirty="0">
              <a:solidFill>
                <a:srgbClr val="000000"/>
              </a:solidFill>
            </a:endParaRPr>
          </a:p>
        </p:txBody>
      </p:sp>
      <p:pic>
        <p:nvPicPr>
          <p:cNvPr id="7" name="Picture 4"/>
          <p:cNvPicPr>
            <a:picLocks noChangeArrowheads="1"/>
          </p:cNvPicPr>
          <p:nvPr/>
        </p:nvPicPr>
        <p:blipFill>
          <a:blip r:embed="rId3"/>
          <a:srcRect l="4469" t="33773" r="54928" b="18889"/>
          <a:stretch>
            <a:fillRect/>
          </a:stretch>
        </p:blipFill>
        <p:spPr>
          <a:xfrm>
            <a:off x="4637088" y="1736725"/>
            <a:ext cx="4040187" cy="2944785"/>
          </a:xfrm>
          <a:prstGeom prst="rect">
            <a:avLst/>
          </a:prstGeom>
          <a:ln>
            <a:solidFill>
              <a:schemeClr val="tx1"/>
            </a:solidFill>
          </a:ln>
          <a:effectLst/>
        </p:spPr>
      </p:pic>
    </p:spTree>
    <p:extLst>
      <p:ext uri="{BB962C8B-B14F-4D97-AF65-F5344CB8AC3E}">
        <p14:creationId xmlns:p14="http://schemas.microsoft.com/office/powerpoint/2010/main" val="358957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Retirement Planner</a:t>
            </a:r>
            <a:endParaRPr lang="en-US" dirty="0"/>
          </a:p>
        </p:txBody>
      </p:sp>
      <p:sp>
        <p:nvSpPr>
          <p:cNvPr id="7" name="Picture Placeholder 6"/>
          <p:cNvSpPr>
            <a:spLocks noGrp="1"/>
          </p:cNvSpPr>
          <p:nvPr>
            <p:ph type="pic" sz="quarter" idx="10"/>
          </p:nvPr>
        </p:nvSpPr>
        <p:spPr/>
      </p:sp>
      <p:sp>
        <p:nvSpPr>
          <p:cNvPr id="10" name="Text Placeholder 9"/>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 name="Content Placeholder 5"/>
          <p:cNvSpPr>
            <a:spLocks noGrp="1"/>
          </p:cNvSpPr>
          <p:nvPr>
            <p:ph sz="half" idx="1"/>
          </p:nvPr>
        </p:nvSpPr>
        <p:spPr>
          <a:xfrm>
            <a:off x="528637" y="2103073"/>
            <a:ext cx="3848691" cy="2804252"/>
          </a:xfrm>
        </p:spPr>
        <p:txBody>
          <a:bodyPr/>
          <a:lstStyle/>
          <a:p>
            <a:pPr marL="0" indent="0">
              <a:buNone/>
            </a:pPr>
            <a:r>
              <a:rPr lang="en-US" dirty="0" smtClean="0"/>
              <a:t>Do you know what it takes to work toward a secure retirement? Use this calculator to help you create your retirement plan. View your retirement savings balance and your withdrawals for each year until the end of your retirement. Social Security is calculated on a sliding scale based on your</a:t>
            </a:r>
            <a:br>
              <a:rPr lang="en-US" dirty="0" smtClean="0"/>
            </a:br>
            <a:r>
              <a:rPr lang="en-US" dirty="0" smtClean="0"/>
              <a:t>income. Including a non-working spouse in your plan increases your Social Security benefits up to, but not more than, the maximum.</a:t>
            </a:r>
            <a:endParaRPr lang="en-US" dirty="0"/>
          </a:p>
        </p:txBody>
      </p:sp>
      <p:pic>
        <p:nvPicPr>
          <p:cNvPr id="8" name="Picture 7"/>
          <p:cNvPicPr/>
          <p:nvPr>
            <p:custDataLst>
              <p:tags r:id="rId1"/>
            </p:custDataLst>
          </p:nvPr>
        </p:nvPicPr>
        <p:blipFill>
          <a:blip r:embed="rId4" cstate="print"/>
          <a:srcRect/>
          <a:stretch>
            <a:fillRect/>
          </a:stretch>
        </p:blipFill>
        <p:spPr bwMode="auto">
          <a:xfrm>
            <a:off x="4622932" y="1736725"/>
            <a:ext cx="4041648" cy="3657600"/>
          </a:xfrm>
          <a:prstGeom prst="rect">
            <a:avLst/>
          </a:prstGeom>
          <a:noFill/>
          <a:ln w="9525">
            <a:noFill/>
            <a:miter lim="800000"/>
            <a:headEnd/>
            <a:tailEnd/>
          </a:ln>
          <a:effectLst/>
        </p:spPr>
      </p:pic>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B01-16</a:t>
            </a:r>
            <a:endParaRPr lang="en-US" sz="900" dirty="0">
              <a:solidFill>
                <a:srgbClr val="000000"/>
              </a:solidFill>
            </a:endParaRPr>
          </a:p>
        </p:txBody>
      </p:sp>
    </p:spTree>
    <p:extLst>
      <p:ext uri="{BB962C8B-B14F-4D97-AF65-F5344CB8AC3E}">
        <p14:creationId xmlns:p14="http://schemas.microsoft.com/office/powerpoint/2010/main" val="126158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805" name="Picture 21" descr="pg 7"/>
          <p:cNvPicPr>
            <a:picLocks noChangeAspect="1" noChangeArrowheads="1"/>
          </p:cNvPicPr>
          <p:nvPr/>
        </p:nvPicPr>
        <p:blipFill>
          <a:blip r:embed="rId3" cstate="print"/>
          <a:srcRect/>
          <a:stretch>
            <a:fillRect/>
          </a:stretch>
        </p:blipFill>
        <p:spPr bwMode="auto">
          <a:xfrm>
            <a:off x="5664391" y="1721555"/>
            <a:ext cx="3070387" cy="4252583"/>
          </a:xfrm>
          <a:prstGeom prst="rect">
            <a:avLst/>
          </a:prstGeom>
          <a:noFill/>
          <a:ln>
            <a:solidFill>
              <a:schemeClr val="tx1">
                <a:lumMod val="50000"/>
                <a:lumOff val="50000"/>
              </a:schemeClr>
            </a:solidFill>
          </a:ln>
          <a:effectLst/>
        </p:spPr>
      </p:pic>
      <p:sp>
        <p:nvSpPr>
          <p:cNvPr id="39939" name="Rectangle 22"/>
          <p:cNvSpPr>
            <a:spLocks noGrp="1" noChangeArrowheads="1"/>
          </p:cNvSpPr>
          <p:nvPr>
            <p:ph type="title"/>
          </p:nvPr>
        </p:nvSpPr>
        <p:spPr/>
        <p:txBody>
          <a:bodyPr/>
          <a:lstStyle/>
          <a:p>
            <a:r>
              <a:rPr lang="en-US" dirty="0" smtClean="0"/>
              <a:t>Retirement Worksheets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 name="Rectangle 13"/>
          <p:cNvSpPr>
            <a:spLocks noGrp="1" noChangeArrowheads="1"/>
          </p:cNvSpPr>
          <p:nvPr>
            <p:ph sz="half" idx="1"/>
          </p:nvPr>
        </p:nvSpPr>
        <p:spPr/>
        <p:txBody>
          <a:bodyPr/>
          <a:lstStyle/>
          <a:p>
            <a:r>
              <a:rPr lang="en-US" i="1" dirty="0" smtClean="0"/>
              <a:t>Personal Net Worth Statement</a:t>
            </a:r>
          </a:p>
          <a:p>
            <a:r>
              <a:rPr lang="en-US" i="1" dirty="0" smtClean="0"/>
              <a:t>Retirement Budget Worksheet</a:t>
            </a:r>
          </a:p>
          <a:p>
            <a:r>
              <a:rPr lang="en-US" i="1" dirty="0" smtClean="0"/>
              <a:t>Retirement Savings Worksheet</a:t>
            </a:r>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B01-17</a:t>
            </a:r>
            <a:endParaRPr lang="en-US" sz="900" dirty="0">
              <a:solidFill>
                <a:srgbClr val="000000"/>
              </a:solidFill>
            </a:endParaRPr>
          </a:p>
        </p:txBody>
      </p:sp>
    </p:spTree>
    <p:extLst>
      <p:ext uri="{BB962C8B-B14F-4D97-AF65-F5344CB8AC3E}">
        <p14:creationId xmlns:p14="http://schemas.microsoft.com/office/powerpoint/2010/main" val="37492013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3"/>
          <p:cNvSpPr>
            <a:spLocks noGrp="1" noChangeArrowheads="1"/>
          </p:cNvSpPr>
          <p:nvPr>
            <p:ph type="title"/>
          </p:nvPr>
        </p:nvSpPr>
        <p:spPr/>
        <p:txBody>
          <a:bodyPr/>
          <a:lstStyle/>
          <a:p>
            <a:r>
              <a:rPr lang="en-US" dirty="0" smtClean="0"/>
              <a:t>Income Sources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1988" name="Rectangle 14"/>
          <p:cNvSpPr>
            <a:spLocks noGrp="1" noChangeArrowheads="1"/>
          </p:cNvSpPr>
          <p:nvPr>
            <p:ph sz="half" idx="1"/>
          </p:nvPr>
        </p:nvSpPr>
        <p:spPr/>
        <p:txBody>
          <a:bodyPr/>
          <a:lstStyle/>
          <a:p>
            <a:r>
              <a:rPr lang="en-US" dirty="0" smtClean="0"/>
              <a:t>GuideStone retirement account</a:t>
            </a:r>
          </a:p>
          <a:p>
            <a:r>
              <a:rPr lang="en-US" dirty="0" smtClean="0"/>
              <a:t>Social Security</a:t>
            </a:r>
          </a:p>
          <a:p>
            <a:r>
              <a:rPr lang="en-US" dirty="0" smtClean="0"/>
              <a:t>Other retirement plans and accounts </a:t>
            </a:r>
          </a:p>
          <a:p>
            <a:r>
              <a:rPr lang="en-US" dirty="0" smtClean="0"/>
              <a:t>Personal investments</a:t>
            </a:r>
          </a:p>
          <a:p>
            <a:r>
              <a:rPr lang="en-US" dirty="0" smtClean="0"/>
              <a:t>Continued employment</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B01-18</a:t>
            </a:r>
            <a:endParaRPr lang="en-US" sz="900" dirty="0">
              <a:solidFill>
                <a:srgbClr val="000000"/>
              </a:solidFill>
            </a:endParaRPr>
          </a:p>
        </p:txBody>
      </p:sp>
    </p:spTree>
    <p:extLst>
      <p:ext uri="{BB962C8B-B14F-4D97-AF65-F5344CB8AC3E}">
        <p14:creationId xmlns:p14="http://schemas.microsoft.com/office/powerpoint/2010/main" val="27950624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1783" y="2631395"/>
            <a:ext cx="3923982" cy="387798"/>
          </a:xfrm>
        </p:spPr>
        <p:txBody>
          <a:bodyPr/>
          <a:lstStyle/>
          <a:p>
            <a:r>
              <a:rPr lang="en-US" dirty="0" smtClean="0"/>
              <a:t>Preparing for Retirement</a:t>
            </a:r>
            <a:endParaRPr lang="en-US" dirty="0"/>
          </a:p>
        </p:txBody>
      </p:sp>
      <p:sp>
        <p:nvSpPr>
          <p:cNvPr id="7" name="Text Placeholder 6"/>
          <p:cNvSpPr>
            <a:spLocks noGrp="1"/>
          </p:cNvSpPr>
          <p:nvPr>
            <p:ph type="body" sz="quarter" idx="20"/>
          </p:nvPr>
        </p:nvSpPr>
        <p:spPr>
          <a:xfrm>
            <a:off x="4777225" y="3102979"/>
            <a:ext cx="2921313" cy="276999"/>
          </a:xfrm>
        </p:spPr>
        <p:txBody>
          <a:bodyPr/>
          <a:lstStyle/>
          <a:p>
            <a:r>
              <a:rPr lang="en-US" dirty="0" smtClean="0"/>
              <a:t>Presenter name and date here</a:t>
            </a:r>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a:t>
            </a:r>
            <a:endParaRPr lang="en-US" sz="900" dirty="0">
              <a:solidFill>
                <a:srgbClr val="000000"/>
              </a:solidFill>
            </a:endParaRPr>
          </a:p>
        </p:txBody>
      </p:sp>
    </p:spTree>
    <p:extLst>
      <p:ext uri="{BB962C8B-B14F-4D97-AF65-F5344CB8AC3E}">
        <p14:creationId xmlns:p14="http://schemas.microsoft.com/office/powerpoint/2010/main" val="17682367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2"/>
          <p:cNvSpPr>
            <a:spLocks noGrp="1" noChangeArrowheads="1"/>
          </p:cNvSpPr>
          <p:nvPr>
            <p:ph type="title"/>
          </p:nvPr>
        </p:nvSpPr>
        <p:spPr/>
        <p:txBody>
          <a:bodyPr/>
          <a:lstStyle/>
          <a:p>
            <a:r>
              <a:rPr lang="en-US" smtClean="0"/>
              <a:t>GuideStone Retirement Income</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43012" name="Rectangle 13"/>
          <p:cNvSpPr>
            <a:spLocks noGrp="1" noChangeArrowheads="1"/>
          </p:cNvSpPr>
          <p:nvPr>
            <p:ph sz="half" idx="1"/>
          </p:nvPr>
        </p:nvSpPr>
        <p:spPr/>
        <p:txBody>
          <a:bodyPr/>
          <a:lstStyle/>
          <a:p>
            <a:r>
              <a:rPr lang="en-US" dirty="0" smtClean="0"/>
              <a:t>Your income is determined by: </a:t>
            </a:r>
          </a:p>
          <a:p>
            <a:pPr lvl="1"/>
            <a:r>
              <a:rPr lang="en-US" dirty="0" smtClean="0"/>
              <a:t>Account size </a:t>
            </a:r>
          </a:p>
          <a:p>
            <a:pPr lvl="1"/>
            <a:r>
              <a:rPr lang="en-US" dirty="0" smtClean="0"/>
              <a:t>Age </a:t>
            </a:r>
          </a:p>
          <a:p>
            <a:pPr lvl="1"/>
            <a:r>
              <a:rPr lang="en-US" dirty="0" smtClean="0"/>
              <a:t>Income option selected</a:t>
            </a:r>
          </a:p>
          <a:p>
            <a:r>
              <a:rPr lang="en-US" i="1" dirty="0" smtClean="0"/>
              <a:t>Retirement Income Solutions</a:t>
            </a:r>
          </a:p>
          <a:p>
            <a:r>
              <a:rPr lang="en-US" dirty="0" smtClean="0"/>
              <a:t>Request a Retirement Income Estimate: </a:t>
            </a:r>
          </a:p>
          <a:p>
            <a:pPr lvl="1"/>
            <a:r>
              <a:rPr lang="en-US" dirty="0" smtClean="0">
                <a:hlinkClick r:id="rId3"/>
              </a:rPr>
              <a:t>www.GuideStone.org/RetirementIncome</a:t>
            </a:r>
            <a:r>
              <a:rPr lang="en-US" dirty="0" smtClean="0"/>
              <a:t/>
            </a:r>
            <a:br>
              <a:rPr lang="en-US" dirty="0" smtClean="0"/>
            </a:br>
            <a:r>
              <a:rPr lang="en-US" b="1" dirty="0" smtClean="0"/>
              <a:t>1-888-98-GUIDE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B01-19</a:t>
            </a:r>
            <a:endParaRPr lang="en-US" sz="900" dirty="0">
              <a:solidFill>
                <a:srgbClr val="000000"/>
              </a:solidFill>
            </a:endParaRPr>
          </a:p>
        </p:txBody>
      </p:sp>
    </p:spTree>
    <p:extLst>
      <p:ext uri="{BB962C8B-B14F-4D97-AF65-F5344CB8AC3E}">
        <p14:creationId xmlns:p14="http://schemas.microsoft.com/office/powerpoint/2010/main" val="160491397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p:nvPr>
        </p:nvSpPr>
        <p:spPr/>
        <p:txBody>
          <a:bodyPr/>
          <a:lstStyle/>
          <a:p>
            <a:r>
              <a:rPr lang="en-US" smtClean="0"/>
              <a:t>Plan A</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44036" name="Rectangle 5"/>
          <p:cNvSpPr>
            <a:spLocks noGrp="1" noChangeArrowheads="1"/>
          </p:cNvSpPr>
          <p:nvPr>
            <p:ph sz="half" idx="1"/>
          </p:nvPr>
        </p:nvSpPr>
        <p:spPr/>
        <p:txBody>
          <a:bodyPr/>
          <a:lstStyle/>
          <a:p>
            <a:r>
              <a:rPr lang="en-US" dirty="0" smtClean="0"/>
              <a:t>A defined benefit plan</a:t>
            </a:r>
          </a:p>
          <a:p>
            <a:r>
              <a:rPr lang="en-US" dirty="0" smtClean="0"/>
              <a:t>Benefit based on a formula</a:t>
            </a:r>
          </a:p>
          <a:p>
            <a:r>
              <a:rPr lang="en-US" dirty="0" smtClean="0"/>
              <a:t>Plan assets managed by GuideStone </a:t>
            </a:r>
          </a:p>
          <a:p>
            <a:r>
              <a:rPr lang="en-US" dirty="0" smtClean="0"/>
              <a:t>Benefit can begin at age 55</a:t>
            </a:r>
          </a:p>
          <a:p>
            <a:r>
              <a:rPr lang="en-US" dirty="0" smtClean="0"/>
              <a:t>Age 65 is normal retirement age</a:t>
            </a:r>
          </a:p>
          <a:p>
            <a:r>
              <a:rPr lang="en-US" dirty="0" smtClean="0"/>
              <a:t>Benefits paid in form of lifetime annuity</a:t>
            </a:r>
          </a:p>
          <a:p>
            <a:r>
              <a:rPr lang="en-US" dirty="0" smtClean="0"/>
              <a:t>Can be rolled into 403(b) account</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B01-20</a:t>
            </a:r>
            <a:endParaRPr lang="en-US" sz="900" dirty="0">
              <a:solidFill>
                <a:srgbClr val="000000"/>
              </a:solidFill>
            </a:endParaRPr>
          </a:p>
        </p:txBody>
      </p:sp>
    </p:spTree>
    <p:extLst>
      <p:ext uri="{BB962C8B-B14F-4D97-AF65-F5344CB8AC3E}">
        <p14:creationId xmlns:p14="http://schemas.microsoft.com/office/powerpoint/2010/main" val="35708241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
          <p:cNvSpPr>
            <a:spLocks noGrp="1" noChangeArrowheads="1"/>
          </p:cNvSpPr>
          <p:nvPr>
            <p:ph type="title"/>
          </p:nvPr>
        </p:nvSpPr>
        <p:spPr/>
        <p:txBody>
          <a:bodyPr/>
          <a:lstStyle/>
          <a:p>
            <a:r>
              <a:rPr lang="en-US" sz="2800" dirty="0" smtClean="0"/>
              <a:t>Social Security Overview</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100356" name="Rectangle 13"/>
          <p:cNvSpPr>
            <a:spLocks noGrp="1" noChangeArrowheads="1"/>
          </p:cNvSpPr>
          <p:nvPr>
            <p:ph sz="half" idx="1"/>
          </p:nvPr>
        </p:nvSpPr>
        <p:spPr/>
        <p:txBody>
          <a:bodyPr/>
          <a:lstStyle/>
          <a:p>
            <a:r>
              <a:rPr lang="en-US" dirty="0" smtClean="0"/>
              <a:t>Eligibility</a:t>
            </a:r>
          </a:p>
          <a:p>
            <a:r>
              <a:rPr lang="en-US" dirty="0" smtClean="0"/>
              <a:t>How benefits are calculated</a:t>
            </a:r>
          </a:p>
          <a:p>
            <a:r>
              <a:rPr lang="en-US" dirty="0" smtClean="0"/>
              <a:t>Early and full retirement age</a:t>
            </a:r>
          </a:p>
          <a:p>
            <a:r>
              <a:rPr lang="en-US" dirty="0" smtClean="0"/>
              <a:t>Average benefits</a:t>
            </a:r>
          </a:p>
          <a:p>
            <a:r>
              <a:rPr lang="en-US" dirty="0" smtClean="0"/>
              <a:t>Medicare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B01-21</a:t>
            </a:r>
            <a:endParaRPr lang="en-US" sz="900" dirty="0">
              <a:solidFill>
                <a:srgbClr val="000000"/>
              </a:solidFill>
            </a:endParaRPr>
          </a:p>
        </p:txBody>
      </p:sp>
    </p:spTree>
    <p:extLst>
      <p:ext uri="{BB962C8B-B14F-4D97-AF65-F5344CB8AC3E}">
        <p14:creationId xmlns:p14="http://schemas.microsoft.com/office/powerpoint/2010/main" val="14675583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9"/>
          <p:cNvSpPr>
            <a:spLocks noGrp="1" noChangeArrowheads="1"/>
          </p:cNvSpPr>
          <p:nvPr>
            <p:ph type="title"/>
          </p:nvPr>
        </p:nvSpPr>
        <p:spPr/>
        <p:txBody>
          <a:bodyPr/>
          <a:lstStyle/>
          <a:p>
            <a:r>
              <a:rPr lang="en-US" smtClean="0"/>
              <a:t>Social Security</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101380" name="Rectangle 10"/>
          <p:cNvSpPr>
            <a:spLocks noGrp="1" noChangeArrowheads="1"/>
          </p:cNvSpPr>
          <p:nvPr>
            <p:ph sz="half" idx="1"/>
          </p:nvPr>
        </p:nvSpPr>
        <p:spPr/>
        <p:txBody>
          <a:bodyPr/>
          <a:lstStyle/>
          <a:p>
            <a:r>
              <a:rPr lang="en-US" smtClean="0"/>
              <a:t>Who qualifies for Social Security benefits?</a:t>
            </a:r>
          </a:p>
          <a:p>
            <a:pPr lvl="1"/>
            <a:r>
              <a:rPr lang="en-US" smtClean="0"/>
              <a:t>Participants with 40 quarters</a:t>
            </a:r>
          </a:p>
          <a:p>
            <a:pPr lvl="1"/>
            <a:r>
              <a:rPr lang="en-US" smtClean="0"/>
              <a:t>Spouses of those who have 40 quarters</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B01-22</a:t>
            </a:r>
            <a:endParaRPr lang="en-US" sz="900" dirty="0">
              <a:solidFill>
                <a:srgbClr val="000000"/>
              </a:solidFill>
            </a:endParaRPr>
          </a:p>
        </p:txBody>
      </p:sp>
    </p:spTree>
    <p:extLst>
      <p:ext uri="{BB962C8B-B14F-4D97-AF65-F5344CB8AC3E}">
        <p14:creationId xmlns:p14="http://schemas.microsoft.com/office/powerpoint/2010/main" val="14654106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9"/>
          <p:cNvSpPr>
            <a:spLocks noGrp="1" noChangeArrowheads="1"/>
          </p:cNvSpPr>
          <p:nvPr>
            <p:ph type="title"/>
          </p:nvPr>
        </p:nvSpPr>
        <p:spPr/>
        <p:txBody>
          <a:bodyPr/>
          <a:lstStyle/>
          <a:p>
            <a:r>
              <a:rPr lang="en-US" dirty="0" smtClean="0"/>
              <a:t>Social Security</a:t>
            </a:r>
          </a:p>
        </p:txBody>
      </p:sp>
      <p:sp>
        <p:nvSpPr>
          <p:cNvPr id="6" name="Text Placeholder 5"/>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102404" name="Rectangle 10"/>
          <p:cNvSpPr>
            <a:spLocks noGrp="1" noChangeArrowheads="1"/>
          </p:cNvSpPr>
          <p:nvPr>
            <p:ph sz="half" idx="1"/>
          </p:nvPr>
        </p:nvSpPr>
        <p:spPr/>
        <p:txBody>
          <a:bodyPr/>
          <a:lstStyle/>
          <a:p>
            <a:r>
              <a:rPr lang="en-US" dirty="0" smtClean="0"/>
              <a:t>How is your Social Security benefit calculated?</a:t>
            </a:r>
            <a:br>
              <a:rPr lang="en-US" dirty="0" smtClean="0"/>
            </a:br>
            <a:r>
              <a:rPr lang="en-US" dirty="0" smtClean="0"/>
              <a:t>Benefits are based on:</a:t>
            </a:r>
          </a:p>
          <a:p>
            <a:pPr lvl="1"/>
            <a:r>
              <a:rPr lang="en-US" dirty="0" smtClean="0"/>
              <a:t>Age when benefits begin</a:t>
            </a:r>
          </a:p>
          <a:p>
            <a:pPr lvl="1"/>
            <a:r>
              <a:rPr lang="en-US" dirty="0" smtClean="0"/>
              <a:t>35 highest years of earnings</a:t>
            </a:r>
          </a:p>
          <a:p>
            <a:r>
              <a:rPr lang="en-US" dirty="0" smtClean="0"/>
              <a:t>Contact the Social Security Administration at</a:t>
            </a:r>
            <a:br>
              <a:rPr lang="en-US" dirty="0" smtClean="0"/>
            </a:br>
            <a:r>
              <a:rPr lang="en-US" dirty="0" smtClean="0"/>
              <a:t>1-800-772-1213 or </a:t>
            </a:r>
            <a:r>
              <a:rPr lang="en-US" dirty="0" smtClean="0">
                <a:hlinkClick r:id="rId3"/>
              </a:rPr>
              <a:t>www.ssa.gov</a:t>
            </a:r>
            <a:r>
              <a:rPr lang="en-US" dirty="0" smtClean="0"/>
              <a:t> to request an</a:t>
            </a:r>
            <a:br>
              <a:rPr lang="en-US" dirty="0" smtClean="0"/>
            </a:br>
            <a:r>
              <a:rPr lang="en-US" i="1" dirty="0" smtClean="0"/>
              <a:t>Earnings and Benefits Statement</a:t>
            </a:r>
            <a:r>
              <a:rPr lang="en-US" dirty="0" smtClean="0"/>
              <a:t>.</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B01-23</a:t>
            </a:r>
            <a:endParaRPr lang="en-US" sz="900" dirty="0">
              <a:solidFill>
                <a:srgbClr val="000000"/>
              </a:solidFill>
            </a:endParaRPr>
          </a:p>
        </p:txBody>
      </p:sp>
    </p:spTree>
    <p:extLst>
      <p:ext uri="{BB962C8B-B14F-4D97-AF65-F5344CB8AC3E}">
        <p14:creationId xmlns:p14="http://schemas.microsoft.com/office/powerpoint/2010/main" val="38542182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0"/>
          <p:cNvSpPr>
            <a:spLocks noGrp="1" noChangeArrowheads="1"/>
          </p:cNvSpPr>
          <p:nvPr>
            <p:ph type="title"/>
          </p:nvPr>
        </p:nvSpPr>
        <p:spPr>
          <a:xfrm>
            <a:off x="509903" y="521912"/>
            <a:ext cx="7208068" cy="400110"/>
          </a:xfrm>
        </p:spPr>
        <p:txBody>
          <a:bodyPr/>
          <a:lstStyle/>
          <a:p>
            <a:pPr lvl="0"/>
            <a:r>
              <a:rPr lang="en-US" dirty="0" smtClean="0"/>
              <a:t>Social Security</a:t>
            </a:r>
            <a:br>
              <a:rPr lang="en-US" dirty="0" smtClean="0"/>
            </a:br>
            <a:r>
              <a:rPr lang="en-US" sz="2400" dirty="0">
                <a:solidFill>
                  <a:schemeClr val="tx1">
                    <a:lumMod val="50000"/>
                    <a:lumOff val="50000"/>
                  </a:schemeClr>
                </a:solidFill>
              </a:rPr>
              <a:t>When can you receive your full Social Security benefit</a:t>
            </a:r>
            <a:r>
              <a:rPr lang="en-US" sz="2400" dirty="0" smtClean="0">
                <a:solidFill>
                  <a:schemeClr val="tx1">
                    <a:lumMod val="50000"/>
                    <a:lumOff val="50000"/>
                  </a:schemeClr>
                </a:solidFill>
              </a:rPr>
              <a:t>?</a:t>
            </a:r>
          </a:p>
        </p:txBody>
      </p:sp>
      <p:sp>
        <p:nvSpPr>
          <p:cNvPr id="4" name="Text Placeholder 3"/>
          <p:cNvSpPr>
            <a:spLocks noGrp="1"/>
          </p:cNvSpPr>
          <p:nvPr>
            <p:ph type="body" sz="quarter" idx="20"/>
          </p:nvPr>
        </p:nvSpPr>
        <p:spPr>
          <a:xfrm>
            <a:off x="487217" y="232112"/>
            <a:ext cx="2565831" cy="270843"/>
          </a:xfrm>
        </p:spPr>
        <p:txBody>
          <a:bodyPr/>
          <a:lstStyle/>
          <a:p>
            <a:r>
              <a:rPr lang="en-US" dirty="0"/>
              <a:t>PREPARING FOR </a:t>
            </a:r>
            <a:r>
              <a:rPr lang="en-US" dirty="0" smtClean="0"/>
              <a:t>RETIREMENT</a:t>
            </a:r>
            <a:endParaRPr lang="en-US" dirty="0"/>
          </a:p>
        </p:txBody>
      </p:sp>
      <p:sp>
        <p:nvSpPr>
          <p:cNvPr id="13" name="Line 33"/>
          <p:cNvSpPr>
            <a:spLocks noChangeShapeType="1"/>
          </p:cNvSpPr>
          <p:nvPr/>
        </p:nvSpPr>
        <p:spPr bwMode="auto">
          <a:xfrm>
            <a:off x="685800" y="3703638"/>
            <a:ext cx="0" cy="2492375"/>
          </a:xfrm>
          <a:prstGeom prst="line">
            <a:avLst/>
          </a:prstGeom>
          <a:noFill/>
          <a:ln w="28575" cap="rnd">
            <a:noFill/>
            <a:prstDash val="sysDot"/>
            <a:round/>
            <a:headEnd/>
            <a:tailEnd/>
          </a:ln>
        </p:spPr>
        <p:txBody>
          <a:bodyPr/>
          <a:lstStyle/>
          <a:p>
            <a:pPr defTabSz="914400"/>
            <a:endParaRPr lang="en-US" dirty="0">
              <a:solidFill>
                <a:srgbClr val="000000"/>
              </a:solidFill>
            </a:endParaRPr>
          </a:p>
        </p:txBody>
      </p:sp>
      <p:sp>
        <p:nvSpPr>
          <p:cNvPr id="16" name="Line 61"/>
          <p:cNvSpPr>
            <a:spLocks noChangeShapeType="1"/>
          </p:cNvSpPr>
          <p:nvPr/>
        </p:nvSpPr>
        <p:spPr bwMode="auto">
          <a:xfrm>
            <a:off x="4267200" y="3629025"/>
            <a:ext cx="0" cy="2497138"/>
          </a:xfrm>
          <a:prstGeom prst="line">
            <a:avLst/>
          </a:prstGeom>
          <a:noFill/>
          <a:ln w="28575">
            <a:noFill/>
            <a:round/>
            <a:headEnd/>
            <a:tailEnd/>
          </a:ln>
        </p:spPr>
        <p:txBody>
          <a:bodyPr/>
          <a:lstStyle/>
          <a:p>
            <a:pPr defTabSz="914400"/>
            <a:endParaRPr lang="en-US" dirty="0">
              <a:solidFill>
                <a:srgbClr val="000000"/>
              </a:solidFill>
            </a:endParaRPr>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B01-24</a:t>
            </a:r>
            <a:endParaRPr lang="en-US" sz="9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19679132"/>
              </p:ext>
            </p:extLst>
          </p:nvPr>
        </p:nvGraphicFramePr>
        <p:xfrm>
          <a:off x="2300280" y="1396579"/>
          <a:ext cx="4619640" cy="4949952"/>
        </p:xfrm>
        <a:graphic>
          <a:graphicData uri="http://schemas.openxmlformats.org/drawingml/2006/table">
            <a:tbl>
              <a:tblPr firstRow="1" bandRow="1">
                <a:tableStyleId>{5C22544A-7EE6-4342-B048-85BDC9FD1C3A}</a:tableStyleId>
              </a:tblPr>
              <a:tblGrid>
                <a:gridCol w="2309820"/>
                <a:gridCol w="2309820"/>
              </a:tblGrid>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bg1"/>
                          </a:solidFill>
                          <a:effectLst/>
                          <a:latin typeface="+mn-lt"/>
                          <a:ea typeface="ＭＳ Ｐゴシック" pitchFamily="-108" charset="-128"/>
                          <a:cs typeface="ＭＳ Ｐゴシック" pitchFamily="-108" charset="-128"/>
                        </a:rPr>
                        <a:t>YEAR OF BIRTH</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bg1"/>
                          </a:solidFill>
                          <a:effectLst/>
                          <a:latin typeface="+mn-lt"/>
                          <a:ea typeface="ＭＳ Ｐゴシック" pitchFamily="-108" charset="-128"/>
                          <a:cs typeface="ＭＳ Ｐゴシック" pitchFamily="-108" charset="-128"/>
                        </a:rPr>
                        <a:t>FULL RETIREMENT AGE</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Before 1938</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1938</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 and 2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1939</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 and 4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1940</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 and 6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1941</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 and 8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1942</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65 and 10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smtClean="0">
                          <a:ln>
                            <a:noFill/>
                          </a:ln>
                          <a:solidFill>
                            <a:schemeClr val="tx1"/>
                          </a:solidFill>
                          <a:effectLst/>
                          <a:latin typeface="+mn-lt"/>
                          <a:ea typeface="ＭＳ Ｐゴシック" pitchFamily="-108" charset="-128"/>
                          <a:cs typeface="ＭＳ Ｐゴシック" pitchFamily="-108" charset="-128"/>
                        </a:rPr>
                        <a:t>1943</a:t>
                      </a:r>
                      <a:r>
                        <a:rPr kumimoji="0" lang="en-US" sz="1600" b="0" i="0" u="none" strike="noStrike" cap="none" normalizeH="0" baseline="0" dirty="0" smtClean="0">
                          <a:ln>
                            <a:noFill/>
                          </a:ln>
                          <a:solidFill>
                            <a:schemeClr val="tx1"/>
                          </a:solidFill>
                          <a:effectLst/>
                          <a:latin typeface="+mn-lt"/>
                          <a:ea typeface="ＭＳ Ｐゴシック" pitchFamily="-108" charset="-128"/>
                          <a:cs typeface="ＭＳ Ｐゴシック" pitchFamily="-108" charset="-128"/>
                          <a:sym typeface="Symbol" pitchFamily="-108" charset="2"/>
                        </a:rPr>
                        <a:t>–</a:t>
                      </a:r>
                      <a:r>
                        <a:rPr kumimoji="0" lang="en-US" sz="1600" b="0" i="0" u="none" strike="noStrike" cap="none" normalizeH="0" baseline="0" dirty="0" smtClean="0">
                          <a:ln>
                            <a:noFill/>
                          </a:ln>
                          <a:solidFill>
                            <a:schemeClr val="tx1"/>
                          </a:solidFill>
                          <a:effectLst/>
                          <a:latin typeface="+mn-lt"/>
                          <a:ea typeface="ＭＳ Ｐゴシック" pitchFamily="-108" charset="-128"/>
                          <a:cs typeface="ＭＳ Ｐゴシック" pitchFamily="-108" charset="-128"/>
                        </a:rPr>
                        <a:t>54</a:t>
                      </a:r>
                      <a:endPar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endParaRP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1955</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 and 2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1956</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 and 4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1957</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 and 6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1958</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 and 8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1959</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66 and 10 months</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1960 and later</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cap="none" normalizeH="0" baseline="0" dirty="0">
                          <a:ln>
                            <a:noFill/>
                          </a:ln>
                          <a:solidFill>
                            <a:schemeClr val="tx1"/>
                          </a:solidFill>
                          <a:effectLst/>
                          <a:latin typeface="+mn-lt"/>
                          <a:ea typeface="ＭＳ Ｐゴシック" pitchFamily="-108" charset="-128"/>
                          <a:cs typeface="ＭＳ Ｐゴシック" pitchFamily="-108" charset="-128"/>
                        </a:rPr>
                        <a:t>67</a:t>
                      </a:r>
                    </a:p>
                  </a:txBody>
                  <a:tcPr marT="73152" marB="73152" anchor="ctr" horzOverflow="overflow"/>
                </a:tc>
              </a:tr>
            </a:tbl>
          </a:graphicData>
        </a:graphic>
      </p:graphicFrame>
    </p:spTree>
    <p:extLst>
      <p:ext uri="{BB962C8B-B14F-4D97-AF65-F5344CB8AC3E}">
        <p14:creationId xmlns:p14="http://schemas.microsoft.com/office/powerpoint/2010/main" val="5025900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6"/>
          <p:cNvSpPr>
            <a:spLocks noGrp="1" noChangeArrowheads="1"/>
          </p:cNvSpPr>
          <p:nvPr>
            <p:ph type="title"/>
          </p:nvPr>
        </p:nvSpPr>
        <p:spPr/>
        <p:txBody>
          <a:bodyPr/>
          <a:lstStyle/>
          <a:p>
            <a:pPr lvl="0"/>
            <a:r>
              <a:rPr lang="en-US" dirty="0" smtClean="0"/>
              <a:t>Social Security</a:t>
            </a:r>
            <a:br>
              <a:rPr lang="en-US" dirty="0" smtClean="0"/>
            </a:br>
            <a:r>
              <a:rPr lang="en-US" sz="2400" dirty="0">
                <a:solidFill>
                  <a:schemeClr val="tx1">
                    <a:lumMod val="50000"/>
                    <a:lumOff val="50000"/>
                  </a:schemeClr>
                </a:solidFill>
              </a:rPr>
              <a:t>Age 62 reduction </a:t>
            </a:r>
            <a:r>
              <a:rPr lang="en-US" sz="2400" dirty="0" smtClean="0">
                <a:solidFill>
                  <a:schemeClr val="tx1">
                    <a:lumMod val="50000"/>
                    <a:lumOff val="50000"/>
                  </a:schemeClr>
                </a:solidFill>
              </a:rPr>
              <a:t>amounts</a:t>
            </a:r>
          </a:p>
        </p:txBody>
      </p:sp>
      <p:sp>
        <p:nvSpPr>
          <p:cNvPr id="3" name="Text Placeholder 2"/>
          <p:cNvSpPr>
            <a:spLocks noGrp="1"/>
          </p:cNvSpPr>
          <p:nvPr>
            <p:ph type="body" sz="quarter" idx="20"/>
          </p:nvPr>
        </p:nvSpPr>
        <p:spPr>
          <a:xfrm>
            <a:off x="487217" y="232112"/>
            <a:ext cx="2565831" cy="270843"/>
          </a:xfrm>
        </p:spPr>
        <p:txBody>
          <a:bodyPr/>
          <a:lstStyle/>
          <a:p>
            <a:r>
              <a:rPr lang="en-US" dirty="0"/>
              <a:t>PREPARING FOR </a:t>
            </a:r>
            <a:r>
              <a:rPr lang="en-US" dirty="0" smtClean="0"/>
              <a:t>RETIREMENT</a:t>
            </a:r>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B01-25</a:t>
            </a:r>
            <a:endParaRPr lang="en-US" sz="9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21289490"/>
              </p:ext>
            </p:extLst>
          </p:nvPr>
        </p:nvGraphicFramePr>
        <p:xfrm>
          <a:off x="2300280" y="2104151"/>
          <a:ext cx="4619640" cy="2828544"/>
        </p:xfrm>
        <a:graphic>
          <a:graphicData uri="http://schemas.openxmlformats.org/drawingml/2006/table">
            <a:tbl>
              <a:tblPr firstRow="1" bandRow="1">
                <a:tableStyleId>{5C22544A-7EE6-4342-B048-85BDC9FD1C3A}</a:tableStyleId>
              </a:tblPr>
              <a:tblGrid>
                <a:gridCol w="2309820"/>
                <a:gridCol w="2309820"/>
              </a:tblGrid>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bg1"/>
                          </a:solidFill>
                          <a:effectLst/>
                          <a:latin typeface="+mn-lt"/>
                          <a:ea typeface="ＭＳ Ｐゴシック" pitchFamily="-108" charset="-128"/>
                          <a:cs typeface="ＭＳ Ｐゴシック" pitchFamily="-108" charset="-128"/>
                        </a:rPr>
                        <a:t>YEAR OF BIRTH</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bg1"/>
                          </a:solidFill>
                          <a:effectLst/>
                          <a:latin typeface="+mn-lt"/>
                          <a:ea typeface="ＭＳ Ｐゴシック" pitchFamily="-108" charset="-128"/>
                          <a:cs typeface="ＭＳ Ｐゴシック" pitchFamily="-108" charset="-128"/>
                        </a:rPr>
                        <a:t>AGE 62 REDUCTION</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1945</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25.00%</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1955</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25.83%</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1956</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26.67%</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1957</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27.50%</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1958</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28.33%</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1959</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29.17%</a:t>
                      </a:r>
                    </a:p>
                  </a:txBody>
                  <a:tcPr marT="73152" marB="73152" anchor="ctr" horzOverflow="overflow"/>
                </a:tc>
              </a:tr>
              <a:tr h="0">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1960 and later</a:t>
                      </a:r>
                    </a:p>
                  </a:txBody>
                  <a:tcPr marT="73152" marB="73152" anchor="ctr" horzOverflow="overflow"/>
                </a:tc>
                <a:tc>
                  <a:txBody>
                    <a:bodyPr/>
                    <a:lstStyle/>
                    <a:p>
                      <a:pPr marL="0" marR="0" lvl="0" indent="0" algn="ctr" defTabSz="914400" rtl="0" eaLnBrk="1" fontAlgn="base" latinLnBrk="0" hangingPunct="1">
                        <a:lnSpc>
                          <a:spcPct val="85000"/>
                        </a:lnSpc>
                        <a:spcBef>
                          <a:spcPct val="25000"/>
                        </a:spcBef>
                        <a:spcAft>
                          <a:spcPct val="0"/>
                        </a:spcAft>
                        <a:buClr>
                          <a:srgbClr val="B0BDB4"/>
                        </a:buClr>
                        <a:buSzPct val="80000"/>
                        <a:buFont typeface="Wingdings" pitchFamily="-108" charset="2"/>
                        <a:buNone/>
                        <a:tabLst/>
                      </a:pPr>
                      <a:r>
                        <a:rPr kumimoji="0" lang="en-US" sz="1600" b="0" i="0" u="none" strike="noStrike" kern="1200" cap="none" normalizeH="0" baseline="0" dirty="0">
                          <a:ln>
                            <a:noFill/>
                          </a:ln>
                          <a:solidFill>
                            <a:schemeClr val="tx1"/>
                          </a:solidFill>
                          <a:effectLst/>
                          <a:latin typeface="+mn-lt"/>
                          <a:ea typeface="ＭＳ Ｐゴシック" pitchFamily="-108" charset="-128"/>
                          <a:cs typeface="ＭＳ Ｐゴシック" pitchFamily="-108" charset="-128"/>
                        </a:rPr>
                        <a:t>30.00%</a:t>
                      </a:r>
                    </a:p>
                  </a:txBody>
                  <a:tcPr marT="73152" marB="73152" anchor="ctr" horzOverflow="overflow"/>
                </a:tc>
              </a:tr>
            </a:tbl>
          </a:graphicData>
        </a:graphic>
      </p:graphicFrame>
    </p:spTree>
    <p:extLst>
      <p:ext uri="{BB962C8B-B14F-4D97-AF65-F5344CB8AC3E}">
        <p14:creationId xmlns:p14="http://schemas.microsoft.com/office/powerpoint/2010/main" val="34928973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9"/>
          <p:cNvSpPr>
            <a:spLocks noGrp="1" noChangeArrowheads="1"/>
          </p:cNvSpPr>
          <p:nvPr>
            <p:ph type="title"/>
          </p:nvPr>
        </p:nvSpPr>
        <p:spPr/>
        <p:txBody>
          <a:bodyPr/>
          <a:lstStyle/>
          <a:p>
            <a:r>
              <a:rPr lang="en-US" dirty="0" smtClean="0"/>
              <a:t>Social Security</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105476" name="Rectangle 10"/>
          <p:cNvSpPr>
            <a:spLocks noGrp="1" noChangeArrowheads="1"/>
          </p:cNvSpPr>
          <p:nvPr>
            <p:ph sz="half" idx="1"/>
          </p:nvPr>
        </p:nvSpPr>
        <p:spPr/>
        <p:txBody>
          <a:bodyPr/>
          <a:lstStyle/>
          <a:p>
            <a:r>
              <a:rPr lang="en-US" dirty="0" smtClean="0"/>
              <a:t>Average benefits:*</a:t>
            </a:r>
          </a:p>
          <a:p>
            <a:pPr lvl="1"/>
            <a:r>
              <a:rPr lang="en-US" dirty="0" smtClean="0"/>
              <a:t>Individual retirement benefit — </a:t>
            </a:r>
            <a:br>
              <a:rPr lang="en-US" dirty="0" smtClean="0"/>
            </a:br>
            <a:r>
              <a:rPr lang="en-US" dirty="0" smtClean="0"/>
              <a:t>$1,328 per month ($16,000 per year)</a:t>
            </a:r>
          </a:p>
          <a:p>
            <a:pPr lvl="1"/>
            <a:r>
              <a:rPr lang="en-US" dirty="0" smtClean="0"/>
              <a:t>Retired couple —</a:t>
            </a:r>
            <a:br>
              <a:rPr lang="en-US" dirty="0" smtClean="0"/>
            </a:br>
            <a:r>
              <a:rPr lang="en-US" dirty="0" smtClean="0"/>
              <a:t>$2,100 per month ($25,200 per year)</a:t>
            </a:r>
          </a:p>
          <a:p>
            <a:r>
              <a:rPr lang="en-US" dirty="0" smtClean="0"/>
              <a:t>Maximum benefit:</a:t>
            </a:r>
          </a:p>
          <a:p>
            <a:pPr lvl="1"/>
            <a:r>
              <a:rPr lang="en-US" dirty="0" smtClean="0"/>
              <a:t>Individual retirement benefit —</a:t>
            </a:r>
            <a:br>
              <a:rPr lang="en-US" dirty="0" smtClean="0"/>
            </a:br>
            <a:r>
              <a:rPr lang="en-US" dirty="0" smtClean="0"/>
              <a:t>$2,642 per month ($31,704 per year)</a:t>
            </a:r>
          </a:p>
          <a:p>
            <a:pPr lvl="2"/>
            <a:endParaRPr lang="en-US" dirty="0" smtClean="0"/>
          </a:p>
          <a:p>
            <a:pPr marL="342900" indent="0">
              <a:buNone/>
            </a:pPr>
            <a:r>
              <a:rPr lang="en-US" sz="1800" dirty="0" smtClean="0"/>
              <a:t>*All amounts are rounded to the nearest hundred dollars as of 2014.</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B01-26</a:t>
            </a:r>
            <a:endParaRPr lang="en-US" sz="900" dirty="0">
              <a:solidFill>
                <a:srgbClr val="000000"/>
              </a:solidFill>
            </a:endParaRPr>
          </a:p>
        </p:txBody>
      </p:sp>
    </p:spTree>
    <p:extLst>
      <p:ext uri="{BB962C8B-B14F-4D97-AF65-F5344CB8AC3E}">
        <p14:creationId xmlns:p14="http://schemas.microsoft.com/office/powerpoint/2010/main" val="3502352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10"/>
          <p:cNvSpPr>
            <a:spLocks noGrp="1" noChangeArrowheads="1"/>
          </p:cNvSpPr>
          <p:nvPr>
            <p:ph type="title"/>
          </p:nvPr>
        </p:nvSpPr>
        <p:spPr/>
        <p:txBody>
          <a:bodyPr/>
          <a:lstStyle/>
          <a:p>
            <a:r>
              <a:rPr lang="en-US" dirty="0" smtClean="0"/>
              <a:t>Social Security</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96260" name="Rectangle 11"/>
          <p:cNvSpPr>
            <a:spLocks noGrp="1" noChangeArrowheads="1"/>
          </p:cNvSpPr>
          <p:nvPr>
            <p:ph sz="half" idx="1"/>
          </p:nvPr>
        </p:nvSpPr>
        <p:spPr/>
        <p:txBody>
          <a:bodyPr/>
          <a:lstStyle/>
          <a:p>
            <a:pPr marL="342900" indent="0">
              <a:buNone/>
            </a:pPr>
            <a:r>
              <a:rPr lang="en-US" dirty="0" smtClean="0"/>
              <a:t>Ministers who opt out of Social Security:</a:t>
            </a:r>
          </a:p>
          <a:p>
            <a:r>
              <a:rPr lang="en-US" dirty="0" smtClean="0"/>
              <a:t>Receive no Social Security benefits </a:t>
            </a:r>
          </a:p>
          <a:p>
            <a:r>
              <a:rPr lang="en-US" dirty="0" smtClean="0"/>
              <a:t>May qualify for benefits if you:</a:t>
            </a:r>
          </a:p>
          <a:p>
            <a:pPr lvl="1"/>
            <a:r>
              <a:rPr lang="en-US" dirty="0" smtClean="0"/>
              <a:t>Have non-ministerial work history</a:t>
            </a:r>
          </a:p>
          <a:p>
            <a:pPr lvl="1"/>
            <a:r>
              <a:rPr lang="en-US" dirty="0" smtClean="0"/>
              <a:t>Are a dependent of a spouse who is eligible for Social Security</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B01-27</a:t>
            </a:r>
            <a:endParaRPr lang="en-US" sz="900" dirty="0">
              <a:solidFill>
                <a:srgbClr val="000000"/>
              </a:solidFill>
            </a:endParaRPr>
          </a:p>
        </p:txBody>
      </p:sp>
    </p:spTree>
    <p:extLst>
      <p:ext uri="{BB962C8B-B14F-4D97-AF65-F5344CB8AC3E}">
        <p14:creationId xmlns:p14="http://schemas.microsoft.com/office/powerpoint/2010/main" val="25363332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
          <p:cNvSpPr>
            <a:spLocks noGrp="1" noChangeArrowheads="1"/>
          </p:cNvSpPr>
          <p:nvPr>
            <p:ph type="title"/>
          </p:nvPr>
        </p:nvSpPr>
        <p:spPr/>
        <p:txBody>
          <a:bodyPr/>
          <a:lstStyle/>
          <a:p>
            <a:r>
              <a:rPr lang="en-US" dirty="0" smtClean="0"/>
              <a:t>Retirement Plans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6084" name="Rectangle 11"/>
          <p:cNvSpPr>
            <a:spLocks noGrp="1" noChangeArrowheads="1"/>
          </p:cNvSpPr>
          <p:nvPr>
            <p:ph sz="half" idx="1"/>
          </p:nvPr>
        </p:nvSpPr>
        <p:spPr/>
        <p:txBody>
          <a:bodyPr/>
          <a:lstStyle/>
          <a:p>
            <a:pPr marL="342900" indent="0">
              <a:buNone/>
            </a:pPr>
            <a:r>
              <a:rPr lang="en-US" dirty="0" smtClean="0"/>
              <a:t>403(b) or 401(k) retirement accounts</a:t>
            </a:r>
          </a:p>
          <a:p>
            <a:r>
              <a:rPr lang="en-US" dirty="0" smtClean="0"/>
              <a:t>Plan sets distribution options</a:t>
            </a:r>
          </a:p>
          <a:p>
            <a:r>
              <a:rPr lang="en-US" dirty="0" smtClean="0"/>
              <a:t>Tax status of distribution</a:t>
            </a:r>
          </a:p>
          <a:p>
            <a:r>
              <a:rPr lang="en-US" dirty="0" smtClean="0"/>
              <a:t>Rollovers are possible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B01-28</a:t>
            </a:r>
            <a:endParaRPr lang="en-US" sz="900" dirty="0">
              <a:solidFill>
                <a:srgbClr val="000000"/>
              </a:solidFill>
            </a:endParaRPr>
          </a:p>
        </p:txBody>
      </p:sp>
    </p:spTree>
    <p:extLst>
      <p:ext uri="{BB962C8B-B14F-4D97-AF65-F5344CB8AC3E}">
        <p14:creationId xmlns:p14="http://schemas.microsoft.com/office/powerpoint/2010/main" val="20806339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p:cNvSpPr>
            <a:spLocks noGrp="1" noChangeArrowheads="1"/>
          </p:cNvSpPr>
          <p:nvPr>
            <p:ph type="title"/>
          </p:nvPr>
        </p:nvSpPr>
        <p:spPr/>
        <p:txBody>
          <a:bodyPr/>
          <a:lstStyle/>
          <a:p>
            <a:r>
              <a:rPr lang="en-US" smtClean="0"/>
              <a:t>GuideStone Is Here for You</a:t>
            </a:r>
            <a:endParaRPr lang="en-US" dirty="0" smtClean="0"/>
          </a:p>
        </p:txBody>
      </p:sp>
      <p:sp>
        <p:nvSpPr>
          <p:cNvPr id="7" name="Text Placeholder 6"/>
          <p:cNvSpPr>
            <a:spLocks noGrp="1"/>
          </p:cNvSpPr>
          <p:nvPr>
            <p:ph type="body" sz="quarter" idx="20"/>
          </p:nvPr>
        </p:nvSpPr>
        <p:spPr/>
        <p:txBody>
          <a:bodyPr/>
          <a:lstStyle/>
          <a:p>
            <a:r>
              <a:rPr lang="en-US" smtClean="0"/>
              <a:t>PREPARING FOR RETIREMENT</a:t>
            </a:r>
            <a:endParaRPr lang="en-US" dirty="0"/>
          </a:p>
        </p:txBody>
      </p:sp>
      <p:sp>
        <p:nvSpPr>
          <p:cNvPr id="22532" name="Rectangle 13"/>
          <p:cNvSpPr>
            <a:spLocks noGrp="1" noChangeArrowheads="1"/>
          </p:cNvSpPr>
          <p:nvPr>
            <p:ph sz="half" idx="1"/>
          </p:nvPr>
        </p:nvSpPr>
        <p:spPr/>
        <p:txBody>
          <a:bodyPr/>
          <a:lstStyle/>
          <a:p>
            <a:r>
              <a:rPr lang="en-US" dirty="0" smtClean="0"/>
              <a:t>Helping participants since 1918</a:t>
            </a:r>
          </a:p>
          <a:p>
            <a:r>
              <a:rPr lang="en-US" dirty="0" smtClean="0"/>
              <a:t>Unique retirement plan experience</a:t>
            </a:r>
          </a:p>
          <a:p>
            <a:r>
              <a:rPr lang="en-US" dirty="0" smtClean="0"/>
              <a:t>No profit motive</a:t>
            </a:r>
          </a:p>
          <a:p>
            <a:r>
              <a:rPr lang="en-US" dirty="0" smtClean="0"/>
              <a:t>No competing interests</a:t>
            </a:r>
          </a:p>
          <a:p>
            <a:r>
              <a:rPr lang="en-US" dirty="0" smtClean="0"/>
              <a:t>Our bottom line — your retirement security</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a:t>
            </a:r>
            <a:endParaRPr lang="en-US" sz="900" dirty="0">
              <a:solidFill>
                <a:srgbClr val="000000"/>
              </a:solidFill>
            </a:endParaRPr>
          </a:p>
        </p:txBody>
      </p:sp>
    </p:spTree>
    <p:extLst>
      <p:ext uri="{BB962C8B-B14F-4D97-AF65-F5344CB8AC3E}">
        <p14:creationId xmlns:p14="http://schemas.microsoft.com/office/powerpoint/2010/main" val="307724148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9"/>
          <p:cNvSpPr>
            <a:spLocks noGrp="1" noChangeArrowheads="1"/>
          </p:cNvSpPr>
          <p:nvPr>
            <p:ph type="title"/>
          </p:nvPr>
        </p:nvSpPr>
        <p:spPr/>
        <p:txBody>
          <a:bodyPr/>
          <a:lstStyle/>
          <a:p>
            <a:r>
              <a:rPr lang="en-US" dirty="0" smtClean="0"/>
              <a:t>Individual Retirement Account</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7108" name="Rectangle 10"/>
          <p:cNvSpPr>
            <a:spLocks noGrp="1" noChangeArrowheads="1"/>
          </p:cNvSpPr>
          <p:nvPr>
            <p:ph sz="half" idx="1"/>
          </p:nvPr>
        </p:nvSpPr>
        <p:spPr/>
        <p:txBody>
          <a:bodyPr/>
          <a:lstStyle/>
          <a:p>
            <a:pPr marL="342900" indent="0">
              <a:buNone/>
            </a:pPr>
            <a:r>
              <a:rPr lang="en-US" dirty="0" smtClean="0"/>
              <a:t>Traditional IRA</a:t>
            </a:r>
          </a:p>
          <a:p>
            <a:r>
              <a:rPr lang="en-US" dirty="0" smtClean="0"/>
              <a:t>Distributions penalty-free after age 59½</a:t>
            </a:r>
          </a:p>
          <a:p>
            <a:r>
              <a:rPr lang="en-US" dirty="0" smtClean="0"/>
              <a:t>Deductible or non-deductible</a:t>
            </a:r>
          </a:p>
          <a:p>
            <a:r>
              <a:rPr lang="en-US" dirty="0" smtClean="0"/>
              <a:t>Earnings are taxable</a:t>
            </a:r>
          </a:p>
          <a:p>
            <a:r>
              <a:rPr lang="en-US" dirty="0" smtClean="0"/>
              <a:t>Required distribution by age 70½</a:t>
            </a:r>
          </a:p>
          <a:p>
            <a:r>
              <a:rPr lang="en-US" dirty="0" smtClean="0"/>
              <a:t>Consolidation is possible </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B01-29</a:t>
            </a:r>
            <a:endParaRPr lang="en-US" sz="900" dirty="0">
              <a:solidFill>
                <a:srgbClr val="000000"/>
              </a:solidFill>
            </a:endParaRPr>
          </a:p>
        </p:txBody>
      </p:sp>
    </p:spTree>
    <p:extLst>
      <p:ext uri="{BB962C8B-B14F-4D97-AF65-F5344CB8AC3E}">
        <p14:creationId xmlns:p14="http://schemas.microsoft.com/office/powerpoint/2010/main" val="23171158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3"/>
          <p:cNvSpPr>
            <a:spLocks noGrp="1" noChangeArrowheads="1"/>
          </p:cNvSpPr>
          <p:nvPr>
            <p:ph type="title"/>
          </p:nvPr>
        </p:nvSpPr>
        <p:spPr/>
        <p:txBody>
          <a:bodyPr/>
          <a:lstStyle/>
          <a:p>
            <a:r>
              <a:rPr lang="en-US" dirty="0" smtClean="0"/>
              <a:t>Individual Retirement Account</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8132" name="Rectangle 14"/>
          <p:cNvSpPr>
            <a:spLocks noGrp="1" noChangeArrowheads="1"/>
          </p:cNvSpPr>
          <p:nvPr>
            <p:ph sz="half" idx="1"/>
          </p:nvPr>
        </p:nvSpPr>
        <p:spPr/>
        <p:txBody>
          <a:bodyPr/>
          <a:lstStyle/>
          <a:p>
            <a:pPr marL="342900" indent="0">
              <a:buNone/>
            </a:pPr>
            <a:r>
              <a:rPr lang="en-US" dirty="0" smtClean="0"/>
              <a:t>Roth IRA</a:t>
            </a:r>
          </a:p>
          <a:p>
            <a:r>
              <a:rPr lang="en-US" dirty="0" smtClean="0"/>
              <a:t>Initial contributions distributed tax-free</a:t>
            </a:r>
          </a:p>
          <a:p>
            <a:r>
              <a:rPr lang="en-US" dirty="0" smtClean="0"/>
              <a:t>Earnings can be tax-free</a:t>
            </a:r>
          </a:p>
          <a:p>
            <a:r>
              <a:rPr lang="en-US" dirty="0" smtClean="0"/>
              <a:t>No required distribution at age 70½</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B01-30</a:t>
            </a:r>
            <a:endParaRPr lang="en-US" sz="900" dirty="0">
              <a:solidFill>
                <a:srgbClr val="000000"/>
              </a:solidFill>
            </a:endParaRPr>
          </a:p>
        </p:txBody>
      </p:sp>
    </p:spTree>
    <p:extLst>
      <p:ext uri="{BB962C8B-B14F-4D97-AF65-F5344CB8AC3E}">
        <p14:creationId xmlns:p14="http://schemas.microsoft.com/office/powerpoint/2010/main" val="251446537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1"/>
          <p:cNvSpPr>
            <a:spLocks noGrp="1" noChangeArrowheads="1"/>
          </p:cNvSpPr>
          <p:nvPr>
            <p:ph type="title"/>
          </p:nvPr>
        </p:nvSpPr>
        <p:spPr/>
        <p:txBody>
          <a:bodyPr/>
          <a:lstStyle/>
          <a:p>
            <a:r>
              <a:rPr lang="en-US" dirty="0" smtClean="0"/>
              <a:t>Personal Investments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9156" name="Rectangle 12"/>
          <p:cNvSpPr>
            <a:spLocks noGrp="1" noChangeArrowheads="1"/>
          </p:cNvSpPr>
          <p:nvPr>
            <p:ph sz="half" idx="1"/>
          </p:nvPr>
        </p:nvSpPr>
        <p:spPr/>
        <p:txBody>
          <a:bodyPr/>
          <a:lstStyle/>
          <a:p>
            <a:pPr marL="342900" indent="0">
              <a:buNone/>
            </a:pPr>
            <a:r>
              <a:rPr lang="en-US" dirty="0" smtClean="0"/>
              <a:t>Taxable savings accounts</a:t>
            </a:r>
          </a:p>
          <a:p>
            <a:r>
              <a:rPr lang="en-US" dirty="0" smtClean="0"/>
              <a:t>No contribution limits</a:t>
            </a:r>
          </a:p>
          <a:p>
            <a:r>
              <a:rPr lang="en-US" dirty="0" smtClean="0"/>
              <a:t>Distributions available at any time</a:t>
            </a:r>
          </a:p>
          <a:p>
            <a:r>
              <a:rPr lang="en-US" dirty="0" smtClean="0"/>
              <a:t>Distributions may be taxed at favorable rates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B01-31</a:t>
            </a:r>
            <a:endParaRPr lang="en-US" sz="900" dirty="0">
              <a:solidFill>
                <a:srgbClr val="000000"/>
              </a:solidFill>
            </a:endParaRPr>
          </a:p>
        </p:txBody>
      </p:sp>
    </p:spTree>
    <p:extLst>
      <p:ext uri="{BB962C8B-B14F-4D97-AF65-F5344CB8AC3E}">
        <p14:creationId xmlns:p14="http://schemas.microsoft.com/office/powerpoint/2010/main" val="82072582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Grp="1" noChangeArrowheads="1"/>
          </p:cNvSpPr>
          <p:nvPr>
            <p:ph type="title"/>
          </p:nvPr>
        </p:nvSpPr>
        <p:spPr/>
        <p:txBody>
          <a:bodyPr/>
          <a:lstStyle/>
          <a:p>
            <a:r>
              <a:rPr lang="en-US" dirty="0" smtClean="0"/>
              <a:t>Continued Employment</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0180" name="Rectangle 9"/>
          <p:cNvSpPr>
            <a:spLocks noGrp="1" noChangeArrowheads="1"/>
          </p:cNvSpPr>
          <p:nvPr>
            <p:ph sz="half" idx="1"/>
          </p:nvPr>
        </p:nvSpPr>
        <p:spPr/>
        <p:txBody>
          <a:bodyPr/>
          <a:lstStyle/>
          <a:p>
            <a:pPr marL="342900" indent="0">
              <a:buNone/>
            </a:pPr>
            <a:r>
              <a:rPr lang="en-US" dirty="0" smtClean="0"/>
              <a:t>May affect Social Security</a:t>
            </a:r>
          </a:p>
          <a:p>
            <a:r>
              <a:rPr lang="en-US" dirty="0" smtClean="0"/>
              <a:t>Age 62 until full retirement age (FRA):</a:t>
            </a:r>
          </a:p>
          <a:p>
            <a:pPr lvl="1"/>
            <a:r>
              <a:rPr lang="en-US" dirty="0" smtClean="0"/>
              <a:t>Limit on how much you can earn</a:t>
            </a:r>
          </a:p>
          <a:p>
            <a:pPr lvl="1"/>
            <a:r>
              <a:rPr lang="en-US" dirty="0" smtClean="0"/>
              <a:t>Reduction of $1 for each $2 over limit</a:t>
            </a:r>
          </a:p>
          <a:p>
            <a:r>
              <a:rPr lang="en-US" dirty="0" smtClean="0"/>
              <a:t>In the year you reach FRA:</a:t>
            </a:r>
          </a:p>
          <a:p>
            <a:pPr lvl="1"/>
            <a:r>
              <a:rPr lang="en-US" dirty="0" smtClean="0"/>
              <a:t>Earnings limit is increased</a:t>
            </a:r>
          </a:p>
          <a:p>
            <a:pPr lvl="1"/>
            <a:r>
              <a:rPr lang="en-US" dirty="0" smtClean="0"/>
              <a:t>Reduction of $1 for each $3 over limit</a:t>
            </a:r>
          </a:p>
          <a:p>
            <a:r>
              <a:rPr lang="en-US" dirty="0" smtClean="0"/>
              <a:t>In the month you reach FRA:</a:t>
            </a:r>
          </a:p>
          <a:p>
            <a:pPr lvl="1"/>
            <a:r>
              <a:rPr lang="en-US" dirty="0" smtClean="0"/>
              <a:t>No earnings limit or reduction</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B01-32</a:t>
            </a:r>
            <a:endParaRPr lang="en-US" sz="900" dirty="0">
              <a:solidFill>
                <a:srgbClr val="000000"/>
              </a:solidFill>
            </a:endParaRPr>
          </a:p>
        </p:txBody>
      </p:sp>
    </p:spTree>
    <p:extLst>
      <p:ext uri="{BB962C8B-B14F-4D97-AF65-F5344CB8AC3E}">
        <p14:creationId xmlns:p14="http://schemas.microsoft.com/office/powerpoint/2010/main" val="30046320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2"/>
          <p:cNvSpPr>
            <a:spLocks noGrp="1" noChangeArrowheads="1"/>
          </p:cNvSpPr>
          <p:nvPr>
            <p:ph type="title"/>
          </p:nvPr>
        </p:nvSpPr>
        <p:spPr/>
        <p:txBody>
          <a:bodyPr/>
          <a:lstStyle/>
          <a:p>
            <a:r>
              <a:rPr lang="en-US" dirty="0" smtClean="0"/>
              <a:t>Continued Employment</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1204" name="Rectangle 13"/>
          <p:cNvSpPr>
            <a:spLocks noGrp="1" noChangeArrowheads="1"/>
          </p:cNvSpPr>
          <p:nvPr>
            <p:ph sz="half" idx="1"/>
          </p:nvPr>
        </p:nvSpPr>
        <p:spPr>
          <a:xfrm>
            <a:off x="529360" y="2129968"/>
            <a:ext cx="7762993" cy="2804252"/>
          </a:xfrm>
        </p:spPr>
        <p:txBody>
          <a:bodyPr/>
          <a:lstStyle/>
          <a:p>
            <a:pPr marL="342900" indent="0">
              <a:buNone/>
            </a:pPr>
            <a:r>
              <a:rPr lang="en-US" dirty="0" smtClean="0"/>
              <a:t>Continue investing</a:t>
            </a:r>
          </a:p>
          <a:p>
            <a:r>
              <a:rPr lang="en-US" dirty="0" smtClean="0"/>
              <a:t>GuideStone 403(b) retirement plan</a:t>
            </a:r>
          </a:p>
          <a:p>
            <a:r>
              <a:rPr lang="en-US" dirty="0" smtClean="0"/>
              <a:t>Individual Retirement Accounts*</a:t>
            </a:r>
          </a:p>
          <a:p>
            <a:r>
              <a:rPr lang="en-US" dirty="0" smtClean="0"/>
              <a:t>Investment accounts*</a:t>
            </a:r>
          </a:p>
          <a:p>
            <a:pPr lvl="1"/>
            <a:endParaRPr lang="en-US" dirty="0" smtClean="0"/>
          </a:p>
          <a:p>
            <a:pPr marL="342900" indent="0">
              <a:buNone/>
            </a:pPr>
            <a:r>
              <a:rPr lang="en-US" sz="1800" dirty="0" smtClean="0"/>
              <a:t>*IRAs and IAs are offered through GuideStone Funds, a controlled-affiliate of GuideStone Financial Resources. IRAs and IAs are provided through GuideStone Financial Services, Member FINRA.</a:t>
            </a:r>
          </a:p>
          <a:p>
            <a:endParaRPr lang="en-US" dirty="0" smtClean="0"/>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B01-33</a:t>
            </a:r>
            <a:endParaRPr lang="en-US" sz="900" dirty="0">
              <a:solidFill>
                <a:srgbClr val="000000"/>
              </a:solidFill>
            </a:endParaRPr>
          </a:p>
        </p:txBody>
      </p:sp>
    </p:spTree>
    <p:extLst>
      <p:ext uri="{BB962C8B-B14F-4D97-AF65-F5344CB8AC3E}">
        <p14:creationId xmlns:p14="http://schemas.microsoft.com/office/powerpoint/2010/main" val="34375418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 name="Content Placeholder 4"/>
          <p:cNvSpPr>
            <a:spLocks noGrp="1"/>
          </p:cNvSpPr>
          <p:nvPr>
            <p:ph sz="half" idx="1"/>
          </p:nvPr>
        </p:nvSpPr>
        <p:spPr>
          <a:xfrm>
            <a:off x="65314" y="1582049"/>
            <a:ext cx="8602825" cy="2804252"/>
          </a:xfrm>
        </p:spPr>
        <p:txBody>
          <a:bodyPr/>
          <a:lstStyle/>
          <a:p>
            <a:pPr marL="342900" indent="0">
              <a:buNone/>
            </a:pPr>
            <a:r>
              <a:rPr lang="en-US" i="1" dirty="0"/>
              <a:t>You should carefully consider the investment objectives, risks, charges and expenses of the GuideStone Funds </a:t>
            </a:r>
            <a:r>
              <a:rPr lang="en-US" i="1" dirty="0" smtClean="0"/>
              <a:t>before </a:t>
            </a:r>
            <a:r>
              <a:rPr lang="en-US" i="1" dirty="0"/>
              <a:t>investing. A prospectus with this and other information about the Funds may be obtained by calling 1-888-GS-FUNDS (1-888-473-8637)</a:t>
            </a:r>
            <a:r>
              <a:rPr lang="en-US" i="1" dirty="0" smtClean="0"/>
              <a:t>or </a:t>
            </a:r>
            <a:r>
              <a:rPr lang="en-US" i="1" dirty="0"/>
              <a:t>downloading one at www.GuideStoneFunds.com</a:t>
            </a:r>
            <a:r>
              <a:rPr lang="en-US" i="1" dirty="0" smtClean="0"/>
              <a:t>. </a:t>
            </a:r>
            <a:r>
              <a:rPr lang="en-US" i="1" dirty="0"/>
              <a:t>It should be read carefully before investing</a:t>
            </a:r>
            <a:r>
              <a:rPr lang="en-US" i="1" dirty="0" smtClean="0"/>
              <a:t>.</a:t>
            </a:r>
          </a:p>
          <a:p>
            <a:pPr marL="342900" indent="0">
              <a:buNone/>
            </a:pPr>
            <a:r>
              <a:rPr lang="en-US" dirty="0"/>
              <a:t>Retail investment accounts with GuideStone Funds are offered through GuideStone Financial Services, Member FINRA.</a:t>
            </a:r>
          </a:p>
          <a:p>
            <a:pPr marL="342900" indent="0">
              <a:buNone/>
            </a:pPr>
            <a:endParaRPr lang="en-US" i="1" dirty="0"/>
          </a:p>
          <a:p>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B01-34</a:t>
            </a:r>
            <a:endParaRPr lang="en-US" sz="900" dirty="0">
              <a:solidFill>
                <a:srgbClr val="000000"/>
              </a:solidFill>
            </a:endParaRPr>
          </a:p>
        </p:txBody>
      </p:sp>
    </p:spTree>
    <p:extLst>
      <p:ext uri="{BB962C8B-B14F-4D97-AF65-F5344CB8AC3E}">
        <p14:creationId xmlns:p14="http://schemas.microsoft.com/office/powerpoint/2010/main" val="668660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title"/>
          </p:nvPr>
        </p:nvSpPr>
        <p:spPr/>
        <p:txBody>
          <a:bodyPr/>
          <a:lstStyle/>
          <a:p>
            <a:r>
              <a:rPr lang="en-US" dirty="0" smtClean="0"/>
              <a:t>Retirement Income Options Overview</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3251" name="Rectangle 12"/>
          <p:cNvSpPr>
            <a:spLocks noGrp="1" noChangeArrowheads="1"/>
          </p:cNvSpPr>
          <p:nvPr>
            <p:ph sz="half" idx="1"/>
          </p:nvPr>
        </p:nvSpPr>
        <p:spPr/>
        <p:txBody>
          <a:bodyPr/>
          <a:lstStyle/>
          <a:p>
            <a:pPr marL="342900" indent="0">
              <a:buNone/>
            </a:pPr>
            <a:r>
              <a:rPr lang="en-US" dirty="0" smtClean="0"/>
              <a:t>GuideStone retirement income options</a:t>
            </a:r>
          </a:p>
          <a:p>
            <a:r>
              <a:rPr lang="en-US" dirty="0" smtClean="0"/>
              <a:t>Life Income Annuity</a:t>
            </a:r>
          </a:p>
          <a:p>
            <a:r>
              <a:rPr lang="en-US" dirty="0" smtClean="0"/>
              <a:t>Systematic Withdrawal Plan</a:t>
            </a:r>
          </a:p>
          <a:p>
            <a:r>
              <a:rPr lang="en-US" dirty="0" smtClean="0"/>
              <a:t>Fixed Period Income Annuity</a:t>
            </a:r>
          </a:p>
          <a:p>
            <a:r>
              <a:rPr lang="en-US" dirty="0" smtClean="0"/>
              <a:t>Single Sum Payment</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B01-35</a:t>
            </a:r>
            <a:endParaRPr lang="en-US" sz="900" dirty="0">
              <a:solidFill>
                <a:srgbClr val="000000"/>
              </a:solidFill>
            </a:endParaRPr>
          </a:p>
        </p:txBody>
      </p:sp>
    </p:spTree>
    <p:extLst>
      <p:ext uri="{BB962C8B-B14F-4D97-AF65-F5344CB8AC3E}">
        <p14:creationId xmlns:p14="http://schemas.microsoft.com/office/powerpoint/2010/main" val="363951966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9"/>
          <p:cNvSpPr>
            <a:spLocks noGrp="1" noChangeArrowheads="1"/>
          </p:cNvSpPr>
          <p:nvPr>
            <p:ph type="title"/>
          </p:nvPr>
        </p:nvSpPr>
        <p:spPr/>
        <p:txBody>
          <a:bodyPr/>
          <a:lstStyle/>
          <a:p>
            <a:r>
              <a:rPr lang="en-US" smtClean="0"/>
              <a:t>Retirement Income Options</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54274" name="Rectangle 3"/>
          <p:cNvSpPr>
            <a:spLocks noGrp="1" noChangeArrowheads="1"/>
          </p:cNvSpPr>
          <p:nvPr>
            <p:ph sz="half" idx="1"/>
          </p:nvPr>
        </p:nvSpPr>
        <p:spPr/>
        <p:txBody>
          <a:bodyPr/>
          <a:lstStyle/>
          <a:p>
            <a:r>
              <a:rPr lang="en-US" dirty="0" smtClean="0"/>
              <a:t>Life Income Annuity</a:t>
            </a:r>
          </a:p>
          <a:p>
            <a:pPr lvl="1"/>
            <a:r>
              <a:rPr lang="en-US" dirty="0" smtClean="0"/>
              <a:t>Receive payments for the rest of your life</a:t>
            </a:r>
          </a:p>
          <a:p>
            <a:pPr lvl="1"/>
            <a:r>
              <a:rPr lang="en-US" dirty="0" smtClean="0"/>
              <a:t>Payable for one (Single Life) or two (Joint Life) lives</a:t>
            </a:r>
          </a:p>
          <a:p>
            <a:pPr lvl="2"/>
            <a:r>
              <a:rPr lang="en-US" dirty="0" smtClean="0"/>
              <a:t>Cash refund</a:t>
            </a:r>
          </a:p>
          <a:p>
            <a:pPr lvl="2"/>
            <a:r>
              <a:rPr lang="en-US" dirty="0" smtClean="0"/>
              <a:t>Specified period</a:t>
            </a:r>
          </a:p>
          <a:p>
            <a:pPr lvl="2"/>
            <a:r>
              <a:rPr lang="en-US" dirty="0" smtClean="0"/>
              <a:t>Annual increase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B01-36</a:t>
            </a:r>
            <a:endParaRPr lang="en-US" sz="900" dirty="0">
              <a:solidFill>
                <a:srgbClr val="000000"/>
              </a:solidFill>
            </a:endParaRPr>
          </a:p>
        </p:txBody>
      </p:sp>
    </p:spTree>
    <p:extLst>
      <p:ext uri="{BB962C8B-B14F-4D97-AF65-F5344CB8AC3E}">
        <p14:creationId xmlns:p14="http://schemas.microsoft.com/office/powerpoint/2010/main" val="42303650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title"/>
          </p:nvPr>
        </p:nvSpPr>
        <p:spPr/>
        <p:txBody>
          <a:bodyPr/>
          <a:lstStyle/>
          <a:p>
            <a:r>
              <a:rPr lang="en-US" smtClean="0"/>
              <a:t>Retirement Income Options</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55299" name="Rectangle 12"/>
          <p:cNvSpPr>
            <a:spLocks noGrp="1" noChangeArrowheads="1"/>
          </p:cNvSpPr>
          <p:nvPr>
            <p:ph sz="half" idx="1"/>
          </p:nvPr>
        </p:nvSpPr>
        <p:spPr/>
        <p:txBody>
          <a:bodyPr/>
          <a:lstStyle/>
          <a:p>
            <a:r>
              <a:rPr lang="en-US" dirty="0" smtClean="0"/>
              <a:t>Systematic Withdrawal Plan — three payment options:</a:t>
            </a:r>
          </a:p>
          <a:p>
            <a:pPr lvl="1"/>
            <a:r>
              <a:rPr lang="en-US" dirty="0" smtClean="0"/>
              <a:t>Receive equal payments of a specified amount</a:t>
            </a:r>
          </a:p>
          <a:p>
            <a:pPr lvl="1"/>
            <a:r>
              <a:rPr lang="en-US" dirty="0" smtClean="0"/>
              <a:t>Receive a percentage of total vested contributions</a:t>
            </a:r>
          </a:p>
          <a:p>
            <a:pPr lvl="1"/>
            <a:r>
              <a:rPr lang="en-US" dirty="0" smtClean="0"/>
              <a:t>Receive your full retirement income over a </a:t>
            </a:r>
            <a:br>
              <a:rPr lang="en-US" dirty="0" smtClean="0"/>
            </a:br>
            <a:r>
              <a:rPr lang="en-US" dirty="0" smtClean="0"/>
              <a:t>specified period</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B01-37</a:t>
            </a:r>
            <a:endParaRPr lang="en-US" sz="900" dirty="0">
              <a:solidFill>
                <a:srgbClr val="000000"/>
              </a:solidFill>
            </a:endParaRPr>
          </a:p>
        </p:txBody>
      </p:sp>
    </p:spTree>
    <p:extLst>
      <p:ext uri="{BB962C8B-B14F-4D97-AF65-F5344CB8AC3E}">
        <p14:creationId xmlns:p14="http://schemas.microsoft.com/office/powerpoint/2010/main" val="350826008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Grp="1" noChangeArrowheads="1"/>
          </p:cNvSpPr>
          <p:nvPr>
            <p:ph type="title"/>
          </p:nvPr>
        </p:nvSpPr>
        <p:spPr/>
        <p:txBody>
          <a:bodyPr/>
          <a:lstStyle/>
          <a:p>
            <a:r>
              <a:rPr lang="en-US" smtClean="0"/>
              <a:t>Retirement Income Options</a:t>
            </a:r>
            <a:endParaRPr lang="en-US" dirty="0" smtClean="0"/>
          </a:p>
        </p:txBody>
      </p:sp>
      <p:sp>
        <p:nvSpPr>
          <p:cNvPr id="6" name="Text Placeholder 5"/>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7347" name="Rectangle 11"/>
          <p:cNvSpPr>
            <a:spLocks noGrp="1" noChangeArrowheads="1"/>
          </p:cNvSpPr>
          <p:nvPr>
            <p:ph sz="half" idx="1"/>
          </p:nvPr>
        </p:nvSpPr>
        <p:spPr/>
        <p:txBody>
          <a:bodyPr/>
          <a:lstStyle/>
          <a:p>
            <a:r>
              <a:rPr lang="en-US" dirty="0" smtClean="0"/>
              <a:t>Fixed Period Income Annuity — three payment options:</a:t>
            </a:r>
          </a:p>
          <a:p>
            <a:pPr lvl="1"/>
            <a:r>
              <a:rPr lang="en-US" dirty="0" smtClean="0"/>
              <a:t>Receive monthly payments for a set period</a:t>
            </a:r>
          </a:p>
          <a:p>
            <a:pPr lvl="1"/>
            <a:r>
              <a:rPr lang="en-US" dirty="0" smtClean="0"/>
              <a:t>Receive entire account balance over a</a:t>
            </a:r>
            <a:br>
              <a:rPr lang="en-US" dirty="0" smtClean="0"/>
            </a:br>
            <a:r>
              <a:rPr lang="en-US" dirty="0" smtClean="0"/>
              <a:t>set period</a:t>
            </a:r>
          </a:p>
          <a:p>
            <a:pPr lvl="1"/>
            <a:r>
              <a:rPr lang="en-US" dirty="0" smtClean="0"/>
              <a:t>Receive payments until purchase amount</a:t>
            </a:r>
            <a:br>
              <a:rPr lang="en-US" dirty="0" smtClean="0"/>
            </a:br>
            <a:r>
              <a:rPr lang="en-US" dirty="0" smtClean="0"/>
              <a:t>is exhausted</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B01-38</a:t>
            </a:r>
            <a:endParaRPr lang="en-US" sz="900" dirty="0">
              <a:solidFill>
                <a:srgbClr val="000000"/>
              </a:solidFill>
            </a:endParaRPr>
          </a:p>
        </p:txBody>
      </p:sp>
    </p:spTree>
    <p:extLst>
      <p:ext uri="{BB962C8B-B14F-4D97-AF65-F5344CB8AC3E}">
        <p14:creationId xmlns:p14="http://schemas.microsoft.com/office/powerpoint/2010/main" val="37245059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7"/>
          <p:cNvSpPr>
            <a:spLocks noGrp="1" noChangeArrowheads="1"/>
          </p:cNvSpPr>
          <p:nvPr>
            <p:ph type="title"/>
          </p:nvPr>
        </p:nvSpPr>
        <p:spPr/>
        <p:txBody>
          <a:bodyPr/>
          <a:lstStyle/>
          <a:p>
            <a:r>
              <a:rPr lang="en-US" smtClean="0"/>
              <a:t>Preparing for Retirement Agenda</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23555" name="Rectangle 3"/>
          <p:cNvSpPr>
            <a:spLocks noGrp="1" noChangeArrowheads="1"/>
          </p:cNvSpPr>
          <p:nvPr>
            <p:ph sz="half" idx="1"/>
          </p:nvPr>
        </p:nvSpPr>
        <p:spPr/>
        <p:txBody>
          <a:bodyPr/>
          <a:lstStyle/>
          <a:p>
            <a:r>
              <a:rPr lang="en-US" dirty="0" smtClean="0"/>
              <a:t>Retirement factors </a:t>
            </a:r>
          </a:p>
          <a:p>
            <a:r>
              <a:rPr lang="en-US" dirty="0" smtClean="0"/>
              <a:t>Income needs</a:t>
            </a:r>
          </a:p>
          <a:p>
            <a:r>
              <a:rPr lang="en-US" dirty="0" smtClean="0"/>
              <a:t>Income sources</a:t>
            </a:r>
          </a:p>
          <a:p>
            <a:r>
              <a:rPr lang="en-US" dirty="0" smtClean="0"/>
              <a:t>Retirement income options</a:t>
            </a:r>
          </a:p>
          <a:p>
            <a:r>
              <a:rPr lang="en-US" dirty="0" smtClean="0"/>
              <a:t>Investment basics</a:t>
            </a:r>
          </a:p>
          <a:p>
            <a:r>
              <a:rPr lang="en-US" dirty="0" smtClean="0"/>
              <a:t>Insurance coverage</a:t>
            </a:r>
          </a:p>
          <a:p>
            <a:r>
              <a:rPr lang="en-US" dirty="0" smtClean="0"/>
              <a:t>Estate planning</a:t>
            </a:r>
          </a:p>
          <a:p>
            <a:r>
              <a:rPr lang="en-US" dirty="0" smtClean="0"/>
              <a:t>Your tools</a:t>
            </a:r>
          </a:p>
        </p:txBody>
      </p:sp>
      <p:sp>
        <p:nvSpPr>
          <p:cNvPr id="23556" name="Rectangle 10"/>
          <p:cNvSpPr>
            <a:spLocks noChangeArrowheads="1"/>
          </p:cNvSpPr>
          <p:nvPr/>
        </p:nvSpPr>
        <p:spPr bwMode="auto">
          <a:xfrm>
            <a:off x="4419600" y="2971800"/>
            <a:ext cx="4419600" cy="2590800"/>
          </a:xfrm>
          <a:prstGeom prst="rect">
            <a:avLst/>
          </a:prstGeom>
          <a:noFill/>
          <a:ln w="9525">
            <a:noFill/>
            <a:miter lim="800000"/>
            <a:headEnd/>
            <a:tailEnd/>
          </a:ln>
        </p:spPr>
        <p:txBody>
          <a:bodyPr/>
          <a:lstStyle/>
          <a:p>
            <a:pPr marL="571500" lvl="1" indent="-228600" defTabSz="914400">
              <a:lnSpc>
                <a:spcPct val="85000"/>
              </a:lnSpc>
              <a:spcBef>
                <a:spcPct val="25000"/>
              </a:spcBef>
              <a:buClr>
                <a:srgbClr val="84A6AA"/>
              </a:buClr>
              <a:buSzPct val="80000"/>
              <a:buFont typeface="Wingdings" pitchFamily="2" charset="2"/>
              <a:buNone/>
            </a:pPr>
            <a:endParaRPr lang="en-US" sz="2200" dirty="0">
              <a:solidFill>
                <a:srgbClr val="000000"/>
              </a:solidFill>
              <a:latin typeface="Times New Roman" pitchFamily="18" charset="0"/>
            </a:endParaRPr>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a:t>
            </a:r>
            <a:endParaRPr lang="en-US" sz="900" dirty="0">
              <a:solidFill>
                <a:srgbClr val="000000"/>
              </a:solidFill>
            </a:endParaRPr>
          </a:p>
        </p:txBody>
      </p:sp>
    </p:spTree>
    <p:extLst>
      <p:ext uri="{BB962C8B-B14F-4D97-AF65-F5344CB8AC3E}">
        <p14:creationId xmlns:p14="http://schemas.microsoft.com/office/powerpoint/2010/main" val="20122568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title"/>
          </p:nvPr>
        </p:nvSpPr>
        <p:spPr/>
        <p:txBody>
          <a:bodyPr/>
          <a:lstStyle/>
          <a:p>
            <a:r>
              <a:rPr lang="en-US" dirty="0" smtClean="0"/>
              <a:t>Retirement Income Options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8371" name="Rectangle 9"/>
          <p:cNvSpPr>
            <a:spLocks noGrp="1" noChangeArrowheads="1"/>
          </p:cNvSpPr>
          <p:nvPr>
            <p:ph sz="half" idx="1"/>
          </p:nvPr>
        </p:nvSpPr>
        <p:spPr/>
        <p:txBody>
          <a:bodyPr/>
          <a:lstStyle/>
          <a:p>
            <a:r>
              <a:rPr lang="en-US" dirty="0" smtClean="0"/>
              <a:t>Single Sum Payment</a:t>
            </a:r>
          </a:p>
          <a:p>
            <a:pPr lvl="1"/>
            <a:r>
              <a:rPr lang="en-US" dirty="0" smtClean="0"/>
              <a:t>Receive part or all of your account in</a:t>
            </a:r>
            <a:br>
              <a:rPr lang="en-US" dirty="0" smtClean="0"/>
            </a:br>
            <a:r>
              <a:rPr lang="en-US" dirty="0" smtClean="0"/>
              <a:t>one payment</a:t>
            </a:r>
          </a:p>
          <a:p>
            <a:pPr lvl="1"/>
            <a:r>
              <a:rPr lang="en-US" dirty="0" smtClean="0"/>
              <a:t>Employer may impose limits</a:t>
            </a:r>
          </a:p>
          <a:p>
            <a:pPr lvl="1"/>
            <a:r>
              <a:rPr lang="en-US" dirty="0" smtClean="0"/>
              <a:t>Subject to 20% federal tax withholding</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B01-39</a:t>
            </a:r>
            <a:endParaRPr lang="en-US" sz="900" dirty="0">
              <a:solidFill>
                <a:srgbClr val="000000"/>
              </a:solidFill>
            </a:endParaRPr>
          </a:p>
        </p:txBody>
      </p:sp>
    </p:spTree>
    <p:extLst>
      <p:ext uri="{BB962C8B-B14F-4D97-AF65-F5344CB8AC3E}">
        <p14:creationId xmlns:p14="http://schemas.microsoft.com/office/powerpoint/2010/main" val="182502106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p:cNvSpPr>
            <a:spLocks noGrp="1" noChangeArrowheads="1"/>
          </p:cNvSpPr>
          <p:nvPr>
            <p:ph type="title"/>
          </p:nvPr>
        </p:nvSpPr>
        <p:spPr/>
        <p:txBody>
          <a:bodyPr/>
          <a:lstStyle/>
          <a:p>
            <a:r>
              <a:rPr lang="en-US" dirty="0" smtClean="0"/>
              <a:t>Retirement Income Options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9395" name="Rectangle 11"/>
          <p:cNvSpPr>
            <a:spLocks noGrp="1" noChangeArrowheads="1"/>
          </p:cNvSpPr>
          <p:nvPr>
            <p:ph sz="half" idx="1"/>
          </p:nvPr>
        </p:nvSpPr>
        <p:spPr/>
        <p:txBody>
          <a:bodyPr/>
          <a:lstStyle/>
          <a:p>
            <a:r>
              <a:rPr lang="en-US" dirty="0" smtClean="0"/>
              <a:t>Combination of income options:</a:t>
            </a:r>
          </a:p>
          <a:p>
            <a:pPr lvl="1"/>
            <a:r>
              <a:rPr lang="en-US" dirty="0" smtClean="0"/>
              <a:t>Life Income Annuity</a:t>
            </a:r>
          </a:p>
          <a:p>
            <a:pPr lvl="1"/>
            <a:r>
              <a:rPr lang="en-US" dirty="0" smtClean="0"/>
              <a:t>Systematic Withdrawal Plan</a:t>
            </a:r>
          </a:p>
          <a:p>
            <a:pPr lvl="1"/>
            <a:r>
              <a:rPr lang="en-US" dirty="0" smtClean="0"/>
              <a:t>Fixed Period Income Annuity</a:t>
            </a:r>
          </a:p>
          <a:p>
            <a:pPr lvl="1"/>
            <a:r>
              <a:rPr lang="en-US" dirty="0" smtClean="0"/>
              <a:t>Single Sum Payment</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B01-40</a:t>
            </a:r>
            <a:endParaRPr lang="en-US" sz="900" dirty="0">
              <a:solidFill>
                <a:srgbClr val="000000"/>
              </a:solidFill>
            </a:endParaRPr>
          </a:p>
        </p:txBody>
      </p:sp>
    </p:spTree>
    <p:extLst>
      <p:ext uri="{BB962C8B-B14F-4D97-AF65-F5344CB8AC3E}">
        <p14:creationId xmlns:p14="http://schemas.microsoft.com/office/powerpoint/2010/main" val="13607465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12"/>
          <p:cNvSpPr>
            <a:spLocks noGrp="1" noChangeArrowheads="1"/>
          </p:cNvSpPr>
          <p:nvPr>
            <p:ph type="title"/>
          </p:nvPr>
        </p:nvSpPr>
        <p:spPr/>
        <p:txBody>
          <a:bodyPr/>
          <a:lstStyle/>
          <a:p>
            <a:r>
              <a:rPr lang="en-US" dirty="0" smtClean="0"/>
              <a:t>Housing Allowance</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92164" name="Rectangle 13"/>
          <p:cNvSpPr>
            <a:spLocks noGrp="1" noChangeArrowheads="1"/>
          </p:cNvSpPr>
          <p:nvPr>
            <p:ph sz="half" idx="1"/>
          </p:nvPr>
        </p:nvSpPr>
        <p:spPr/>
        <p:txBody>
          <a:bodyPr/>
          <a:lstStyle/>
          <a:p>
            <a:pPr>
              <a:buFont typeface="Arial"/>
              <a:buChar char="•"/>
            </a:pPr>
            <a:r>
              <a:rPr lang="en-US" dirty="0" smtClean="0"/>
              <a:t>Excludable for income tax purposes</a:t>
            </a:r>
          </a:p>
          <a:p>
            <a:pPr>
              <a:buFont typeface="Arial"/>
              <a:buChar char="•"/>
            </a:pPr>
            <a:r>
              <a:rPr lang="en-US" dirty="0" smtClean="0"/>
              <a:t>Retired ministers can be eligible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B01-41</a:t>
            </a:r>
            <a:endParaRPr lang="en-US" sz="900" dirty="0">
              <a:solidFill>
                <a:srgbClr val="000000"/>
              </a:solidFill>
            </a:endParaRPr>
          </a:p>
        </p:txBody>
      </p:sp>
    </p:spTree>
    <p:extLst>
      <p:ext uri="{BB962C8B-B14F-4D97-AF65-F5344CB8AC3E}">
        <p14:creationId xmlns:p14="http://schemas.microsoft.com/office/powerpoint/2010/main" val="13330816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3"/>
          <p:cNvSpPr>
            <a:spLocks noGrp="1" noChangeArrowheads="1"/>
          </p:cNvSpPr>
          <p:nvPr>
            <p:ph type="title"/>
          </p:nvPr>
        </p:nvSpPr>
        <p:spPr/>
        <p:txBody>
          <a:bodyPr/>
          <a:lstStyle/>
          <a:p>
            <a:r>
              <a:rPr lang="en-US" dirty="0" smtClean="0"/>
              <a:t>Housing Allowance</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93188" name="Rectangle 14"/>
          <p:cNvSpPr>
            <a:spLocks noGrp="1" noChangeArrowheads="1"/>
          </p:cNvSpPr>
          <p:nvPr>
            <p:ph sz="half" idx="1"/>
          </p:nvPr>
        </p:nvSpPr>
        <p:spPr/>
        <p:txBody>
          <a:bodyPr/>
          <a:lstStyle/>
          <a:p>
            <a:r>
              <a:rPr lang="en-US" b="1" dirty="0" smtClean="0"/>
              <a:t>Example 1 — GuideStone Financial Resources</a:t>
            </a:r>
          </a:p>
          <a:p>
            <a:pPr lvl="1">
              <a:buNone/>
            </a:pPr>
            <a:r>
              <a:rPr lang="en-US" dirty="0" smtClean="0"/>
              <a:t>	$24,000 	Annual retirement income</a:t>
            </a:r>
          </a:p>
          <a:p>
            <a:pPr lvl="1">
              <a:buNone/>
            </a:pPr>
            <a:r>
              <a:rPr lang="en-US" dirty="0" smtClean="0"/>
              <a:t>– </a:t>
            </a:r>
            <a:r>
              <a:rPr lang="en-US" u="sng" dirty="0" smtClean="0"/>
              <a:t>$12,000 </a:t>
            </a:r>
            <a:r>
              <a:rPr lang="en-US" dirty="0" smtClean="0"/>
              <a:t>	Excludable as housing</a:t>
            </a:r>
          </a:p>
          <a:p>
            <a:pPr lvl="1">
              <a:buNone/>
            </a:pPr>
            <a:r>
              <a:rPr lang="en-US" dirty="0" smtClean="0"/>
              <a:t>	</a:t>
            </a:r>
            <a:r>
              <a:rPr lang="en-US" b="1" dirty="0" smtClean="0"/>
              <a:t>$12,000 	Taxable income</a:t>
            </a:r>
          </a:p>
          <a:p>
            <a:pPr lvl="1">
              <a:buNone/>
            </a:pPr>
            <a:endParaRPr lang="en-US" dirty="0" smtClean="0"/>
          </a:p>
          <a:p>
            <a:r>
              <a:rPr lang="en-US" b="1" dirty="0" smtClean="0"/>
              <a:t>Example 2 — Other provider </a:t>
            </a:r>
          </a:p>
          <a:p>
            <a:pPr lvl="1">
              <a:buNone/>
            </a:pPr>
            <a:r>
              <a:rPr lang="en-US" dirty="0" smtClean="0"/>
              <a:t>	$24,000 	Annual retirement income</a:t>
            </a:r>
          </a:p>
          <a:p>
            <a:pPr lvl="1">
              <a:buNone/>
            </a:pPr>
            <a:r>
              <a:rPr lang="en-US" dirty="0" smtClean="0"/>
              <a:t>– </a:t>
            </a:r>
            <a:r>
              <a:rPr lang="en-US" u="sng" dirty="0" smtClean="0"/>
              <a:t>$         0 </a:t>
            </a:r>
            <a:r>
              <a:rPr lang="en-US" dirty="0" smtClean="0"/>
              <a:t>	Excludable as housing</a:t>
            </a:r>
          </a:p>
          <a:p>
            <a:pPr lvl="1">
              <a:buNone/>
            </a:pPr>
            <a:r>
              <a:rPr lang="en-US" dirty="0" smtClean="0"/>
              <a:t>	</a:t>
            </a:r>
            <a:r>
              <a:rPr lang="en-US" b="1" dirty="0" smtClean="0"/>
              <a:t>$24,000 	Taxable income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B01-42</a:t>
            </a:r>
            <a:endParaRPr lang="en-US" sz="900" dirty="0">
              <a:solidFill>
                <a:srgbClr val="000000"/>
              </a:solidFill>
            </a:endParaRPr>
          </a:p>
        </p:txBody>
      </p:sp>
    </p:spTree>
    <p:extLst>
      <p:ext uri="{BB962C8B-B14F-4D97-AF65-F5344CB8AC3E}">
        <p14:creationId xmlns:p14="http://schemas.microsoft.com/office/powerpoint/2010/main" val="3373003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1"/>
          <p:cNvSpPr>
            <a:spLocks noGrp="1" noChangeArrowheads="1"/>
          </p:cNvSpPr>
          <p:nvPr>
            <p:ph type="title"/>
          </p:nvPr>
        </p:nvSpPr>
        <p:spPr/>
        <p:txBody>
          <a:bodyPr/>
          <a:lstStyle/>
          <a:p>
            <a:r>
              <a:rPr lang="en-US" dirty="0" smtClean="0"/>
              <a:t>Housing Allowance</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94212" name="Rectangle 12"/>
          <p:cNvSpPr>
            <a:spLocks noGrp="1" noChangeArrowheads="1"/>
          </p:cNvSpPr>
          <p:nvPr>
            <p:ph sz="half" idx="1"/>
          </p:nvPr>
        </p:nvSpPr>
        <p:spPr/>
        <p:txBody>
          <a:bodyPr/>
          <a:lstStyle/>
          <a:p>
            <a:pPr marL="342900" indent="0">
              <a:buNone/>
            </a:pPr>
            <a:r>
              <a:rPr lang="en-US" dirty="0" smtClean="0"/>
              <a:t>Housing allowance in retirement:</a:t>
            </a:r>
          </a:p>
          <a:p>
            <a:r>
              <a:rPr lang="en-US" dirty="0" smtClean="0"/>
              <a:t>Designated at time of retirement</a:t>
            </a:r>
          </a:p>
          <a:p>
            <a:r>
              <a:rPr lang="en-US" dirty="0" smtClean="0"/>
              <a:t>Designation can change each year</a:t>
            </a:r>
          </a:p>
          <a:p>
            <a:r>
              <a:rPr lang="en-US" dirty="0" smtClean="0"/>
              <a:t>Same IRS limits — the lowest of:</a:t>
            </a:r>
          </a:p>
          <a:p>
            <a:pPr lvl="1"/>
            <a:r>
              <a:rPr lang="en-US" dirty="0" smtClean="0"/>
              <a:t>Amount designated as housing</a:t>
            </a:r>
          </a:p>
          <a:p>
            <a:pPr lvl="1"/>
            <a:r>
              <a:rPr lang="en-US" dirty="0" smtClean="0"/>
              <a:t>Amount of actual housing expenses</a:t>
            </a:r>
          </a:p>
          <a:p>
            <a:pPr lvl="1"/>
            <a:r>
              <a:rPr lang="en-US" dirty="0" smtClean="0"/>
              <a:t>Fair rental value (furnished + utilities)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B01-43</a:t>
            </a:r>
            <a:endParaRPr lang="en-US" sz="900" dirty="0">
              <a:solidFill>
                <a:srgbClr val="000000"/>
              </a:solidFill>
            </a:endParaRPr>
          </a:p>
        </p:txBody>
      </p:sp>
    </p:spTree>
    <p:extLst>
      <p:ext uri="{BB962C8B-B14F-4D97-AF65-F5344CB8AC3E}">
        <p14:creationId xmlns:p14="http://schemas.microsoft.com/office/powerpoint/2010/main" val="17976330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11"/>
          <p:cNvSpPr>
            <a:spLocks noGrp="1" noChangeArrowheads="1"/>
          </p:cNvSpPr>
          <p:nvPr>
            <p:ph type="title"/>
          </p:nvPr>
        </p:nvSpPr>
        <p:spPr/>
        <p:txBody>
          <a:bodyPr/>
          <a:lstStyle/>
          <a:p>
            <a:r>
              <a:rPr lang="en-US" dirty="0" smtClean="0"/>
              <a:t>Housing Allowance</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95236" name="Rectangle 12"/>
          <p:cNvSpPr>
            <a:spLocks noGrp="1" noChangeArrowheads="1"/>
          </p:cNvSpPr>
          <p:nvPr>
            <p:ph sz="half" idx="1"/>
          </p:nvPr>
        </p:nvSpPr>
        <p:spPr/>
        <p:txBody>
          <a:bodyPr/>
          <a:lstStyle/>
          <a:p>
            <a:pPr marL="342900" indent="0">
              <a:buNone/>
            </a:pPr>
            <a:r>
              <a:rPr lang="en-US" dirty="0" smtClean="0"/>
              <a:t>Housing allowance expenses:</a:t>
            </a:r>
          </a:p>
          <a:p>
            <a:r>
              <a:rPr lang="en-US" dirty="0" smtClean="0"/>
              <a:t>House payments or rent</a:t>
            </a:r>
          </a:p>
          <a:p>
            <a:r>
              <a:rPr lang="en-US" dirty="0" smtClean="0"/>
              <a:t>Property taxes</a:t>
            </a:r>
          </a:p>
          <a:p>
            <a:r>
              <a:rPr lang="en-US" dirty="0" smtClean="0"/>
              <a:t>Insurance</a:t>
            </a:r>
          </a:p>
          <a:p>
            <a:r>
              <a:rPr lang="en-US" dirty="0" smtClean="0"/>
              <a:t>Utilities</a:t>
            </a:r>
          </a:p>
          <a:p>
            <a:r>
              <a:rPr lang="en-US" dirty="0" smtClean="0"/>
              <a:t>Repairs and maintenance</a:t>
            </a:r>
          </a:p>
          <a:p>
            <a:pPr marL="342900" indent="0">
              <a:buNone/>
            </a:pPr>
            <a:r>
              <a:rPr lang="en-US" dirty="0" smtClean="0"/>
              <a:t>Additional resources available: </a:t>
            </a:r>
          </a:p>
          <a:p>
            <a:r>
              <a:rPr lang="en-US" i="1" dirty="0" smtClean="0"/>
              <a:t>Ministers’ Tax Guide</a:t>
            </a:r>
          </a:p>
          <a:p>
            <a:r>
              <a:rPr lang="en-US" dirty="0" smtClean="0"/>
              <a:t>Minister’s Housing Allowance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B01-44</a:t>
            </a:r>
            <a:endParaRPr lang="en-US" sz="900" dirty="0">
              <a:solidFill>
                <a:srgbClr val="000000"/>
              </a:solidFill>
            </a:endParaRPr>
          </a:p>
        </p:txBody>
      </p:sp>
    </p:spTree>
    <p:extLst>
      <p:ext uri="{BB962C8B-B14F-4D97-AF65-F5344CB8AC3E}">
        <p14:creationId xmlns:p14="http://schemas.microsoft.com/office/powerpoint/2010/main" val="36904045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noChangeArrowheads="1"/>
          </p:cNvSpPr>
          <p:nvPr>
            <p:ph type="title"/>
          </p:nvPr>
        </p:nvSpPr>
        <p:spPr/>
        <p:txBody>
          <a:bodyPr/>
          <a:lstStyle/>
          <a:p>
            <a:r>
              <a:rPr lang="en-US" dirty="0" smtClean="0"/>
              <a:t>Retirement Income Estimate</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4515" name="Rectangle 10"/>
          <p:cNvSpPr>
            <a:spLocks noGrp="1" noChangeArrowheads="1"/>
          </p:cNvSpPr>
          <p:nvPr>
            <p:ph sz="half" idx="1"/>
          </p:nvPr>
        </p:nvSpPr>
        <p:spPr/>
        <p:txBody>
          <a:bodyPr/>
          <a:lstStyle/>
          <a:p>
            <a:pPr marL="342900" indent="0">
              <a:buNone/>
            </a:pPr>
            <a:r>
              <a:rPr lang="en-US" dirty="0" smtClean="0"/>
              <a:t>Request a personalized </a:t>
            </a:r>
            <a:r>
              <a:rPr lang="en-US" i="1" dirty="0"/>
              <a:t>R</a:t>
            </a:r>
            <a:r>
              <a:rPr lang="en-US" i="1" dirty="0" smtClean="0"/>
              <a:t>etirement Income Estimate</a:t>
            </a:r>
          </a:p>
          <a:p>
            <a:r>
              <a:rPr lang="en-US" dirty="0" smtClean="0"/>
              <a:t>Phone: </a:t>
            </a:r>
            <a:r>
              <a:rPr lang="en-US" b="1" dirty="0" smtClean="0"/>
              <a:t>1-888-98-GUIDE</a:t>
            </a:r>
            <a:r>
              <a:rPr lang="en-US" dirty="0" smtClean="0"/>
              <a:t> </a:t>
            </a:r>
            <a:r>
              <a:rPr lang="en-US" b="1" dirty="0"/>
              <a:t>(1-888-984-8433)</a:t>
            </a:r>
            <a:endParaRPr lang="en-US" dirty="0" smtClean="0"/>
          </a:p>
          <a:p>
            <a:r>
              <a:rPr lang="en-US" dirty="0" smtClean="0"/>
              <a:t>Online: </a:t>
            </a:r>
            <a:r>
              <a:rPr lang="en-US" i="1" dirty="0" smtClean="0">
                <a:hlinkClick r:id="rId3"/>
              </a:rPr>
              <a:t>www.GuideStone.org/RetirementIncome</a:t>
            </a:r>
            <a:endParaRPr lang="en-US" i="1" dirty="0" smtClean="0"/>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B01-45</a:t>
            </a:r>
            <a:endParaRPr lang="en-US" sz="900" dirty="0">
              <a:solidFill>
                <a:srgbClr val="000000"/>
              </a:solidFill>
            </a:endParaRPr>
          </a:p>
        </p:txBody>
      </p:sp>
    </p:spTree>
    <p:extLst>
      <p:ext uri="{BB962C8B-B14F-4D97-AF65-F5344CB8AC3E}">
        <p14:creationId xmlns:p14="http://schemas.microsoft.com/office/powerpoint/2010/main" val="102254292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7588" name="Rectangle 4"/>
          <p:cNvSpPr>
            <a:spLocks noGrp="1" noChangeArrowheads="1"/>
          </p:cNvSpPr>
          <p:nvPr>
            <p:ph sz="half" idx="1"/>
          </p:nvPr>
        </p:nvSpPr>
        <p:spPr/>
        <p:txBody>
          <a:bodyPr/>
          <a:lstStyle/>
          <a:p>
            <a:r>
              <a:rPr lang="en-US" dirty="0" smtClean="0"/>
              <a:t>Adjust fund allocation as retirement nears</a:t>
            </a:r>
          </a:p>
          <a:p>
            <a:r>
              <a:rPr lang="en-US" dirty="0" smtClean="0"/>
              <a:t>Review options for selecting investment funds</a:t>
            </a:r>
          </a:p>
          <a:p>
            <a:r>
              <a:rPr lang="en-US" dirty="0" smtClean="0"/>
              <a:t>Increase retirement plan contributions</a:t>
            </a:r>
          </a:p>
          <a:p>
            <a:r>
              <a:rPr lang="en-US" dirty="0" smtClean="0"/>
              <a:t>Consolidate other retirement accounts</a:t>
            </a:r>
          </a:p>
          <a:p>
            <a:r>
              <a:rPr lang="en-US" dirty="0" smtClean="0"/>
              <a:t>Use spousal investment opportunities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B01-46</a:t>
            </a:r>
            <a:endParaRPr lang="en-US" sz="900" dirty="0">
              <a:solidFill>
                <a:srgbClr val="000000"/>
              </a:solidFill>
            </a:endParaRPr>
          </a:p>
        </p:txBody>
      </p:sp>
    </p:spTree>
    <p:extLst>
      <p:ext uri="{BB962C8B-B14F-4D97-AF65-F5344CB8AC3E}">
        <p14:creationId xmlns:p14="http://schemas.microsoft.com/office/powerpoint/2010/main" val="391872743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9"/>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8611" name="Rectangle 3"/>
          <p:cNvSpPr>
            <a:spLocks noGrp="1" noChangeArrowheads="1"/>
          </p:cNvSpPr>
          <p:nvPr>
            <p:ph sz="half" idx="1"/>
          </p:nvPr>
        </p:nvSpPr>
        <p:spPr/>
        <p:txBody>
          <a:bodyPr/>
          <a:lstStyle/>
          <a:p>
            <a:r>
              <a:rPr lang="en-US" dirty="0" smtClean="0"/>
              <a:t>Adjust asset allocation as retirement nears</a:t>
            </a:r>
          </a:p>
          <a:p>
            <a:r>
              <a:rPr lang="en-US" dirty="0" smtClean="0"/>
              <a:t>Less stock — more fixed income </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B01-47</a:t>
            </a:r>
            <a:endParaRPr lang="en-US" sz="900" dirty="0">
              <a:solidFill>
                <a:srgbClr val="000000"/>
              </a:solidFill>
            </a:endParaRPr>
          </a:p>
        </p:txBody>
      </p:sp>
    </p:spTree>
    <p:extLst>
      <p:ext uri="{BB962C8B-B14F-4D97-AF65-F5344CB8AC3E}">
        <p14:creationId xmlns:p14="http://schemas.microsoft.com/office/powerpoint/2010/main" val="179321888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1"/>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9636" name="Rectangle 12"/>
          <p:cNvSpPr>
            <a:spLocks noGrp="1" noChangeArrowheads="1"/>
          </p:cNvSpPr>
          <p:nvPr>
            <p:ph sz="half" idx="1"/>
          </p:nvPr>
        </p:nvSpPr>
        <p:spPr/>
        <p:txBody>
          <a:bodyPr/>
          <a:lstStyle/>
          <a:p>
            <a:r>
              <a:rPr lang="en-US" dirty="0" smtClean="0"/>
              <a:t>Adjust asset allocation as retirement nears</a:t>
            </a:r>
          </a:p>
          <a:p>
            <a:pPr lvl="1"/>
            <a:r>
              <a:rPr lang="en-US" dirty="0" smtClean="0"/>
              <a:t>Systematic Withdrawal Plan option</a:t>
            </a:r>
          </a:p>
          <a:p>
            <a:pPr lvl="2"/>
            <a:r>
              <a:rPr lang="en-US" dirty="0" smtClean="0"/>
              <a:t>Time horizon — how long your money is invested</a:t>
            </a:r>
          </a:p>
          <a:p>
            <a:pPr lvl="2"/>
            <a:r>
              <a:rPr lang="en-US" dirty="0"/>
              <a:t>Risk tolerance — </a:t>
            </a:r>
            <a:r>
              <a:rPr lang="en-US" dirty="0" smtClean="0"/>
              <a:t>how you tolerate short-term loss</a:t>
            </a:r>
          </a:p>
          <a:p>
            <a:pPr lvl="2"/>
            <a:r>
              <a:rPr lang="en-US" dirty="0"/>
              <a:t>Diversification — </a:t>
            </a:r>
            <a:r>
              <a:rPr lang="en-US" dirty="0" smtClean="0"/>
              <a:t>a mix of stock and fixed income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B01-48</a:t>
            </a:r>
            <a:endParaRPr lang="en-US" sz="900" dirty="0">
              <a:solidFill>
                <a:srgbClr val="000000"/>
              </a:solidFill>
            </a:endParaRPr>
          </a:p>
        </p:txBody>
      </p:sp>
    </p:spTree>
    <p:extLst>
      <p:ext uri="{BB962C8B-B14F-4D97-AF65-F5344CB8AC3E}">
        <p14:creationId xmlns:p14="http://schemas.microsoft.com/office/powerpoint/2010/main" val="31552726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0" y="0"/>
            <a:ext cx="914400" cy="533400"/>
          </a:xfrm>
          <a:prstGeom prst="rect">
            <a:avLst/>
          </a:prstGeom>
          <a:noFill/>
          <a:ln w="9525">
            <a:noFill/>
            <a:miter lim="800000"/>
            <a:headEnd/>
            <a:tailEnd/>
          </a:ln>
        </p:spPr>
        <p:txBody>
          <a:bodyPr wrap="none" anchor="ctr"/>
          <a:lstStyle/>
          <a:p>
            <a:pPr defTabSz="914400"/>
            <a:endParaRPr lang="en-US" dirty="0">
              <a:solidFill>
                <a:srgbClr val="000000"/>
              </a:solidFill>
            </a:endParaRPr>
          </a:p>
        </p:txBody>
      </p:sp>
      <p:sp>
        <p:nvSpPr>
          <p:cNvPr id="25603" name="Rectangle 19"/>
          <p:cNvSpPr>
            <a:spLocks noGrp="1" noChangeArrowheads="1"/>
          </p:cNvSpPr>
          <p:nvPr>
            <p:ph type="title"/>
          </p:nvPr>
        </p:nvSpPr>
        <p:spPr/>
        <p:txBody>
          <a:bodyPr/>
          <a:lstStyle/>
          <a:p>
            <a:r>
              <a:rPr lang="en-US" smtClean="0"/>
              <a:t>Retirement Factors</a:t>
            </a:r>
            <a:endParaRPr lang="en-US" dirty="0" smtClean="0"/>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25604" name="Rectangle 21"/>
          <p:cNvSpPr>
            <a:spLocks noGrp="1" noChangeArrowheads="1"/>
          </p:cNvSpPr>
          <p:nvPr>
            <p:ph sz="half" idx="1"/>
          </p:nvPr>
        </p:nvSpPr>
        <p:spPr/>
        <p:txBody>
          <a:bodyPr/>
          <a:lstStyle/>
          <a:p>
            <a:r>
              <a:rPr lang="en-US" dirty="0" smtClean="0"/>
              <a:t>Retirement is a major life change</a:t>
            </a:r>
          </a:p>
          <a:p>
            <a:r>
              <a:rPr lang="en-US" dirty="0" smtClean="0"/>
              <a:t>Retirement can last a long time</a:t>
            </a:r>
          </a:p>
          <a:p>
            <a:r>
              <a:rPr lang="en-US" dirty="0" smtClean="0"/>
              <a:t>Inflation does not retire</a:t>
            </a:r>
          </a:p>
          <a:p>
            <a:r>
              <a:rPr lang="en-US" dirty="0" smtClean="0"/>
              <a:t>Key retirement ages to consider</a:t>
            </a:r>
          </a:p>
          <a:p>
            <a:r>
              <a:rPr lang="en-US" dirty="0" smtClean="0"/>
              <a:t>Common misconceptions</a:t>
            </a:r>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a:t>
            </a:r>
            <a:endParaRPr lang="en-US" sz="900" dirty="0">
              <a:solidFill>
                <a:srgbClr val="000000"/>
              </a:solidFill>
            </a:endParaRPr>
          </a:p>
        </p:txBody>
      </p:sp>
    </p:spTree>
    <p:extLst>
      <p:ext uri="{BB962C8B-B14F-4D97-AF65-F5344CB8AC3E}">
        <p14:creationId xmlns:p14="http://schemas.microsoft.com/office/powerpoint/2010/main" val="340699237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9"/>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0660" name="Rectangle 10"/>
          <p:cNvSpPr>
            <a:spLocks noGrp="1" noChangeArrowheads="1"/>
          </p:cNvSpPr>
          <p:nvPr>
            <p:ph sz="half" idx="1"/>
          </p:nvPr>
        </p:nvSpPr>
        <p:spPr/>
        <p:txBody>
          <a:bodyPr/>
          <a:lstStyle/>
          <a:p>
            <a:r>
              <a:rPr lang="en-US" dirty="0" smtClean="0"/>
              <a:t>Three approaches for selecting investment funds:</a:t>
            </a:r>
          </a:p>
          <a:p>
            <a:pPr lvl="1"/>
            <a:r>
              <a:rPr lang="en-US" dirty="0" smtClean="0"/>
              <a:t>One-choice approach</a:t>
            </a:r>
          </a:p>
          <a:p>
            <a:pPr lvl="1"/>
            <a:r>
              <a:rPr lang="en-US" dirty="0" smtClean="0"/>
              <a:t>Asset allocation approach</a:t>
            </a:r>
          </a:p>
          <a:p>
            <a:pPr lvl="1"/>
            <a:r>
              <a:rPr lang="en-US" dirty="0" smtClean="0"/>
              <a:t>Build-your-own approach</a:t>
            </a:r>
          </a:p>
          <a:p>
            <a:r>
              <a:rPr lang="en-US" dirty="0" smtClean="0"/>
              <a:t>GPS: Guided Planning Services</a:t>
            </a:r>
            <a:r>
              <a:rPr lang="en-US" baseline="30000" dirty="0" smtClean="0"/>
              <a:t>®</a:t>
            </a:r>
            <a:r>
              <a:rPr lang="en-US" dirty="0" smtClean="0"/>
              <a:t>* </a:t>
            </a:r>
            <a:r>
              <a:rPr lang="en-US" i="1" dirty="0" smtClean="0">
                <a:hlinkClick r:id="rId3"/>
              </a:rPr>
              <a:t>www.MyGuideStone.org</a:t>
            </a:r>
            <a:endParaRPr lang="en-US" i="1" dirty="0" smtClean="0"/>
          </a:p>
          <a:p>
            <a:endParaRPr lang="en-US" dirty="0" smtClean="0"/>
          </a:p>
          <a:p>
            <a:pPr marL="342900" indent="0">
              <a:buNone/>
            </a:pPr>
            <a:r>
              <a:rPr lang="en-US" sz="1800" dirty="0" smtClean="0"/>
              <a:t>*Financial advice provided by GuideStone Advisors, a controlled-affiliate</a:t>
            </a:r>
            <a:br>
              <a:rPr lang="en-US" sz="1800" dirty="0" smtClean="0"/>
            </a:br>
            <a:r>
              <a:rPr lang="en-US" sz="1800" dirty="0" smtClean="0"/>
              <a:t> of GuideStone Financial Resources. </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B01-49</a:t>
            </a:r>
            <a:endParaRPr lang="en-US" sz="900" dirty="0">
              <a:solidFill>
                <a:srgbClr val="000000"/>
              </a:solidFill>
            </a:endParaRPr>
          </a:p>
        </p:txBody>
      </p:sp>
    </p:spTree>
    <p:extLst>
      <p:ext uri="{BB962C8B-B14F-4D97-AF65-F5344CB8AC3E}">
        <p14:creationId xmlns:p14="http://schemas.microsoft.com/office/powerpoint/2010/main" val="385987195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1"/>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p:txBody>
          <a:bodyPr/>
          <a:lstStyle/>
          <a:p>
            <a:endParaRPr lang="en-US"/>
          </a:p>
        </p:txBody>
      </p:sp>
      <p:sp>
        <p:nvSpPr>
          <p:cNvPr id="71684" name="Rectangle 12"/>
          <p:cNvSpPr>
            <a:spLocks noGrp="1" noChangeArrowheads="1"/>
          </p:cNvSpPr>
          <p:nvPr>
            <p:ph sz="half" idx="1"/>
          </p:nvPr>
        </p:nvSpPr>
        <p:spPr/>
        <p:txBody>
          <a:bodyPr/>
          <a:lstStyle/>
          <a:p>
            <a:r>
              <a:rPr lang="en-US" dirty="0" smtClean="0"/>
              <a:t>Three approaches for selecting investment funds:</a:t>
            </a:r>
          </a:p>
          <a:p>
            <a:pPr lvl="1"/>
            <a:r>
              <a:rPr lang="en-US" dirty="0" smtClean="0"/>
              <a:t>One-choice approach — MyDestination Funds</a:t>
            </a:r>
            <a:r>
              <a:rPr lang="en-US" baseline="30000" dirty="0" smtClean="0"/>
              <a:t>®</a:t>
            </a:r>
          </a:p>
          <a:p>
            <a:pPr lvl="2"/>
            <a:r>
              <a:rPr lang="en-US" dirty="0" smtClean="0"/>
              <a:t>Funds have targeted retirement dates that help you move to and through retirement</a:t>
            </a:r>
          </a:p>
          <a:p>
            <a:pPr lvl="2"/>
            <a:r>
              <a:rPr lang="en-US" dirty="0" smtClean="0"/>
              <a:t>Diversified allocation</a:t>
            </a:r>
          </a:p>
          <a:p>
            <a:pPr lvl="2"/>
            <a:r>
              <a:rPr lang="en-US" dirty="0" smtClean="0"/>
              <a:t>Professionally managed</a:t>
            </a:r>
          </a:p>
          <a:p>
            <a:pPr lvl="2"/>
            <a:r>
              <a:rPr lang="en-US" dirty="0" smtClean="0"/>
              <a:t>Automatic rebalancing to reduce risk </a:t>
            </a:r>
          </a:p>
          <a:p>
            <a:pPr lvl="2"/>
            <a:r>
              <a:rPr lang="en-US" dirty="0" smtClean="0"/>
              <a:t>Funds have additional layer of fees</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B01-50</a:t>
            </a:r>
            <a:endParaRPr lang="en-US" sz="900" dirty="0">
              <a:solidFill>
                <a:srgbClr val="000000"/>
              </a:solidFill>
            </a:endParaRPr>
          </a:p>
        </p:txBody>
      </p:sp>
    </p:spTree>
    <p:extLst>
      <p:ext uri="{BB962C8B-B14F-4D97-AF65-F5344CB8AC3E}">
        <p14:creationId xmlns:p14="http://schemas.microsoft.com/office/powerpoint/2010/main" val="77450372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p:txBody>
          <a:bodyPr/>
          <a:lstStyle/>
          <a:p>
            <a:r>
              <a:rPr lang="en-US" dirty="0"/>
              <a:t>PREPARING FOR </a:t>
            </a:r>
            <a:r>
              <a:rPr lang="en-US" dirty="0" smtClean="0"/>
              <a:t>RETIREMENT</a:t>
            </a:r>
            <a:endParaRPr lang="en-US" dirty="0"/>
          </a:p>
        </p:txBody>
      </p:sp>
      <p:sp>
        <p:nvSpPr>
          <p:cNvPr id="3" name="Content Placeholder 2"/>
          <p:cNvSpPr>
            <a:spLocks noGrp="1"/>
          </p:cNvSpPr>
          <p:nvPr>
            <p:ph sz="half" idx="1"/>
          </p:nvPr>
        </p:nvSpPr>
        <p:spPr>
          <a:xfrm>
            <a:off x="529360" y="1601045"/>
            <a:ext cx="7915085" cy="2804252"/>
          </a:xfrm>
        </p:spPr>
        <p:txBody>
          <a:bodyPr/>
          <a:lstStyle/>
          <a:p>
            <a:pPr marL="342900" indent="0">
              <a:buNone/>
            </a:pPr>
            <a:r>
              <a:rPr lang="en-US" sz="1800" dirty="0" smtClean="0"/>
              <a:t>The MyDestination Funds</a:t>
            </a:r>
            <a:r>
              <a:rPr lang="en-US" sz="1800" baseline="30000" dirty="0" smtClean="0"/>
              <a:t>®</a:t>
            </a:r>
            <a:r>
              <a:rPr lang="en-US" sz="1800" dirty="0" smtClean="0"/>
              <a:t> (“Funds”) attempt to achieve their objectives by investing in the GuideStone Select Funds. The Funds are managed to a retirement date (“target date”) by adjusting the percentage of fixed income securities and equity securities to become more conservative each year until reaching the retirement year and then approximately 15 years thereafter. The target date in the name of the Funds is the approximate date when an investor plans to start withdrawing money. By investing in the Funds, you will also incur the expenses and risks of the underlying Select Funds. The principal risks of the Funds will change depending on the asset mix of the Select Funds in which they invest. You may directly invest in the Select Funds. The Funds’ value will go up and down in response to changes in the share prices of the investments that they own. The amount invested in the Funds is not guaranteed to increase, is not guaranteed against loss, nor is the amount of the original investment guaranteed at the target date. It is possible to lose money by investing in the Funds.</a:t>
            </a:r>
            <a:endParaRPr lang="en-US" sz="1800"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B01-51</a:t>
            </a:r>
            <a:endParaRPr lang="en-US" sz="900" dirty="0">
              <a:solidFill>
                <a:srgbClr val="000000"/>
              </a:solidFill>
            </a:endParaRPr>
          </a:p>
        </p:txBody>
      </p:sp>
    </p:spTree>
    <p:extLst>
      <p:ext uri="{BB962C8B-B14F-4D97-AF65-F5344CB8AC3E}">
        <p14:creationId xmlns:p14="http://schemas.microsoft.com/office/powerpoint/2010/main" val="63187392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9"/>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2708" name="Rectangle 10"/>
          <p:cNvSpPr>
            <a:spLocks noGrp="1" noChangeArrowheads="1"/>
          </p:cNvSpPr>
          <p:nvPr>
            <p:ph sz="half" idx="1"/>
          </p:nvPr>
        </p:nvSpPr>
        <p:spPr/>
        <p:txBody>
          <a:bodyPr/>
          <a:lstStyle/>
          <a:p>
            <a:r>
              <a:rPr lang="en-US" dirty="0" smtClean="0"/>
              <a:t>Three approaches for selecting investment funds:</a:t>
            </a:r>
          </a:p>
          <a:p>
            <a:pPr lvl="1"/>
            <a:r>
              <a:rPr lang="en-US" dirty="0" smtClean="0"/>
              <a:t>Asset allocation approach</a:t>
            </a:r>
          </a:p>
          <a:p>
            <a:pPr lvl="2"/>
            <a:r>
              <a:rPr lang="en-US" dirty="0" smtClean="0"/>
              <a:t>GuideStone Funds Asset Allocation Funds</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B01-52</a:t>
            </a:r>
            <a:endParaRPr lang="en-US" sz="900" dirty="0">
              <a:solidFill>
                <a:srgbClr val="000000"/>
              </a:solidFill>
            </a:endParaRPr>
          </a:p>
        </p:txBody>
      </p:sp>
    </p:spTree>
    <p:extLst>
      <p:ext uri="{BB962C8B-B14F-4D97-AF65-F5344CB8AC3E}">
        <p14:creationId xmlns:p14="http://schemas.microsoft.com/office/powerpoint/2010/main" val="5104582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 name="Content Placeholder 2"/>
          <p:cNvSpPr>
            <a:spLocks noGrp="1"/>
          </p:cNvSpPr>
          <p:nvPr>
            <p:ph sz="half" idx="1"/>
          </p:nvPr>
        </p:nvSpPr>
        <p:spPr>
          <a:xfrm>
            <a:off x="529360" y="1606132"/>
            <a:ext cx="7915085" cy="2804252"/>
          </a:xfrm>
        </p:spPr>
        <p:txBody>
          <a:bodyPr/>
          <a:lstStyle/>
          <a:p>
            <a:pPr marL="342900" indent="0">
              <a:buNone/>
            </a:pPr>
            <a:r>
              <a:rPr lang="en-US" sz="1800" dirty="0" smtClean="0"/>
              <a:t>The Asset Allocation Funds (“Funds”) attempt to achieve their objectives by investing in the GuideStone Select Funds. By investing in the Funds, you will also incur the expenses and risks of the underlying Select Funds. The principal risks of the Funds will change depending on the asset mix of the Select Funds in which they invest. You may directly invest in the Select Funds. The Funds’ value will go up and down in response to changes in the share prices of the investments that they own. It is possible to lose money by investing in the Funds.</a:t>
            </a:r>
            <a:endParaRPr lang="en-US" sz="1800"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B01-53</a:t>
            </a:r>
            <a:endParaRPr lang="en-US" sz="900" dirty="0">
              <a:solidFill>
                <a:srgbClr val="000000"/>
              </a:solidFill>
            </a:endParaRPr>
          </a:p>
        </p:txBody>
      </p:sp>
    </p:spTree>
    <p:extLst>
      <p:ext uri="{BB962C8B-B14F-4D97-AF65-F5344CB8AC3E}">
        <p14:creationId xmlns:p14="http://schemas.microsoft.com/office/powerpoint/2010/main" val="275428699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8"/>
          <p:cNvSpPr>
            <a:spLocks noGrp="1" noChangeArrowheads="1"/>
          </p:cNvSpPr>
          <p:nvPr>
            <p:ph type="title"/>
          </p:nvPr>
        </p:nvSpPr>
        <p:spPr/>
        <p:txBody>
          <a:bodyPr/>
          <a:lstStyle/>
          <a:p>
            <a:r>
              <a:rPr lang="en-US" dirty="0" smtClean="0"/>
              <a:t>Investment Basics</a:t>
            </a:r>
          </a:p>
        </p:txBody>
      </p:sp>
      <p:sp>
        <p:nvSpPr>
          <p:cNvPr id="2" name="Text Placeholder 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3732" name="Rectangle 9"/>
          <p:cNvSpPr>
            <a:spLocks noGrp="1" noChangeArrowheads="1"/>
          </p:cNvSpPr>
          <p:nvPr>
            <p:ph sz="half" idx="1"/>
          </p:nvPr>
        </p:nvSpPr>
        <p:spPr/>
        <p:txBody>
          <a:bodyPr/>
          <a:lstStyle/>
          <a:p>
            <a:r>
              <a:rPr lang="en-US" dirty="0" smtClean="0"/>
              <a:t>Three approaches for selecting investment funds:</a:t>
            </a:r>
          </a:p>
          <a:p>
            <a:pPr lvl="1"/>
            <a:r>
              <a:rPr lang="en-US" dirty="0" smtClean="0"/>
              <a:t>Build-your-own approach</a:t>
            </a:r>
          </a:p>
          <a:p>
            <a:pPr lvl="2"/>
            <a:r>
              <a:rPr lang="en-US" dirty="0" smtClean="0"/>
              <a:t>GuideStone Funds prospectus</a:t>
            </a:r>
          </a:p>
          <a:p>
            <a:pPr lvl="2"/>
            <a:r>
              <a:rPr lang="en-US" dirty="0" smtClean="0"/>
              <a:t>Fund fact sheets</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B01-54</a:t>
            </a:r>
            <a:endParaRPr lang="en-US" sz="900" dirty="0">
              <a:solidFill>
                <a:srgbClr val="000000"/>
              </a:solidFill>
            </a:endParaRPr>
          </a:p>
        </p:txBody>
      </p:sp>
    </p:spTree>
    <p:extLst>
      <p:ext uri="{BB962C8B-B14F-4D97-AF65-F5344CB8AC3E}">
        <p14:creationId xmlns:p14="http://schemas.microsoft.com/office/powerpoint/2010/main" val="293399626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8"/>
          <p:cNvSpPr>
            <a:spLocks noGrp="1" noChangeArrowheads="1"/>
          </p:cNvSpPr>
          <p:nvPr>
            <p:ph type="title"/>
          </p:nvPr>
        </p:nvSpPr>
        <p:spPr/>
        <p:txBody>
          <a:bodyPr/>
          <a:lstStyle/>
          <a:p>
            <a:r>
              <a:rPr lang="en-US" smtClean="0"/>
              <a:t>Investment Basics</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4756" name="Rectangle 9"/>
          <p:cNvSpPr>
            <a:spLocks noGrp="1" noChangeArrowheads="1"/>
          </p:cNvSpPr>
          <p:nvPr>
            <p:ph sz="half" idx="1"/>
          </p:nvPr>
        </p:nvSpPr>
        <p:spPr/>
        <p:txBody>
          <a:bodyPr/>
          <a:lstStyle/>
          <a:p>
            <a:r>
              <a:rPr lang="en-US" smtClean="0"/>
              <a:t>Increase retirement plan contributions</a:t>
            </a:r>
          </a:p>
          <a:p>
            <a:pPr lvl="1"/>
            <a:r>
              <a:rPr lang="en-US" smtClean="0"/>
              <a:t>Percentage of pay </a:t>
            </a:r>
          </a:p>
          <a:p>
            <a:pPr lvl="1"/>
            <a:r>
              <a:rPr lang="en-US" smtClean="0"/>
              <a:t>Regularly scheduled increases</a:t>
            </a:r>
          </a:p>
          <a:p>
            <a:pPr lvl="1"/>
            <a:r>
              <a:rPr lang="en-US" smtClean="0"/>
              <a:t>IRS maximum contribution limits</a:t>
            </a:r>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B01-55</a:t>
            </a:r>
            <a:endParaRPr lang="en-US" sz="900" dirty="0">
              <a:solidFill>
                <a:srgbClr val="000000"/>
              </a:solidFill>
            </a:endParaRPr>
          </a:p>
        </p:txBody>
      </p:sp>
    </p:spTree>
    <p:extLst>
      <p:ext uri="{BB962C8B-B14F-4D97-AF65-F5344CB8AC3E}">
        <p14:creationId xmlns:p14="http://schemas.microsoft.com/office/powerpoint/2010/main" val="344416809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8"/>
          <p:cNvSpPr>
            <a:spLocks noGrp="1" noChangeArrowheads="1"/>
          </p:cNvSpPr>
          <p:nvPr>
            <p:ph type="title"/>
          </p:nvPr>
        </p:nvSpPr>
        <p:spPr/>
        <p:txBody>
          <a:bodyPr/>
          <a:lstStyle/>
          <a:p>
            <a:r>
              <a:rPr lang="en-US" smtClean="0"/>
              <a:t>Investment Basics</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5780" name="Rectangle 10"/>
          <p:cNvSpPr>
            <a:spLocks noGrp="1" noChangeArrowheads="1"/>
          </p:cNvSpPr>
          <p:nvPr>
            <p:ph sz="half" idx="1"/>
          </p:nvPr>
        </p:nvSpPr>
        <p:spPr/>
        <p:txBody>
          <a:bodyPr/>
          <a:lstStyle/>
          <a:p>
            <a:r>
              <a:rPr lang="en-US" dirty="0" smtClean="0"/>
              <a:t>Consolidate other retirement accounts </a:t>
            </a:r>
          </a:p>
          <a:p>
            <a:pPr lvl="1"/>
            <a:r>
              <a:rPr lang="en-US" dirty="0" smtClean="0"/>
              <a:t>Investment simplicity</a:t>
            </a:r>
          </a:p>
          <a:p>
            <a:pPr lvl="1"/>
            <a:r>
              <a:rPr lang="en-US" dirty="0" smtClean="0"/>
              <a:t>No sales commissions</a:t>
            </a:r>
          </a:p>
          <a:p>
            <a:pPr lvl="1"/>
            <a:r>
              <a:rPr lang="en-US" dirty="0"/>
              <a:t>Christian-screened funds </a:t>
            </a:r>
            <a:endParaRPr lang="en-US" dirty="0" smtClean="0"/>
          </a:p>
          <a:p>
            <a:pPr lvl="1"/>
            <a:r>
              <a:rPr lang="en-US" dirty="0" smtClean="0"/>
              <a:t>Flexible distribution options</a:t>
            </a:r>
          </a:p>
          <a:p>
            <a:pPr lvl="1"/>
            <a:r>
              <a:rPr lang="en-US" dirty="0" smtClean="0"/>
              <a:t>Housing allowance (ministers)</a:t>
            </a:r>
          </a:p>
          <a:p>
            <a:pPr lvl="1"/>
            <a:r>
              <a:rPr lang="en-US" dirty="0" smtClean="0"/>
              <a:t>Accounts eligible for consolidation</a:t>
            </a:r>
          </a:p>
          <a:p>
            <a:pPr lvl="2"/>
            <a:r>
              <a:rPr lang="en-US" dirty="0" smtClean="0"/>
              <a:t>403(b) retirement plans</a:t>
            </a:r>
          </a:p>
          <a:p>
            <a:pPr lvl="2"/>
            <a:r>
              <a:rPr lang="en-US" dirty="0" smtClean="0"/>
              <a:t>401(k) retirement plans</a:t>
            </a:r>
          </a:p>
          <a:p>
            <a:pPr lvl="2"/>
            <a:r>
              <a:rPr lang="en-US" dirty="0" smtClean="0"/>
              <a:t>Traditional IRA</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B01-56</a:t>
            </a:r>
            <a:endParaRPr lang="en-US" sz="900" dirty="0">
              <a:solidFill>
                <a:srgbClr val="000000"/>
              </a:solidFill>
            </a:endParaRPr>
          </a:p>
        </p:txBody>
      </p:sp>
    </p:spTree>
    <p:extLst>
      <p:ext uri="{BB962C8B-B14F-4D97-AF65-F5344CB8AC3E}">
        <p14:creationId xmlns:p14="http://schemas.microsoft.com/office/powerpoint/2010/main" val="355923433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Investment Basics</a:t>
            </a:r>
            <a:endParaRPr lang="en-US" dirty="0"/>
          </a:p>
        </p:txBody>
      </p:sp>
      <p:sp>
        <p:nvSpPr>
          <p:cNvPr id="12" name="Text Placeholder 11"/>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 name="Content Placeholder 2"/>
          <p:cNvSpPr>
            <a:spLocks noGrp="1"/>
          </p:cNvSpPr>
          <p:nvPr>
            <p:ph sz="half" idx="1"/>
          </p:nvPr>
        </p:nvSpPr>
        <p:spPr/>
        <p:txBody>
          <a:bodyPr/>
          <a:lstStyle/>
          <a:p>
            <a:r>
              <a:rPr lang="en-US" smtClean="0"/>
              <a:t>Use spousal investment opportunities</a:t>
            </a:r>
          </a:p>
          <a:p>
            <a:pPr lvl="1"/>
            <a:r>
              <a:rPr lang="en-US" smtClean="0"/>
              <a:t>Traditional IRA</a:t>
            </a:r>
          </a:p>
          <a:p>
            <a:pPr lvl="1"/>
            <a:r>
              <a:rPr lang="en-US" smtClean="0"/>
              <a:t>Roth IRA</a:t>
            </a:r>
          </a:p>
          <a:p>
            <a:pPr lvl="1"/>
            <a:r>
              <a:rPr lang="en-US" smtClean="0"/>
              <a:t>Investment account</a:t>
            </a:r>
            <a:endParaRPr lang="en-US" dirty="0"/>
          </a:p>
        </p:txBody>
      </p:sp>
      <p:sp>
        <p:nvSpPr>
          <p:cNvPr id="5" name="TextBox 4"/>
          <p:cNvSpPr txBox="1"/>
          <p:nvPr/>
        </p:nvSpPr>
        <p:spPr>
          <a:xfrm>
            <a:off x="697089" y="5319888"/>
            <a:ext cx="7318022" cy="646331"/>
          </a:xfrm>
          <a:prstGeom prst="rect">
            <a:avLst/>
          </a:prstGeom>
          <a:noFill/>
        </p:spPr>
        <p:txBody>
          <a:bodyPr wrap="square" rtlCol="0">
            <a:spAutoFit/>
          </a:bodyPr>
          <a:lstStyle/>
          <a:p>
            <a:pPr defTabSz="914400"/>
            <a:r>
              <a:rPr lang="en-US" dirty="0" smtClean="0">
                <a:solidFill>
                  <a:srgbClr val="000000"/>
                </a:solidFill>
              </a:rPr>
              <a:t>Retail investment accounts with GuideStone Funds are offered through GuideStone Financial Services, Member FINRA.</a:t>
            </a:r>
            <a:endParaRPr lang="en-US" dirty="0">
              <a:solidFill>
                <a:srgbClr val="000000"/>
              </a:solidFill>
            </a:endParaRPr>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B01-57</a:t>
            </a:r>
            <a:endParaRPr lang="en-US" sz="900" dirty="0">
              <a:solidFill>
                <a:srgbClr val="000000"/>
              </a:solidFill>
            </a:endParaRPr>
          </a:p>
        </p:txBody>
      </p:sp>
    </p:spTree>
    <p:extLst>
      <p:ext uri="{BB962C8B-B14F-4D97-AF65-F5344CB8AC3E}">
        <p14:creationId xmlns:p14="http://schemas.microsoft.com/office/powerpoint/2010/main" val="131266353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 name="Content Placeholder 4"/>
          <p:cNvSpPr>
            <a:spLocks noGrp="1"/>
          </p:cNvSpPr>
          <p:nvPr>
            <p:ph sz="half" idx="1"/>
          </p:nvPr>
        </p:nvSpPr>
        <p:spPr>
          <a:xfrm>
            <a:off x="65314" y="1582049"/>
            <a:ext cx="8602825" cy="2804252"/>
          </a:xfrm>
        </p:spPr>
        <p:txBody>
          <a:bodyPr/>
          <a:lstStyle/>
          <a:p>
            <a:pPr marL="342900" indent="0">
              <a:buNone/>
            </a:pPr>
            <a:r>
              <a:rPr lang="en-US" i="1" dirty="0"/>
              <a:t>You should carefully consider the investment objectives, risks, charges and expenses of the GuideStone Funds </a:t>
            </a:r>
            <a:r>
              <a:rPr lang="en-US" i="1" dirty="0" smtClean="0"/>
              <a:t>before </a:t>
            </a:r>
            <a:r>
              <a:rPr lang="en-US" i="1" dirty="0"/>
              <a:t>investing. A prospectus with this and other information about the Funds may be obtained by calling 1-888-GS-FUNDS or downloading one at </a:t>
            </a:r>
            <a:r>
              <a:rPr lang="en-US" i="1" dirty="0" smtClean="0">
                <a:hlinkClick r:id="rId3"/>
              </a:rPr>
              <a:t>www.GuideStoneFunds.com</a:t>
            </a:r>
            <a:r>
              <a:rPr lang="en-US" i="1" dirty="0"/>
              <a:t>. It should be read carefully before investing</a:t>
            </a:r>
            <a:r>
              <a:rPr lang="en-US" i="1" dirty="0" smtClean="0"/>
              <a:t>.</a:t>
            </a:r>
          </a:p>
          <a:p>
            <a:pPr marL="342900" indent="0">
              <a:buNone/>
            </a:pPr>
            <a:r>
              <a:rPr lang="en-US" dirty="0"/>
              <a:t>GuideStone Funds shares are distributed by Foreside Funds Distributors LLC, not an advisor affiliate. Foreside Funds Distributors LLC does not provide financial, tax or legal advice. All retirement planning information and assistance is provided by GuideStone Financial Resources.</a:t>
            </a:r>
          </a:p>
          <a:p>
            <a:pPr marL="342900" indent="0">
              <a:buNone/>
            </a:pPr>
            <a:endParaRPr lang="en-US" i="1" dirty="0"/>
          </a:p>
          <a:p>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B01-58</a:t>
            </a:r>
            <a:endParaRPr lang="en-US" sz="900" dirty="0">
              <a:solidFill>
                <a:srgbClr val="000000"/>
              </a:solidFill>
            </a:endParaRPr>
          </a:p>
        </p:txBody>
      </p:sp>
    </p:spTree>
    <p:extLst>
      <p:ext uri="{BB962C8B-B14F-4D97-AF65-F5344CB8AC3E}">
        <p14:creationId xmlns:p14="http://schemas.microsoft.com/office/powerpoint/2010/main" val="231173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2"/>
          <p:cNvSpPr>
            <a:spLocks noGrp="1" noChangeArrowheads="1"/>
          </p:cNvSpPr>
          <p:nvPr>
            <p:ph type="title"/>
          </p:nvPr>
        </p:nvSpPr>
        <p:spPr/>
        <p:txBody>
          <a:bodyPr/>
          <a:lstStyle/>
          <a:p>
            <a:r>
              <a:rPr lang="en-US" smtClean="0"/>
              <a:t>Retirement Is a Major Life Change</a:t>
            </a:r>
            <a:endParaRPr lang="en-US" dirty="0" smtClean="0"/>
          </a:p>
        </p:txBody>
      </p:sp>
      <p:sp>
        <p:nvSpPr>
          <p:cNvPr id="2" name="Text Placeholder 1"/>
          <p:cNvSpPr>
            <a:spLocks noGrp="1"/>
          </p:cNvSpPr>
          <p:nvPr>
            <p:ph type="body" sz="quarter" idx="20"/>
          </p:nvPr>
        </p:nvSpPr>
        <p:spPr/>
        <p:txBody>
          <a:bodyPr/>
          <a:lstStyle/>
          <a:p>
            <a:r>
              <a:rPr lang="en-US" dirty="0" smtClean="0"/>
              <a:t>PREPARING FOR RETIREMENT</a:t>
            </a:r>
            <a:endParaRPr lang="en-US" dirty="0"/>
          </a:p>
        </p:txBody>
      </p:sp>
      <p:sp>
        <p:nvSpPr>
          <p:cNvPr id="26626" name="Rectangle 21"/>
          <p:cNvSpPr>
            <a:spLocks noGrp="1" noChangeArrowheads="1"/>
          </p:cNvSpPr>
          <p:nvPr>
            <p:ph sz="half" idx="1"/>
          </p:nvPr>
        </p:nvSpPr>
        <p:spPr/>
        <p:txBody>
          <a:bodyPr/>
          <a:lstStyle/>
          <a:p>
            <a:r>
              <a:rPr lang="en-US" smtClean="0"/>
              <a:t>More than just financial decisions</a:t>
            </a:r>
          </a:p>
          <a:p>
            <a:r>
              <a:rPr lang="en-US" smtClean="0"/>
              <a:t>An emotional adjustment</a:t>
            </a:r>
          </a:p>
          <a:p>
            <a:r>
              <a:rPr lang="en-US" smtClean="0"/>
              <a:t>What will you do with your time?</a:t>
            </a:r>
          </a:p>
          <a:p>
            <a:r>
              <a:rPr lang="en-US" smtClean="0"/>
              <a:t>Will retirement bring a change of location?</a:t>
            </a:r>
          </a:p>
          <a:p>
            <a:r>
              <a:rPr lang="en-US" smtClean="0"/>
              <a:t>How will relationships be affected?</a:t>
            </a:r>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a:t>
            </a:r>
            <a:endParaRPr lang="en-US" sz="900" dirty="0">
              <a:solidFill>
                <a:srgbClr val="000000"/>
              </a:solidFill>
            </a:endParaRPr>
          </a:p>
        </p:txBody>
      </p:sp>
    </p:spTree>
    <p:extLst>
      <p:ext uri="{BB962C8B-B14F-4D97-AF65-F5344CB8AC3E}">
        <p14:creationId xmlns:p14="http://schemas.microsoft.com/office/powerpoint/2010/main" val="77644122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0"/>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26629" name="Rectangle 11"/>
          <p:cNvSpPr>
            <a:spLocks noGrp="1" noChangeArrowheads="1"/>
          </p:cNvSpPr>
          <p:nvPr>
            <p:ph sz="half" idx="1"/>
          </p:nvPr>
        </p:nvSpPr>
        <p:spPr>
          <a:xfrm>
            <a:off x="529360" y="2129968"/>
            <a:ext cx="7256103" cy="2804252"/>
          </a:xfrm>
        </p:spPr>
        <p:txBody>
          <a:bodyPr/>
          <a:lstStyle/>
          <a:p>
            <a:r>
              <a:rPr lang="en-US" dirty="0" smtClean="0"/>
              <a:t>Insurance coverage should be a part of your retirement planning</a:t>
            </a:r>
          </a:p>
          <a:p>
            <a:r>
              <a:rPr lang="en-US" dirty="0" smtClean="0"/>
              <a:t>Some changes apply at age 65 whether working or retired</a:t>
            </a:r>
          </a:p>
          <a:p>
            <a:r>
              <a:rPr lang="en-US" dirty="0" smtClean="0"/>
              <a:t>Employer may not provide retiree coverage</a:t>
            </a:r>
          </a:p>
          <a:p>
            <a:r>
              <a:rPr lang="en-US" dirty="0" smtClean="0"/>
              <a:t>Advanced planning can help protect health and financial security</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B01-59</a:t>
            </a:r>
            <a:endParaRPr lang="en-US" sz="900" dirty="0">
              <a:solidFill>
                <a:srgbClr val="000000"/>
              </a:solidFill>
            </a:endParaRPr>
          </a:p>
        </p:txBody>
      </p:sp>
    </p:spTree>
    <p:extLst>
      <p:ext uri="{BB962C8B-B14F-4D97-AF65-F5344CB8AC3E}">
        <p14:creationId xmlns:p14="http://schemas.microsoft.com/office/powerpoint/2010/main" val="212090824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9"/>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28678" name="Rectangle 10"/>
          <p:cNvSpPr>
            <a:spLocks noGrp="1" noChangeArrowheads="1"/>
          </p:cNvSpPr>
          <p:nvPr>
            <p:ph sz="half" idx="1"/>
          </p:nvPr>
        </p:nvSpPr>
        <p:spPr/>
        <p:txBody>
          <a:bodyPr/>
          <a:lstStyle/>
          <a:p>
            <a:pPr marL="342900" indent="0">
              <a:buNone/>
            </a:pPr>
            <a:r>
              <a:rPr lang="en-US" dirty="0" smtClean="0"/>
              <a:t>Health care coverage</a:t>
            </a:r>
          </a:p>
          <a:p>
            <a:r>
              <a:rPr lang="en-US" dirty="0" smtClean="0"/>
              <a:t>The right balance of deductible and premium</a:t>
            </a:r>
          </a:p>
          <a:p>
            <a:pPr lvl="1"/>
            <a:r>
              <a:rPr lang="en-US" dirty="0" smtClean="0"/>
              <a:t>Higher deductibles have lower premiums</a:t>
            </a:r>
          </a:p>
          <a:p>
            <a:pPr lvl="1"/>
            <a:r>
              <a:rPr lang="en-US" dirty="0" smtClean="0"/>
              <a:t>Select plan based on medical needs </a:t>
            </a:r>
          </a:p>
          <a:p>
            <a:r>
              <a:rPr lang="en-US" dirty="0" smtClean="0"/>
              <a:t>Efficient plan utilization, including:</a:t>
            </a:r>
          </a:p>
          <a:p>
            <a:pPr lvl="1"/>
            <a:r>
              <a:rPr lang="en-US" dirty="0" smtClean="0"/>
              <a:t>Understanding your plan </a:t>
            </a:r>
          </a:p>
          <a:p>
            <a:pPr lvl="1"/>
            <a:r>
              <a:rPr lang="en-US" dirty="0" smtClean="0"/>
              <a:t>Using in-network providers</a:t>
            </a:r>
          </a:p>
          <a:p>
            <a:pPr lvl="1"/>
            <a:r>
              <a:rPr lang="en-US" dirty="0" smtClean="0"/>
              <a:t>Substituting generics when available</a:t>
            </a:r>
          </a:p>
          <a:p>
            <a:pPr lvl="1"/>
            <a:r>
              <a:rPr lang="en-US" dirty="0" smtClean="0"/>
              <a:t>Wellness programs and preventive care</a:t>
            </a:r>
          </a:p>
          <a:p>
            <a:pPr lvl="1"/>
            <a:r>
              <a:rPr lang="en-US" dirty="0" smtClean="0"/>
              <a:t>Chronic condition management</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B01-60</a:t>
            </a:r>
            <a:endParaRPr lang="en-US" sz="900" dirty="0">
              <a:solidFill>
                <a:srgbClr val="000000"/>
              </a:solidFill>
            </a:endParaRPr>
          </a:p>
        </p:txBody>
      </p:sp>
    </p:spTree>
    <p:extLst>
      <p:ext uri="{BB962C8B-B14F-4D97-AF65-F5344CB8AC3E}">
        <p14:creationId xmlns:p14="http://schemas.microsoft.com/office/powerpoint/2010/main" val="11521890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2774" name="Rectangle 13"/>
          <p:cNvSpPr>
            <a:spLocks noGrp="1" noChangeArrowheads="1"/>
          </p:cNvSpPr>
          <p:nvPr>
            <p:ph sz="half" idx="1"/>
          </p:nvPr>
        </p:nvSpPr>
        <p:spPr/>
        <p:txBody>
          <a:bodyPr/>
          <a:lstStyle/>
          <a:p>
            <a:r>
              <a:rPr lang="en-US" dirty="0" smtClean="0"/>
              <a:t>Federally-qualified High Deductible Health Plans </a:t>
            </a:r>
          </a:p>
          <a:p>
            <a:pPr lvl="1"/>
            <a:r>
              <a:rPr lang="en-US" dirty="0" smtClean="0"/>
              <a:t>Generally lower in premium</a:t>
            </a:r>
          </a:p>
          <a:p>
            <a:pPr lvl="1"/>
            <a:r>
              <a:rPr lang="en-US" dirty="0" smtClean="0"/>
              <a:t>Can be paired with a tax-advantaged HSA</a:t>
            </a:r>
          </a:p>
          <a:p>
            <a:r>
              <a:rPr lang="en-US" dirty="0" smtClean="0"/>
              <a:t>Health Savings Accounts (HSAs)</a:t>
            </a:r>
          </a:p>
          <a:p>
            <a:pPr lvl="1"/>
            <a:r>
              <a:rPr lang="en-US" dirty="0" smtClean="0"/>
              <a:t>Must be paired with a qualified High Deductible Health Plan</a:t>
            </a:r>
          </a:p>
          <a:p>
            <a:pPr lvl="1"/>
            <a:r>
              <a:rPr lang="en-US" dirty="0" smtClean="0"/>
              <a:t>Savings can accrue to cover larger expenses or medical expenses during retirement</a:t>
            </a:r>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B01-61</a:t>
            </a:r>
            <a:endParaRPr lang="en-US" sz="900" dirty="0">
              <a:solidFill>
                <a:srgbClr val="000000"/>
              </a:solidFill>
            </a:endParaRPr>
          </a:p>
        </p:txBody>
      </p:sp>
    </p:spTree>
    <p:extLst>
      <p:ext uri="{BB962C8B-B14F-4D97-AF65-F5344CB8AC3E}">
        <p14:creationId xmlns:p14="http://schemas.microsoft.com/office/powerpoint/2010/main" val="91899238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4822" name="Rectangle 13"/>
          <p:cNvSpPr>
            <a:spLocks noGrp="1" noChangeArrowheads="1"/>
          </p:cNvSpPr>
          <p:nvPr>
            <p:ph sz="half" idx="1"/>
          </p:nvPr>
        </p:nvSpPr>
        <p:spPr/>
        <p:txBody>
          <a:bodyPr/>
          <a:lstStyle/>
          <a:p>
            <a:pPr marL="342900" indent="0">
              <a:buNone/>
            </a:pPr>
            <a:r>
              <a:rPr lang="en-US" dirty="0" smtClean="0"/>
              <a:t>Take advantage of your HSA</a:t>
            </a:r>
          </a:p>
          <a:p>
            <a:r>
              <a:rPr lang="en-US" dirty="0" smtClean="0"/>
              <a:t>Make catch-up contributions, age 55 and older</a:t>
            </a:r>
          </a:p>
          <a:p>
            <a:r>
              <a:rPr lang="en-US" dirty="0" smtClean="0"/>
              <a:t>Pay retiree medical expenses, including Medicare and long-term care insurance premiums</a:t>
            </a:r>
          </a:p>
          <a:p>
            <a:r>
              <a:rPr lang="en-US" dirty="0" smtClean="0"/>
              <a:t>After age 65, money can be used for non-medical expenses without tax penalty</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B01-62</a:t>
            </a:r>
            <a:endParaRPr lang="en-US" sz="900" dirty="0">
              <a:solidFill>
                <a:srgbClr val="000000"/>
              </a:solidFill>
            </a:endParaRPr>
          </a:p>
        </p:txBody>
      </p:sp>
    </p:spTree>
    <p:extLst>
      <p:ext uri="{BB962C8B-B14F-4D97-AF65-F5344CB8AC3E}">
        <p14:creationId xmlns:p14="http://schemas.microsoft.com/office/powerpoint/2010/main" val="346303634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6870" name="Rectangle 13"/>
          <p:cNvSpPr>
            <a:spLocks noGrp="1" noChangeArrowheads="1"/>
          </p:cNvSpPr>
          <p:nvPr>
            <p:ph sz="half" idx="1"/>
          </p:nvPr>
        </p:nvSpPr>
        <p:spPr>
          <a:xfrm>
            <a:off x="529360" y="2129968"/>
            <a:ext cx="7073223" cy="2804252"/>
          </a:xfrm>
        </p:spPr>
        <p:txBody>
          <a:bodyPr/>
          <a:lstStyle/>
          <a:p>
            <a:r>
              <a:rPr lang="en-US" dirty="0" smtClean="0"/>
              <a:t>Employed after age 65</a:t>
            </a:r>
          </a:p>
          <a:p>
            <a:pPr lvl="1"/>
            <a:r>
              <a:rPr lang="en-US" dirty="0" smtClean="0"/>
              <a:t>Becoming Medicare primary at employer under 20 employees</a:t>
            </a:r>
          </a:p>
          <a:p>
            <a:pPr lvl="2"/>
            <a:r>
              <a:rPr lang="en-US" dirty="0" smtClean="0"/>
              <a:t>Continuing your employer-sponsored plan at employer over 20 employees</a:t>
            </a:r>
            <a:br>
              <a:rPr lang="en-US" dirty="0" smtClean="0"/>
            </a:br>
            <a:r>
              <a:rPr lang="en-US" dirty="0" smtClean="0"/>
              <a:t>(Medicare secondary) </a:t>
            </a:r>
          </a:p>
          <a:p>
            <a:r>
              <a:rPr lang="en-US" dirty="0" smtClean="0"/>
              <a:t>At retirement</a:t>
            </a:r>
          </a:p>
          <a:p>
            <a:pPr lvl="1"/>
            <a:r>
              <a:rPr lang="en-US" dirty="0" smtClean="0"/>
              <a:t>Electing employer’s retirement plan, if offered</a:t>
            </a:r>
          </a:p>
          <a:p>
            <a:pPr lvl="1"/>
            <a:r>
              <a:rPr lang="en-US" dirty="0" smtClean="0"/>
              <a:t>Medicare primary and selecting Medicare supplements</a:t>
            </a:r>
          </a:p>
          <a:p>
            <a:pPr lvl="2"/>
            <a:endParaRPr lang="en-US" dirty="0" smtClean="0"/>
          </a:p>
          <a:p>
            <a:pPr lvl="3"/>
            <a:endParaRPr lang="en-US" dirty="0" smtClean="0"/>
          </a:p>
          <a:p>
            <a:pPr lvl="3"/>
            <a:endParaRPr lang="en-US" dirty="0" smtClean="0"/>
          </a:p>
          <a:p>
            <a:pPr lvl="3"/>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B01-63</a:t>
            </a:r>
            <a:endParaRPr lang="en-US" sz="900" dirty="0">
              <a:solidFill>
                <a:srgbClr val="000000"/>
              </a:solidFill>
            </a:endParaRPr>
          </a:p>
        </p:txBody>
      </p:sp>
    </p:spTree>
    <p:extLst>
      <p:ext uri="{BB962C8B-B14F-4D97-AF65-F5344CB8AC3E}">
        <p14:creationId xmlns:p14="http://schemas.microsoft.com/office/powerpoint/2010/main" val="72237550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9"/>
          <p:cNvSpPr>
            <a:spLocks noGrp="1" noChangeArrowheads="1"/>
          </p:cNvSpPr>
          <p:nvPr>
            <p:ph type="title"/>
          </p:nvPr>
        </p:nvSpPr>
        <p:spPr/>
        <p:txBody>
          <a:bodyPr/>
          <a:lstStyle/>
          <a:p>
            <a:r>
              <a:rPr lang="en-US" smtClean="0"/>
              <a:t>Medicare</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62468" name="Rectangle 10"/>
          <p:cNvSpPr>
            <a:spLocks noGrp="1" noChangeArrowheads="1"/>
          </p:cNvSpPr>
          <p:nvPr>
            <p:ph sz="half" idx="1"/>
          </p:nvPr>
        </p:nvSpPr>
        <p:spPr/>
        <p:txBody>
          <a:bodyPr/>
          <a:lstStyle/>
          <a:p>
            <a:pPr marL="342900" indent="0">
              <a:buNone/>
            </a:pPr>
            <a:r>
              <a:rPr lang="en-US" dirty="0" smtClean="0"/>
              <a:t>What is Medicare?</a:t>
            </a:r>
          </a:p>
          <a:p>
            <a:r>
              <a:rPr lang="en-US" dirty="0" smtClean="0"/>
              <a:t>Part A: Basic hospital insurance</a:t>
            </a:r>
          </a:p>
          <a:p>
            <a:r>
              <a:rPr lang="en-US" dirty="0" smtClean="0"/>
              <a:t>Part B: Supplemental medical insurance</a:t>
            </a:r>
          </a:p>
          <a:p>
            <a:r>
              <a:rPr lang="en-US" dirty="0" smtClean="0"/>
              <a:t>Part D: Prescription drug coverage</a:t>
            </a:r>
          </a:p>
          <a:p>
            <a:r>
              <a:rPr lang="en-US" dirty="0" smtClean="0"/>
              <a:t>Part C: Medicare Advantage Plans</a:t>
            </a:r>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B01-64</a:t>
            </a:r>
            <a:endParaRPr lang="en-US" sz="900" dirty="0">
              <a:solidFill>
                <a:srgbClr val="000000"/>
              </a:solidFill>
            </a:endParaRPr>
          </a:p>
        </p:txBody>
      </p:sp>
    </p:spTree>
    <p:extLst>
      <p:ext uri="{BB962C8B-B14F-4D97-AF65-F5344CB8AC3E}">
        <p14:creationId xmlns:p14="http://schemas.microsoft.com/office/powerpoint/2010/main" val="360044497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12"/>
          <p:cNvSpPr>
            <a:spLocks noGrp="1" noChangeArrowheads="1"/>
          </p:cNvSpPr>
          <p:nvPr>
            <p:ph type="title"/>
          </p:nvPr>
        </p:nvSpPr>
        <p:spPr/>
        <p:txBody>
          <a:bodyPr/>
          <a:lstStyle/>
          <a:p>
            <a:r>
              <a:rPr lang="en-US" smtClean="0"/>
              <a:t>Medicare</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8918" name="Rectangle 13"/>
          <p:cNvSpPr>
            <a:spLocks noGrp="1" noChangeArrowheads="1"/>
          </p:cNvSpPr>
          <p:nvPr>
            <p:ph sz="half" idx="1"/>
          </p:nvPr>
        </p:nvSpPr>
        <p:spPr/>
        <p:txBody>
          <a:bodyPr/>
          <a:lstStyle/>
          <a:p>
            <a:pPr marL="342900" indent="0">
              <a:buNone/>
            </a:pPr>
            <a:r>
              <a:rPr lang="en-US" dirty="0" smtClean="0"/>
              <a:t>Medicare supplement plans</a:t>
            </a:r>
          </a:p>
          <a:p>
            <a:r>
              <a:rPr lang="en-US" dirty="0" smtClean="0"/>
              <a:t>Coordinate with original Medicare</a:t>
            </a:r>
          </a:p>
          <a:p>
            <a:r>
              <a:rPr lang="en-US" dirty="0" smtClean="0"/>
              <a:t>Prescription drug coverage (Part D) may be bundled or separate</a:t>
            </a:r>
          </a:p>
          <a:p>
            <a:pPr marL="342900" indent="0">
              <a:buNone/>
            </a:pPr>
            <a:r>
              <a:rPr lang="en-US" dirty="0" smtClean="0"/>
              <a:t>GuideStone Medicare-coordinating plans:</a:t>
            </a:r>
          </a:p>
          <a:p>
            <a:r>
              <a:rPr lang="en-US" dirty="0" smtClean="0"/>
              <a:t>Coordinate with original Medicare</a:t>
            </a:r>
          </a:p>
          <a:p>
            <a:r>
              <a:rPr lang="en-US" dirty="0" smtClean="0"/>
              <a:t>Includes Part D</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B01-65</a:t>
            </a:r>
            <a:endParaRPr lang="en-US" sz="900" dirty="0">
              <a:solidFill>
                <a:srgbClr val="000000"/>
              </a:solidFill>
            </a:endParaRPr>
          </a:p>
        </p:txBody>
      </p:sp>
    </p:spTree>
    <p:extLst>
      <p:ext uri="{BB962C8B-B14F-4D97-AF65-F5344CB8AC3E}">
        <p14:creationId xmlns:p14="http://schemas.microsoft.com/office/powerpoint/2010/main" val="94515530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12"/>
          <p:cNvSpPr>
            <a:spLocks noGrp="1" noChangeArrowheads="1"/>
          </p:cNvSpPr>
          <p:nvPr>
            <p:ph type="title"/>
          </p:nvPr>
        </p:nvSpPr>
        <p:spPr/>
        <p:txBody>
          <a:bodyPr/>
          <a:lstStyle/>
          <a:p>
            <a:r>
              <a:rPr lang="en-US" smtClean="0"/>
              <a:t>Medicare</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38918" name="Rectangle 13"/>
          <p:cNvSpPr>
            <a:spLocks noGrp="1" noChangeArrowheads="1"/>
          </p:cNvSpPr>
          <p:nvPr>
            <p:ph sz="half" idx="1"/>
          </p:nvPr>
        </p:nvSpPr>
        <p:spPr/>
        <p:txBody>
          <a:bodyPr/>
          <a:lstStyle/>
          <a:p>
            <a:pPr marL="342900" indent="0">
              <a:buNone/>
            </a:pPr>
            <a:r>
              <a:rPr lang="en-US" dirty="0" smtClean="0"/>
              <a:t>Medicare Advantage Plans</a:t>
            </a:r>
          </a:p>
          <a:p>
            <a:r>
              <a:rPr lang="en-US" dirty="0" smtClean="0"/>
              <a:t>Alternative to original Medicare, replacing Parts A and B</a:t>
            </a:r>
          </a:p>
          <a:p>
            <a:r>
              <a:rPr lang="en-US" dirty="0" smtClean="0"/>
              <a:t>Must use doctors in the plan’s network</a:t>
            </a:r>
          </a:p>
          <a:p>
            <a:r>
              <a:rPr lang="en-US" dirty="0" smtClean="0"/>
              <a:t>May include Part D prescription drug coverage</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B01-66</a:t>
            </a:r>
            <a:endParaRPr lang="en-US" sz="900" dirty="0">
              <a:solidFill>
                <a:srgbClr val="000000"/>
              </a:solidFill>
            </a:endParaRPr>
          </a:p>
        </p:txBody>
      </p:sp>
    </p:spTree>
    <p:extLst>
      <p:ext uri="{BB962C8B-B14F-4D97-AF65-F5344CB8AC3E}">
        <p14:creationId xmlns:p14="http://schemas.microsoft.com/office/powerpoint/2010/main" val="197840695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0966" name="Rectangle 13"/>
          <p:cNvSpPr>
            <a:spLocks noGrp="1" noChangeArrowheads="1"/>
          </p:cNvSpPr>
          <p:nvPr>
            <p:ph sz="half" idx="1"/>
          </p:nvPr>
        </p:nvSpPr>
        <p:spPr>
          <a:xfrm>
            <a:off x="529361" y="2129968"/>
            <a:ext cx="7700240" cy="2804252"/>
          </a:xfrm>
        </p:spPr>
        <p:txBody>
          <a:bodyPr/>
          <a:lstStyle/>
          <a:p>
            <a:pPr marL="342900" indent="0">
              <a:buNone/>
            </a:pPr>
            <a:r>
              <a:rPr lang="en-US" dirty="0" smtClean="0"/>
              <a:t>Long-term care average expenses [</a:t>
            </a:r>
            <a:r>
              <a:rPr lang="en-US" i="1" dirty="0" smtClean="0"/>
              <a:t>www.longtermcare.gov</a:t>
            </a:r>
            <a:r>
              <a:rPr lang="en-US" dirty="0" smtClean="0"/>
              <a:t>]</a:t>
            </a:r>
          </a:p>
          <a:p>
            <a:r>
              <a:rPr lang="en-US" dirty="0" smtClean="0"/>
              <a:t>Private room in a nursing home averages $83,500/year</a:t>
            </a:r>
          </a:p>
          <a:p>
            <a:r>
              <a:rPr lang="en-US" dirty="0" smtClean="0"/>
              <a:t>Assisted living $39,500/year</a:t>
            </a:r>
          </a:p>
          <a:p>
            <a:r>
              <a:rPr lang="en-US" dirty="0" smtClean="0"/>
              <a:t>Adult day </a:t>
            </a:r>
            <a:r>
              <a:rPr lang="en-US" dirty="0"/>
              <a:t>c</a:t>
            </a:r>
            <a:r>
              <a:rPr lang="en-US" dirty="0" smtClean="0"/>
              <a:t>are $60/day and home health aide $21/hour</a:t>
            </a:r>
          </a:p>
          <a:p>
            <a:r>
              <a:rPr lang="en-US" dirty="0" smtClean="0"/>
              <a:t>70% of Americans age 65 and older will need long-term care in their lifetime [ASCIA Partners]</a:t>
            </a:r>
          </a:p>
          <a:p>
            <a:r>
              <a:rPr lang="en-US" dirty="0" smtClean="0"/>
              <a:t>12 million older Americans will need long-term care by 2020</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B01-67</a:t>
            </a:r>
            <a:endParaRPr lang="en-US" sz="900" dirty="0">
              <a:solidFill>
                <a:srgbClr val="000000"/>
              </a:solidFill>
            </a:endParaRPr>
          </a:p>
        </p:txBody>
      </p:sp>
    </p:spTree>
    <p:extLst>
      <p:ext uri="{BB962C8B-B14F-4D97-AF65-F5344CB8AC3E}">
        <p14:creationId xmlns:p14="http://schemas.microsoft.com/office/powerpoint/2010/main" val="307763497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4"/>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3014" name="Rectangle 15"/>
          <p:cNvSpPr>
            <a:spLocks noGrp="1" noChangeArrowheads="1"/>
          </p:cNvSpPr>
          <p:nvPr>
            <p:ph sz="half" idx="1"/>
          </p:nvPr>
        </p:nvSpPr>
        <p:spPr/>
        <p:txBody>
          <a:bodyPr/>
          <a:lstStyle/>
          <a:p>
            <a:pPr marL="342900" indent="0">
              <a:buNone/>
            </a:pPr>
            <a:r>
              <a:rPr lang="en-US" dirty="0" smtClean="0"/>
              <a:t>Long-term care insurance</a:t>
            </a:r>
          </a:p>
          <a:p>
            <a:r>
              <a:rPr lang="en-US" dirty="0" smtClean="0"/>
              <a:t>Helps pays for services</a:t>
            </a:r>
          </a:p>
          <a:p>
            <a:pPr lvl="1"/>
            <a:r>
              <a:rPr lang="en-US" dirty="0" smtClean="0"/>
              <a:t>In-home care</a:t>
            </a:r>
          </a:p>
          <a:p>
            <a:pPr lvl="1"/>
            <a:r>
              <a:rPr lang="en-US" dirty="0" smtClean="0"/>
              <a:t>Assisted living</a:t>
            </a:r>
          </a:p>
          <a:p>
            <a:pPr lvl="1"/>
            <a:r>
              <a:rPr lang="en-US" dirty="0" smtClean="0"/>
              <a:t>Nursing home care</a:t>
            </a:r>
          </a:p>
          <a:p>
            <a:r>
              <a:rPr lang="en-US" dirty="0" smtClean="0"/>
              <a:t>Premium depends, in part, on age at time of purchase</a:t>
            </a:r>
          </a:p>
          <a:p>
            <a:r>
              <a:rPr lang="en-US" dirty="0" smtClean="0"/>
              <a:t>Inflation protection</a:t>
            </a:r>
          </a:p>
          <a:p>
            <a:r>
              <a:rPr lang="en-US" dirty="0" smtClean="0"/>
              <a:t>Personal circumstances matter</a:t>
            </a:r>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B01-68</a:t>
            </a:r>
            <a:endParaRPr lang="en-US" sz="900" dirty="0">
              <a:solidFill>
                <a:srgbClr val="000000"/>
              </a:solidFill>
            </a:endParaRPr>
          </a:p>
        </p:txBody>
      </p:sp>
    </p:spTree>
    <p:extLst>
      <p:ext uri="{BB962C8B-B14F-4D97-AF65-F5344CB8AC3E}">
        <p14:creationId xmlns:p14="http://schemas.microsoft.com/office/powerpoint/2010/main" val="13545695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8" descr="IMG_0077"/>
          <p:cNvPicPr>
            <a:picLocks noChangeAspect="1" noChangeArrowheads="1"/>
          </p:cNvPicPr>
          <p:nvPr/>
        </p:nvPicPr>
        <p:blipFill>
          <a:blip r:embed="rId3"/>
          <a:srcRect l="21468" t="1074" r="30919"/>
          <a:stretch>
            <a:fillRect/>
          </a:stretch>
        </p:blipFill>
        <p:spPr bwMode="auto">
          <a:xfrm>
            <a:off x="522546" y="1684020"/>
            <a:ext cx="2675074" cy="3704621"/>
          </a:xfrm>
          <a:prstGeom prst="rect">
            <a:avLst/>
          </a:prstGeom>
          <a:noFill/>
          <a:ln w="9525">
            <a:noFill/>
            <a:miter lim="800000"/>
            <a:headEnd/>
            <a:tailEnd/>
          </a:ln>
          <a:effectLst/>
        </p:spPr>
      </p:pic>
      <p:pic>
        <p:nvPicPr>
          <p:cNvPr id="27651" name="Picture 27" descr="grandpa dad boy on blanket"/>
          <p:cNvPicPr>
            <a:picLocks noChangeAspect="1" noChangeArrowheads="1"/>
          </p:cNvPicPr>
          <p:nvPr/>
        </p:nvPicPr>
        <p:blipFill>
          <a:blip r:embed="rId4" cstate="print"/>
          <a:srcRect/>
          <a:stretch>
            <a:fillRect/>
          </a:stretch>
        </p:blipFill>
        <p:spPr bwMode="auto">
          <a:xfrm>
            <a:off x="5638801" y="1684021"/>
            <a:ext cx="2975055" cy="3704620"/>
          </a:xfrm>
          <a:prstGeom prst="rect">
            <a:avLst/>
          </a:prstGeom>
          <a:noFill/>
          <a:ln w="9525">
            <a:noFill/>
            <a:miter lim="800000"/>
            <a:headEnd/>
            <a:tailEnd/>
          </a:ln>
          <a:effectLst/>
        </p:spPr>
      </p:pic>
      <p:sp>
        <p:nvSpPr>
          <p:cNvPr id="27658" name="Text Box 16"/>
          <p:cNvSpPr txBox="1">
            <a:spLocks noChangeArrowheads="1"/>
          </p:cNvSpPr>
          <p:nvPr/>
        </p:nvSpPr>
        <p:spPr bwMode="auto">
          <a:xfrm>
            <a:off x="495300" y="6137394"/>
            <a:ext cx="4492626" cy="246221"/>
          </a:xfrm>
          <a:prstGeom prst="rect">
            <a:avLst/>
          </a:prstGeom>
          <a:noFill/>
          <a:ln w="9525">
            <a:noFill/>
            <a:miter lim="800000"/>
            <a:headEnd/>
            <a:tailEnd/>
          </a:ln>
        </p:spPr>
        <p:txBody>
          <a:bodyPr wrap="square">
            <a:spAutoFit/>
          </a:bodyPr>
          <a:lstStyle/>
          <a:p>
            <a:pPr defTabSz="914400"/>
            <a:r>
              <a:rPr lang="en-US" sz="1000" dirty="0"/>
              <a:t>Source: Centers for Disease Control and Prevention, as of January 24, </a:t>
            </a:r>
            <a:r>
              <a:rPr lang="en-US" sz="1000" dirty="0" smtClean="0"/>
              <a:t>2013</a:t>
            </a:r>
            <a:endParaRPr lang="en-US" sz="1200" dirty="0"/>
          </a:p>
        </p:txBody>
      </p:sp>
      <p:sp>
        <p:nvSpPr>
          <p:cNvPr id="27659" name="Rectangle 29"/>
          <p:cNvSpPr>
            <a:spLocks noGrp="1" noChangeArrowheads="1"/>
          </p:cNvSpPr>
          <p:nvPr>
            <p:ph type="title"/>
          </p:nvPr>
        </p:nvSpPr>
        <p:spPr>
          <a:xfrm>
            <a:off x="509903" y="521912"/>
            <a:ext cx="6914153" cy="400110"/>
          </a:xfrm>
        </p:spPr>
        <p:txBody>
          <a:bodyPr/>
          <a:lstStyle/>
          <a:p>
            <a:r>
              <a:rPr lang="en-US" dirty="0" smtClean="0"/>
              <a:t>How Long Can You Expect to Live in Retirement?</a:t>
            </a:r>
            <a:br>
              <a:rPr lang="en-US" dirty="0" smtClean="0"/>
            </a:br>
            <a:r>
              <a:rPr lang="en-US" sz="2400" dirty="0" smtClean="0">
                <a:solidFill>
                  <a:schemeClr val="tx1">
                    <a:lumMod val="50000"/>
                    <a:lumOff val="50000"/>
                  </a:schemeClr>
                </a:solidFill>
              </a:rPr>
              <a:t>Plan on an average of 20 to 35 years</a:t>
            </a:r>
            <a:endParaRPr lang="en-US" sz="2400" i="1" dirty="0" smtClean="0">
              <a:solidFill>
                <a:schemeClr val="tx1">
                  <a:lumMod val="50000"/>
                  <a:lumOff val="50000"/>
                </a:schemeClr>
              </a:solidFill>
            </a:endParaRPr>
          </a:p>
        </p:txBody>
      </p:sp>
      <p:sp>
        <p:nvSpPr>
          <p:cNvPr id="3" name="Text Placeholder 2"/>
          <p:cNvSpPr>
            <a:spLocks noGrp="1"/>
          </p:cNvSpPr>
          <p:nvPr>
            <p:ph type="body" sz="quarter" idx="20"/>
          </p:nvPr>
        </p:nvSpPr>
        <p:spPr/>
        <p:txBody>
          <a:bodyPr/>
          <a:lstStyle/>
          <a:p>
            <a:r>
              <a:rPr lang="en-US" dirty="0"/>
              <a:t>PREPARING FOR </a:t>
            </a:r>
            <a:r>
              <a:rPr lang="en-US" dirty="0" smtClean="0"/>
              <a:t>RETIREMENT</a:t>
            </a:r>
            <a:endParaRPr lang="en-US" dirty="0"/>
          </a:p>
        </p:txBody>
      </p:sp>
      <p:sp>
        <p:nvSpPr>
          <p:cNvPr id="11"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a:t>
            </a:r>
            <a:endParaRPr lang="en-US" sz="9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98002236"/>
              </p:ext>
            </p:extLst>
          </p:nvPr>
        </p:nvGraphicFramePr>
        <p:xfrm>
          <a:off x="3396448" y="2529844"/>
          <a:ext cx="2046406" cy="2026920"/>
        </p:xfrm>
        <a:graphic>
          <a:graphicData uri="http://schemas.openxmlformats.org/drawingml/2006/table">
            <a:tbl>
              <a:tblPr firstRow="1" bandRow="1">
                <a:tableStyleId>{5C22544A-7EE6-4342-B048-85BDC9FD1C3A}</a:tableStyleId>
              </a:tblPr>
              <a:tblGrid>
                <a:gridCol w="1023203"/>
                <a:gridCol w="1023203"/>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t>IF YOUR</a:t>
                      </a:r>
                      <a:r>
                        <a:rPr lang="en-US" b="0" baseline="0" dirty="0" smtClean="0"/>
                        <a:t> </a:t>
                      </a:r>
                      <a:r>
                        <a:rPr lang="en-US" b="0" dirty="0" smtClean="0"/>
                        <a:t>AGE IS</a:t>
                      </a:r>
                      <a:br>
                        <a:rPr lang="en-US" b="0" dirty="0" smtClean="0"/>
                      </a:br>
                      <a:r>
                        <a:rPr lang="en-US" b="0" baseline="0" dirty="0" smtClean="0"/>
                        <a:t>N</a:t>
                      </a:r>
                      <a:r>
                        <a:rPr lang="en-US" b="0" dirty="0" smtClean="0"/>
                        <a:t>OW</a:t>
                      </a:r>
                      <a:endParaRPr lang="en-US" b="0" dirty="0"/>
                    </a:p>
                  </a:txBody>
                  <a:tcPr anchor="ctr"/>
                </a:tc>
                <a:tc>
                  <a:txBody>
                    <a:bodyPr/>
                    <a:lstStyle/>
                    <a:p>
                      <a:pPr algn="ctr"/>
                      <a:r>
                        <a:rPr lang="en-US" b="0" dirty="0" smtClean="0"/>
                        <a:t>LIKELY</a:t>
                      </a:r>
                      <a:br>
                        <a:rPr lang="en-US" b="0" dirty="0" smtClean="0"/>
                      </a:br>
                      <a:r>
                        <a:rPr lang="en-US" b="0" dirty="0" smtClean="0"/>
                        <a:t>TO LIVE</a:t>
                      </a:r>
                      <a:br>
                        <a:rPr lang="en-US" b="0" dirty="0" smtClean="0"/>
                      </a:br>
                      <a:r>
                        <a:rPr lang="en-US" b="0" dirty="0" smtClean="0"/>
                        <a:t>TO AGE</a:t>
                      </a:r>
                      <a:endParaRPr lang="en-US" b="0" dirty="0"/>
                    </a:p>
                  </a:txBody>
                  <a:tcPr anchor="ctr"/>
                </a:tc>
              </a:tr>
              <a:tr h="370840">
                <a:tc>
                  <a:txBody>
                    <a:bodyPr/>
                    <a:lstStyle/>
                    <a:p>
                      <a:pPr algn="ctr"/>
                      <a:r>
                        <a:rPr lang="en-US" b="0" dirty="0" smtClean="0"/>
                        <a:t>55</a:t>
                      </a:r>
                      <a:endParaRPr lang="en-US" b="0" dirty="0"/>
                    </a:p>
                  </a:txBody>
                  <a:tcPr/>
                </a:tc>
                <a:tc>
                  <a:txBody>
                    <a:bodyPr/>
                    <a:lstStyle/>
                    <a:p>
                      <a:pPr algn="ctr"/>
                      <a:r>
                        <a:rPr lang="en-US" b="0" dirty="0" smtClean="0"/>
                        <a:t>82</a:t>
                      </a:r>
                      <a:endParaRPr lang="en-US" b="0" dirty="0"/>
                    </a:p>
                  </a:txBody>
                  <a:tcPr/>
                </a:tc>
              </a:tr>
              <a:tr h="370840">
                <a:tc>
                  <a:txBody>
                    <a:bodyPr/>
                    <a:lstStyle/>
                    <a:p>
                      <a:pPr algn="ctr"/>
                      <a:r>
                        <a:rPr lang="en-US" b="0" dirty="0" smtClean="0"/>
                        <a:t>60</a:t>
                      </a:r>
                      <a:endParaRPr lang="en-US" b="0" dirty="0"/>
                    </a:p>
                  </a:txBody>
                  <a:tcPr/>
                </a:tc>
                <a:tc>
                  <a:txBody>
                    <a:bodyPr/>
                    <a:lstStyle/>
                    <a:p>
                      <a:pPr algn="ctr"/>
                      <a:r>
                        <a:rPr lang="en-US" b="0" dirty="0" smtClean="0"/>
                        <a:t>83</a:t>
                      </a:r>
                      <a:endParaRPr lang="en-US" b="0" dirty="0"/>
                    </a:p>
                  </a:txBody>
                  <a:tcPr/>
                </a:tc>
              </a:tr>
              <a:tr h="370840">
                <a:tc>
                  <a:txBody>
                    <a:bodyPr/>
                    <a:lstStyle/>
                    <a:p>
                      <a:pPr algn="ctr"/>
                      <a:r>
                        <a:rPr lang="en-US" b="0" dirty="0" smtClean="0"/>
                        <a:t>65</a:t>
                      </a:r>
                      <a:endParaRPr lang="en-US" b="0" dirty="0"/>
                    </a:p>
                  </a:txBody>
                  <a:tcPr/>
                </a:tc>
                <a:tc>
                  <a:txBody>
                    <a:bodyPr/>
                    <a:lstStyle/>
                    <a:p>
                      <a:pPr algn="ctr"/>
                      <a:r>
                        <a:rPr lang="en-US" b="0" dirty="0" smtClean="0"/>
                        <a:t>84</a:t>
                      </a:r>
                      <a:endParaRPr lang="en-US" b="0" dirty="0"/>
                    </a:p>
                  </a:txBody>
                  <a:tcPr/>
                </a:tc>
              </a:tr>
            </a:tbl>
          </a:graphicData>
        </a:graphic>
      </p:graphicFrame>
    </p:spTree>
    <p:extLst>
      <p:ext uri="{BB962C8B-B14F-4D97-AF65-F5344CB8AC3E}">
        <p14:creationId xmlns:p14="http://schemas.microsoft.com/office/powerpoint/2010/main" val="311508389"/>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5062" name="Rectangle 13"/>
          <p:cNvSpPr>
            <a:spLocks noGrp="1" noChangeArrowheads="1"/>
          </p:cNvSpPr>
          <p:nvPr>
            <p:ph sz="half" idx="1"/>
          </p:nvPr>
        </p:nvSpPr>
        <p:spPr/>
        <p:txBody>
          <a:bodyPr/>
          <a:lstStyle/>
          <a:p>
            <a:pPr marL="342900" indent="0">
              <a:buNone/>
            </a:pPr>
            <a:r>
              <a:rPr lang="en-US" dirty="0" smtClean="0"/>
              <a:t>Disability coverage </a:t>
            </a:r>
          </a:p>
          <a:p>
            <a:r>
              <a:rPr lang="en-US" dirty="0" smtClean="0"/>
              <a:t>Four times more likely to become disabled than die during career</a:t>
            </a:r>
          </a:p>
          <a:p>
            <a:r>
              <a:rPr lang="en-US" dirty="0" smtClean="0"/>
              <a:t>Protects your most valuable asset</a:t>
            </a:r>
          </a:p>
          <a:p>
            <a:r>
              <a:rPr lang="en-US" dirty="0" smtClean="0"/>
              <a:t>Replaces a portion of your income based on disability</a:t>
            </a:r>
          </a:p>
          <a:p>
            <a:endParaRPr lang="en-US" dirty="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B01-69</a:t>
            </a:r>
            <a:endParaRPr lang="en-US" sz="900" dirty="0">
              <a:solidFill>
                <a:srgbClr val="000000"/>
              </a:solidFill>
            </a:endParaRPr>
          </a:p>
        </p:txBody>
      </p:sp>
    </p:spTree>
    <p:extLst>
      <p:ext uri="{BB962C8B-B14F-4D97-AF65-F5344CB8AC3E}">
        <p14:creationId xmlns:p14="http://schemas.microsoft.com/office/powerpoint/2010/main" val="322963650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12"/>
          <p:cNvSpPr>
            <a:spLocks noGrp="1" noChangeArrowheads="1"/>
          </p:cNvSpPr>
          <p:nvPr>
            <p:ph type="title"/>
          </p:nvPr>
        </p:nvSpPr>
        <p:spPr/>
        <p:txBody>
          <a:bodyPr/>
          <a:lstStyle/>
          <a:p>
            <a:r>
              <a:rPr lang="en-US" dirty="0" smtClean="0"/>
              <a:t>Insurance Coverage and Retirement</a:t>
            </a:r>
            <a:endParaRPr lang="en-US" dirty="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47110" name="Rectangle 13"/>
          <p:cNvSpPr>
            <a:spLocks noGrp="1" noChangeArrowheads="1"/>
          </p:cNvSpPr>
          <p:nvPr>
            <p:ph sz="half" idx="1"/>
          </p:nvPr>
        </p:nvSpPr>
        <p:spPr/>
        <p:txBody>
          <a:bodyPr/>
          <a:lstStyle/>
          <a:p>
            <a:r>
              <a:rPr lang="en-US" smtClean="0"/>
              <a:t>Life coverage while you’re actively working</a:t>
            </a:r>
          </a:p>
          <a:p>
            <a:pPr lvl="1"/>
            <a:r>
              <a:rPr lang="en-US" smtClean="0"/>
              <a:t>Serves as a replacement of future earnings</a:t>
            </a:r>
          </a:p>
          <a:p>
            <a:pPr lvl="1"/>
            <a:r>
              <a:rPr lang="en-US" smtClean="0"/>
              <a:t>Can help cover expenses that would otherwise be paid out of estate</a:t>
            </a:r>
          </a:p>
          <a:p>
            <a:r>
              <a:rPr lang="en-US" smtClean="0"/>
              <a:t>Life coverage in retirement</a:t>
            </a:r>
          </a:p>
          <a:p>
            <a:pPr lvl="1"/>
            <a:r>
              <a:rPr lang="en-US" smtClean="0"/>
              <a:t>Intended to cover final expenses, not replace income</a:t>
            </a:r>
          </a:p>
          <a:p>
            <a:pPr lvl="1"/>
            <a:r>
              <a:rPr lang="en-US" smtClean="0"/>
              <a:t>Generally need less coverage volume</a:t>
            </a:r>
            <a:endParaRPr lang="en-US" dirty="0"/>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B01-70</a:t>
            </a:r>
            <a:endParaRPr lang="en-US" sz="900" dirty="0">
              <a:solidFill>
                <a:srgbClr val="000000"/>
              </a:solidFill>
            </a:endParaRPr>
          </a:p>
        </p:txBody>
      </p:sp>
    </p:spTree>
    <p:extLst>
      <p:ext uri="{BB962C8B-B14F-4D97-AF65-F5344CB8AC3E}">
        <p14:creationId xmlns:p14="http://schemas.microsoft.com/office/powerpoint/2010/main" val="173481909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18"/>
          <p:cNvSpPr>
            <a:spLocks noGrp="1" noChangeArrowheads="1"/>
          </p:cNvSpPr>
          <p:nvPr>
            <p:ph type="title"/>
          </p:nvPr>
        </p:nvSpPr>
        <p:spPr/>
        <p:txBody>
          <a:bodyPr/>
          <a:lstStyle/>
          <a:p>
            <a:r>
              <a:rPr lang="en-US" smtClean="0"/>
              <a:t>Estate Planning</a:t>
            </a:r>
            <a:br>
              <a:rPr lang="en-US" smtClean="0"/>
            </a:br>
            <a:r>
              <a:rPr lang="en-US" smtClean="0"/>
              <a:t>Considerations</a:t>
            </a:r>
            <a:endParaRPr lang="en-US" dirty="0" smtClean="0"/>
          </a:p>
        </p:txBody>
      </p:sp>
      <p:sp>
        <p:nvSpPr>
          <p:cNvPr id="10" name="Text Placeholder 9"/>
          <p:cNvSpPr>
            <a:spLocks noGrp="1"/>
          </p:cNvSpPr>
          <p:nvPr>
            <p:ph type="body" sz="quarter" idx="20"/>
          </p:nvPr>
        </p:nvSpPr>
        <p:spPr>
          <a:xfrm>
            <a:off x="4777225" y="3408966"/>
            <a:ext cx="2890671" cy="301621"/>
          </a:xfrm>
        </p:spPr>
        <p:txBody>
          <a:bodyPr/>
          <a:lstStyle/>
          <a:p>
            <a:r>
              <a:rPr lang="en-US" dirty="0"/>
              <a:t>PREPARING FOR </a:t>
            </a:r>
            <a:r>
              <a:rPr lang="en-US" dirty="0" smtClean="0"/>
              <a:t>RETIREMENT</a:t>
            </a:r>
            <a:endParaRPr lang="en-US" dirty="0"/>
          </a:p>
        </p:txBody>
      </p:sp>
      <p:sp>
        <p:nvSpPr>
          <p:cNvPr id="3"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B01-71</a:t>
            </a:r>
            <a:endParaRPr lang="en-US" sz="900" dirty="0">
              <a:solidFill>
                <a:srgbClr val="000000"/>
              </a:solidFill>
            </a:endParaRPr>
          </a:p>
        </p:txBody>
      </p:sp>
    </p:spTree>
    <p:extLst>
      <p:ext uri="{BB962C8B-B14F-4D97-AF65-F5344CB8AC3E}">
        <p14:creationId xmlns:p14="http://schemas.microsoft.com/office/powerpoint/2010/main" val="3239617972"/>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3"/>
          <p:cNvSpPr>
            <a:spLocks noGrp="1" noChangeArrowheads="1"/>
          </p:cNvSpPr>
          <p:nvPr>
            <p:ph type="title"/>
          </p:nvPr>
        </p:nvSpPr>
        <p:spPr/>
        <p:txBody>
          <a:bodyPr/>
          <a:lstStyle/>
          <a:p>
            <a:r>
              <a:rPr lang="en-US" dirty="0" smtClean="0"/>
              <a:t>Choosing to Leave a Legacy </a:t>
            </a:r>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79876" name="Rectangle 14"/>
          <p:cNvSpPr>
            <a:spLocks noGrp="1" noChangeArrowheads="1"/>
          </p:cNvSpPr>
          <p:nvPr>
            <p:ph sz="half" idx="1"/>
          </p:nvPr>
        </p:nvSpPr>
        <p:spPr/>
        <p:txBody>
          <a:bodyPr/>
          <a:lstStyle/>
          <a:p>
            <a:r>
              <a:rPr lang="en-US" dirty="0" smtClean="0"/>
              <a:t>Not just for the wealthy</a:t>
            </a:r>
          </a:p>
          <a:p>
            <a:r>
              <a:rPr lang="en-US" dirty="0" smtClean="0"/>
              <a:t>Strategy for distribution of your assets</a:t>
            </a:r>
          </a:p>
          <a:p>
            <a:r>
              <a:rPr lang="en-US" dirty="0" smtClean="0"/>
              <a:t>You may choose to consult a professional</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B01-72</a:t>
            </a:r>
            <a:endParaRPr lang="en-US" sz="900" dirty="0">
              <a:solidFill>
                <a:srgbClr val="000000"/>
              </a:solidFill>
            </a:endParaRPr>
          </a:p>
        </p:txBody>
      </p:sp>
    </p:spTree>
    <p:extLst>
      <p:ext uri="{BB962C8B-B14F-4D97-AF65-F5344CB8AC3E}">
        <p14:creationId xmlns:p14="http://schemas.microsoft.com/office/powerpoint/2010/main" val="49440966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13"/>
          <p:cNvSpPr>
            <a:spLocks noGrp="1" noChangeArrowheads="1"/>
          </p:cNvSpPr>
          <p:nvPr>
            <p:ph type="title"/>
          </p:nvPr>
        </p:nvSpPr>
        <p:spPr/>
        <p:txBody>
          <a:bodyPr/>
          <a:lstStyle/>
          <a:p>
            <a:r>
              <a:rPr lang="en-US" smtClean="0"/>
              <a:t>The Will</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0900" name="Rectangle 14"/>
          <p:cNvSpPr>
            <a:spLocks noGrp="1" noChangeArrowheads="1"/>
          </p:cNvSpPr>
          <p:nvPr>
            <p:ph sz="half" idx="1"/>
          </p:nvPr>
        </p:nvSpPr>
        <p:spPr/>
        <p:txBody>
          <a:bodyPr/>
          <a:lstStyle/>
          <a:p>
            <a:r>
              <a:rPr lang="en-US" dirty="0" smtClean="0"/>
              <a:t>Simplest form of estate planning</a:t>
            </a:r>
          </a:p>
          <a:p>
            <a:r>
              <a:rPr lang="en-US" dirty="0" smtClean="0"/>
              <a:t>Decisions to be made</a:t>
            </a:r>
          </a:p>
          <a:p>
            <a:r>
              <a:rPr lang="en-US" dirty="0" smtClean="0"/>
              <a:t>The probate process</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B01-73</a:t>
            </a:r>
            <a:endParaRPr lang="en-US" sz="900" dirty="0">
              <a:solidFill>
                <a:srgbClr val="000000"/>
              </a:solidFill>
            </a:endParaRPr>
          </a:p>
        </p:txBody>
      </p:sp>
    </p:spTree>
    <p:extLst>
      <p:ext uri="{BB962C8B-B14F-4D97-AF65-F5344CB8AC3E}">
        <p14:creationId xmlns:p14="http://schemas.microsoft.com/office/powerpoint/2010/main" val="279593804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Grp="1" noChangeArrowheads="1"/>
          </p:cNvSpPr>
          <p:nvPr>
            <p:ph type="title"/>
          </p:nvPr>
        </p:nvSpPr>
        <p:spPr/>
        <p:txBody>
          <a:bodyPr/>
          <a:lstStyle/>
          <a:p>
            <a:r>
              <a:rPr lang="en-US" smtClean="0"/>
              <a:t>Trusts</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1924" name="Rectangle 10"/>
          <p:cNvSpPr>
            <a:spLocks noGrp="1" noChangeArrowheads="1"/>
          </p:cNvSpPr>
          <p:nvPr>
            <p:ph sz="half" idx="1"/>
          </p:nvPr>
        </p:nvSpPr>
        <p:spPr/>
        <p:txBody>
          <a:bodyPr/>
          <a:lstStyle/>
          <a:p>
            <a:r>
              <a:rPr lang="en-US" dirty="0" smtClean="0"/>
              <a:t>Different from a will</a:t>
            </a:r>
          </a:p>
          <a:p>
            <a:r>
              <a:rPr lang="en-US" dirty="0" smtClean="0"/>
              <a:t>Can control distribution before and after death</a:t>
            </a:r>
          </a:p>
          <a:p>
            <a:r>
              <a:rPr lang="en-US" dirty="0" smtClean="0"/>
              <a:t>Assets managed by a trustee</a:t>
            </a:r>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B01-74</a:t>
            </a:r>
            <a:endParaRPr lang="en-US" sz="900" dirty="0">
              <a:solidFill>
                <a:srgbClr val="000000"/>
              </a:solidFill>
            </a:endParaRPr>
          </a:p>
        </p:txBody>
      </p:sp>
    </p:spTree>
    <p:extLst>
      <p:ext uri="{BB962C8B-B14F-4D97-AF65-F5344CB8AC3E}">
        <p14:creationId xmlns:p14="http://schemas.microsoft.com/office/powerpoint/2010/main" val="255622592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8"/>
          <p:cNvSpPr>
            <a:spLocks noGrp="1" noChangeArrowheads="1"/>
          </p:cNvSpPr>
          <p:nvPr>
            <p:ph type="title"/>
          </p:nvPr>
        </p:nvSpPr>
        <p:spPr/>
        <p:txBody>
          <a:bodyPr/>
          <a:lstStyle/>
          <a:p>
            <a:r>
              <a:rPr lang="en-US" smtClean="0"/>
              <a:t>Health Care Planning</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2948" name="Rectangle 9"/>
          <p:cNvSpPr>
            <a:spLocks noGrp="1" noChangeArrowheads="1"/>
          </p:cNvSpPr>
          <p:nvPr>
            <p:ph sz="half" idx="1"/>
          </p:nvPr>
        </p:nvSpPr>
        <p:spPr/>
        <p:txBody>
          <a:bodyPr/>
          <a:lstStyle/>
          <a:p>
            <a:r>
              <a:rPr lang="en-US" dirty="0" smtClean="0"/>
              <a:t>A health care directive</a:t>
            </a:r>
          </a:p>
          <a:p>
            <a:r>
              <a:rPr lang="en-US" dirty="0" smtClean="0"/>
              <a:t>Medical power of attorney</a:t>
            </a:r>
          </a:p>
          <a:p>
            <a:endParaRPr lang="en-US" dirty="0" smtClean="0"/>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B01-75</a:t>
            </a:r>
            <a:endParaRPr lang="en-US" sz="900" dirty="0">
              <a:solidFill>
                <a:srgbClr val="000000"/>
              </a:solidFill>
            </a:endParaRPr>
          </a:p>
        </p:txBody>
      </p:sp>
    </p:spTree>
    <p:extLst>
      <p:ext uri="{BB962C8B-B14F-4D97-AF65-F5344CB8AC3E}">
        <p14:creationId xmlns:p14="http://schemas.microsoft.com/office/powerpoint/2010/main" val="364112461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8"/>
          <p:cNvSpPr>
            <a:spLocks noGrp="1" noChangeArrowheads="1"/>
          </p:cNvSpPr>
          <p:nvPr>
            <p:ph type="title"/>
          </p:nvPr>
        </p:nvSpPr>
        <p:spPr/>
        <p:txBody>
          <a:bodyPr/>
          <a:lstStyle/>
          <a:p>
            <a:r>
              <a:rPr lang="en-US" smtClean="0"/>
              <a:t>Estate Planning</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3972" name="Rectangle 9"/>
          <p:cNvSpPr>
            <a:spLocks noGrp="1" noChangeArrowheads="1"/>
          </p:cNvSpPr>
          <p:nvPr>
            <p:ph sz="half" idx="1"/>
          </p:nvPr>
        </p:nvSpPr>
        <p:spPr/>
        <p:txBody>
          <a:bodyPr/>
          <a:lstStyle/>
          <a:p>
            <a:r>
              <a:rPr lang="en-US" dirty="0" smtClean="0"/>
              <a:t>Part of overall retirement planning</a:t>
            </a:r>
          </a:p>
          <a:p>
            <a:r>
              <a:rPr lang="en-US" dirty="0" smtClean="0"/>
              <a:t>Good stewardship</a:t>
            </a:r>
          </a:p>
          <a:p>
            <a:endParaRPr lang="en-US" dirty="0" smtClean="0"/>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B01-76</a:t>
            </a:r>
            <a:endParaRPr lang="en-US" sz="900" dirty="0">
              <a:solidFill>
                <a:srgbClr val="000000"/>
              </a:solidFill>
            </a:endParaRPr>
          </a:p>
        </p:txBody>
      </p:sp>
    </p:spTree>
    <p:extLst>
      <p:ext uri="{BB962C8B-B14F-4D97-AF65-F5344CB8AC3E}">
        <p14:creationId xmlns:p14="http://schemas.microsoft.com/office/powerpoint/2010/main" val="276023738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9"/>
          <p:cNvSpPr>
            <a:spLocks noGrp="1" noChangeArrowheads="1"/>
          </p:cNvSpPr>
          <p:nvPr>
            <p:ph type="title"/>
          </p:nvPr>
        </p:nvSpPr>
        <p:spPr/>
        <p:txBody>
          <a:bodyPr/>
          <a:lstStyle/>
          <a:p>
            <a:r>
              <a:rPr lang="en-US" smtClean="0"/>
              <a:t>Your Tools</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6020" name="Rectangle 10"/>
          <p:cNvSpPr>
            <a:spLocks noGrp="1" noChangeArrowheads="1"/>
          </p:cNvSpPr>
          <p:nvPr>
            <p:ph sz="half" idx="1"/>
          </p:nvPr>
        </p:nvSpPr>
        <p:spPr/>
        <p:txBody>
          <a:bodyPr/>
          <a:lstStyle/>
          <a:p>
            <a:r>
              <a:rPr lang="en-US" dirty="0" smtClean="0"/>
              <a:t>Calculators on the GuideStone website</a:t>
            </a:r>
            <a:br>
              <a:rPr lang="en-US" dirty="0" smtClean="0"/>
            </a:br>
            <a:r>
              <a:rPr lang="en-US" i="1" dirty="0" smtClean="0">
                <a:hlinkClick r:id="rId3"/>
              </a:rPr>
              <a:t>www.GuideStone.org/pfr</a:t>
            </a:r>
            <a:endParaRPr lang="en-US" i="1" dirty="0" smtClean="0"/>
          </a:p>
          <a:p>
            <a:r>
              <a:rPr lang="en-US" dirty="0" smtClean="0"/>
              <a:t>A retirement budget worksheet</a:t>
            </a:r>
            <a:br>
              <a:rPr lang="en-US" dirty="0" smtClean="0"/>
            </a:br>
            <a:r>
              <a:rPr lang="en-US" i="1" dirty="0" smtClean="0">
                <a:hlinkClick r:id="rId3"/>
              </a:rPr>
              <a:t>www.GuideStone.org/pfr</a:t>
            </a:r>
            <a:endParaRPr lang="en-US" i="1" dirty="0" smtClean="0"/>
          </a:p>
          <a:p>
            <a:r>
              <a:rPr lang="en-US" i="1" dirty="0" smtClean="0"/>
              <a:t>Retirement Income Solutions</a:t>
            </a:r>
            <a:r>
              <a:rPr lang="en-US" dirty="0" smtClean="0"/>
              <a:t/>
            </a:r>
            <a:br>
              <a:rPr lang="en-US" dirty="0" smtClean="0"/>
            </a:br>
            <a:r>
              <a:rPr lang="en-US" i="1" dirty="0" smtClean="0">
                <a:hlinkClick r:id="rId4"/>
              </a:rPr>
              <a:t>www.GuideStone.org/RetirementIncome</a:t>
            </a:r>
            <a:endParaRPr lang="en-US" i="1" dirty="0" smtClean="0"/>
          </a:p>
          <a:p>
            <a:r>
              <a:rPr lang="en-US" dirty="0" smtClean="0"/>
              <a:t>Retirement Income Estimate</a:t>
            </a:r>
            <a:br>
              <a:rPr lang="en-US" dirty="0" smtClean="0"/>
            </a:br>
            <a:r>
              <a:rPr lang="en-US" i="1" dirty="0" smtClean="0">
                <a:hlinkClick r:id="rId5"/>
              </a:rPr>
              <a:t>www.GuideStone.org/RetirementIncome</a:t>
            </a:r>
            <a:endParaRPr lang="en-US" i="1" dirty="0" smtClean="0"/>
          </a:p>
          <a:p>
            <a:r>
              <a:rPr lang="en-US" dirty="0" smtClean="0"/>
              <a:t>Review your Social Security statement:</a:t>
            </a:r>
          </a:p>
          <a:p>
            <a:pPr lvl="1"/>
            <a:r>
              <a:rPr lang="en-US" dirty="0" smtClean="0"/>
              <a:t>1-800-772-1213, or simply visit </a:t>
            </a:r>
            <a:r>
              <a:rPr lang="en-US" i="1" dirty="0" smtClean="0">
                <a:hlinkClick r:id="rId6"/>
              </a:rPr>
              <a:t>www.ssa.gov</a:t>
            </a:r>
            <a:endParaRPr lang="en-US" i="1"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B01-77</a:t>
            </a:r>
            <a:endParaRPr lang="en-US" sz="900" dirty="0">
              <a:solidFill>
                <a:srgbClr val="000000"/>
              </a:solidFill>
            </a:endParaRPr>
          </a:p>
        </p:txBody>
      </p:sp>
    </p:spTree>
    <p:extLst>
      <p:ext uri="{BB962C8B-B14F-4D97-AF65-F5344CB8AC3E}">
        <p14:creationId xmlns:p14="http://schemas.microsoft.com/office/powerpoint/2010/main" val="121322756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8"/>
          <p:cNvSpPr>
            <a:spLocks noGrp="1" noChangeArrowheads="1"/>
          </p:cNvSpPr>
          <p:nvPr>
            <p:ph type="title"/>
          </p:nvPr>
        </p:nvSpPr>
        <p:spPr/>
        <p:txBody>
          <a:bodyPr/>
          <a:lstStyle/>
          <a:p>
            <a:r>
              <a:rPr lang="en-US" smtClean="0"/>
              <a:t>Things to Consider</a:t>
            </a:r>
            <a:endParaRPr lang="en-US" dirty="0" smtClean="0"/>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7044" name="Rectangle 9"/>
          <p:cNvSpPr>
            <a:spLocks noGrp="1" noChangeArrowheads="1"/>
          </p:cNvSpPr>
          <p:nvPr>
            <p:ph sz="half" idx="1"/>
          </p:nvPr>
        </p:nvSpPr>
        <p:spPr/>
        <p:txBody>
          <a:bodyPr/>
          <a:lstStyle/>
          <a:p>
            <a:r>
              <a:rPr lang="en-US" dirty="0" smtClean="0"/>
              <a:t>Investment fund allocation</a:t>
            </a:r>
          </a:p>
          <a:p>
            <a:r>
              <a:rPr lang="en-US" dirty="0" smtClean="0"/>
              <a:t>Current retirement plan contributions</a:t>
            </a:r>
          </a:p>
          <a:p>
            <a:r>
              <a:rPr lang="en-US" dirty="0" smtClean="0"/>
              <a:t>Rollover information</a:t>
            </a:r>
          </a:p>
          <a:p>
            <a:r>
              <a:rPr lang="en-US" dirty="0" smtClean="0"/>
              <a:t>Spousal/family investment information</a:t>
            </a:r>
            <a:br>
              <a:rPr lang="en-US" dirty="0" smtClean="0"/>
            </a:br>
            <a:r>
              <a:rPr lang="en-US" i="1" dirty="0" smtClean="0">
                <a:hlinkClick r:id="rId3"/>
              </a:rPr>
              <a:t>www.GuideStoneFunds.com/personalinvesting</a:t>
            </a:r>
            <a:endParaRPr lang="en-US" i="1" dirty="0" smtClean="0"/>
          </a:p>
          <a:p>
            <a:endParaRPr lang="en-US" dirty="0" smtClean="0"/>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B01-78</a:t>
            </a:r>
            <a:endParaRPr lang="en-US" sz="900" dirty="0">
              <a:solidFill>
                <a:srgbClr val="000000"/>
              </a:solidFill>
            </a:endParaRPr>
          </a:p>
        </p:txBody>
      </p:sp>
    </p:spTree>
    <p:extLst>
      <p:ext uri="{BB962C8B-B14F-4D97-AF65-F5344CB8AC3E}">
        <p14:creationId xmlns:p14="http://schemas.microsoft.com/office/powerpoint/2010/main" val="8896793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p:txBody>
          <a:bodyPr/>
          <a:lstStyle/>
          <a:p>
            <a:r>
              <a:rPr lang="en-US" smtClean="0"/>
              <a:t>Consider the Impact of Inflation</a:t>
            </a:r>
            <a:endParaRPr lang="en-US" dirty="0" smtClean="0"/>
          </a:p>
        </p:txBody>
      </p:sp>
      <p:sp>
        <p:nvSpPr>
          <p:cNvPr id="2" name="Text Placeholder 1"/>
          <p:cNvSpPr>
            <a:spLocks noGrp="1"/>
          </p:cNvSpPr>
          <p:nvPr>
            <p:ph type="body" sz="quarter" idx="20"/>
          </p:nvPr>
        </p:nvSpPr>
        <p:spPr/>
        <p:txBody>
          <a:bodyPr/>
          <a:lstStyle/>
          <a:p>
            <a:r>
              <a:rPr lang="en-US" dirty="0" smtClean="0"/>
              <a:t>PREPARING FOR RETIREMENT</a:t>
            </a:r>
            <a:endParaRPr lang="en-US" dirty="0"/>
          </a:p>
        </p:txBody>
      </p:sp>
      <p:sp>
        <p:nvSpPr>
          <p:cNvPr id="28675" name="Rectangle 11"/>
          <p:cNvSpPr>
            <a:spLocks noGrp="1" noChangeArrowheads="1"/>
          </p:cNvSpPr>
          <p:nvPr>
            <p:ph sz="half" idx="1"/>
          </p:nvPr>
        </p:nvSpPr>
        <p:spPr/>
        <p:txBody>
          <a:bodyPr/>
          <a:lstStyle/>
          <a:p>
            <a:r>
              <a:rPr lang="en-US" dirty="0" smtClean="0"/>
              <a:t>Inflation is the rate of change in prices</a:t>
            </a:r>
          </a:p>
          <a:p>
            <a:r>
              <a:rPr lang="en-US" dirty="0" smtClean="0"/>
              <a:t>3% inflation since 1916</a:t>
            </a:r>
          </a:p>
          <a:p>
            <a:r>
              <a:rPr lang="en-US" dirty="0" smtClean="0"/>
              <a:t>Inflation will continue after you retire</a:t>
            </a:r>
          </a:p>
        </p:txBody>
      </p:sp>
      <p:sp>
        <p:nvSpPr>
          <p:cNvPr id="4"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a:t>
            </a:r>
            <a:endParaRPr lang="en-US" sz="900" dirty="0">
              <a:solidFill>
                <a:srgbClr val="000000"/>
              </a:solidFill>
            </a:endParaRPr>
          </a:p>
        </p:txBody>
      </p:sp>
    </p:spTree>
    <p:extLst>
      <p:ext uri="{BB962C8B-B14F-4D97-AF65-F5344CB8AC3E}">
        <p14:creationId xmlns:p14="http://schemas.microsoft.com/office/powerpoint/2010/main" val="2440929632"/>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4"/>
          <p:cNvSpPr>
            <a:spLocks noGrp="1" noChangeArrowheads="1"/>
          </p:cNvSpPr>
          <p:nvPr>
            <p:ph type="title"/>
          </p:nvPr>
        </p:nvSpPr>
        <p:spPr/>
        <p:txBody>
          <a:bodyPr/>
          <a:lstStyle/>
          <a:p>
            <a:r>
              <a:rPr lang="en-US" dirty="0" smtClean="0"/>
              <a:t>For More Detailed Information</a:t>
            </a:r>
          </a:p>
        </p:txBody>
      </p:sp>
      <p:sp>
        <p:nvSpPr>
          <p:cNvPr id="9" name="Text Placeholder 8"/>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88067" name="Rectangle 2"/>
          <p:cNvSpPr>
            <a:spLocks noGrp="1" noChangeArrowheads="1"/>
          </p:cNvSpPr>
          <p:nvPr>
            <p:ph sz="half" idx="1"/>
          </p:nvPr>
        </p:nvSpPr>
        <p:spPr/>
        <p:txBody>
          <a:bodyPr/>
          <a:lstStyle/>
          <a:p>
            <a:r>
              <a:rPr lang="en-US" dirty="0" smtClean="0"/>
              <a:t>Preparing for Retirement workbook</a:t>
            </a:r>
          </a:p>
          <a:p>
            <a:pPr lvl="1"/>
            <a:r>
              <a:rPr lang="en-US" dirty="0" smtClean="0"/>
              <a:t>Call </a:t>
            </a:r>
            <a:r>
              <a:rPr lang="en-US" b="1" dirty="0" smtClean="0"/>
              <a:t>1-888-98-GUIDE</a:t>
            </a:r>
            <a:r>
              <a:rPr lang="en-US" dirty="0" smtClean="0"/>
              <a:t> (1-888-984-8433)</a:t>
            </a:r>
          </a:p>
          <a:p>
            <a:pPr lvl="1"/>
            <a:r>
              <a:rPr lang="en-US" dirty="0" smtClean="0"/>
              <a:t>Visit </a:t>
            </a:r>
            <a:r>
              <a:rPr lang="en-US" i="1" dirty="0" smtClean="0">
                <a:hlinkClick r:id="rId3"/>
              </a:rPr>
              <a:t>www.GuideStone.org/pfr</a:t>
            </a:r>
            <a:r>
              <a:rPr lang="en-US" dirty="0" smtClean="0"/>
              <a:t> </a:t>
            </a:r>
          </a:p>
          <a:p>
            <a:r>
              <a:rPr lang="en-US" i="1" dirty="0" smtClean="0"/>
              <a:t>Retirement Income Estimate</a:t>
            </a:r>
          </a:p>
          <a:p>
            <a:pPr lvl="1"/>
            <a:r>
              <a:rPr lang="en-US" dirty="0" smtClean="0"/>
              <a:t>Call </a:t>
            </a:r>
            <a:r>
              <a:rPr lang="en-US" b="1" dirty="0" smtClean="0"/>
              <a:t>1-888-98-GUIDE</a:t>
            </a:r>
            <a:r>
              <a:rPr lang="en-US" dirty="0" smtClean="0"/>
              <a:t> (1-888-984-8433)</a:t>
            </a:r>
          </a:p>
          <a:p>
            <a:pPr lvl="1"/>
            <a:r>
              <a:rPr lang="en-US" dirty="0" smtClean="0"/>
              <a:t>Visit </a:t>
            </a:r>
            <a:r>
              <a:rPr lang="en-US" i="1" dirty="0" smtClean="0">
                <a:hlinkClick r:id="rId4"/>
              </a:rPr>
              <a:t>www.GuideStone.org/RetirementIncome</a:t>
            </a:r>
            <a:r>
              <a:rPr lang="en-US" dirty="0" smtClean="0"/>
              <a:t> and log into your account</a:t>
            </a:r>
          </a:p>
        </p:txBody>
      </p:sp>
      <p:sp>
        <p:nvSpPr>
          <p:cNvPr id="88068" name="Rectangle 3"/>
          <p:cNvSpPr>
            <a:spLocks noChangeArrowheads="1"/>
          </p:cNvSpPr>
          <p:nvPr/>
        </p:nvSpPr>
        <p:spPr bwMode="auto">
          <a:xfrm>
            <a:off x="4419600" y="2971800"/>
            <a:ext cx="4419600" cy="2590800"/>
          </a:xfrm>
          <a:prstGeom prst="rect">
            <a:avLst/>
          </a:prstGeom>
          <a:noFill/>
          <a:ln w="9525">
            <a:noFill/>
            <a:miter lim="800000"/>
            <a:headEnd/>
            <a:tailEnd/>
          </a:ln>
        </p:spPr>
        <p:txBody>
          <a:bodyPr/>
          <a:lstStyle/>
          <a:p>
            <a:pPr marL="571500" lvl="1" indent="-228600" defTabSz="914400">
              <a:lnSpc>
                <a:spcPct val="85000"/>
              </a:lnSpc>
              <a:spcBef>
                <a:spcPct val="25000"/>
              </a:spcBef>
              <a:buClr>
                <a:srgbClr val="82969D"/>
              </a:buClr>
              <a:buSzPct val="80000"/>
              <a:buFont typeface="Wingdings" pitchFamily="2" charset="2"/>
              <a:buNone/>
            </a:pPr>
            <a:endParaRPr lang="en-US" sz="2200" dirty="0">
              <a:solidFill>
                <a:srgbClr val="000000"/>
              </a:solidFill>
              <a:latin typeface="Times New Roman" pitchFamily="18" charset="0"/>
            </a:endParaRPr>
          </a:p>
        </p:txBody>
      </p:sp>
      <p:sp>
        <p:nvSpPr>
          <p:cNvPr id="5"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B01-79</a:t>
            </a:r>
            <a:endParaRPr lang="en-US" sz="900" dirty="0">
              <a:solidFill>
                <a:srgbClr val="000000"/>
              </a:solidFill>
            </a:endParaRPr>
          </a:p>
        </p:txBody>
      </p:sp>
    </p:spTree>
    <p:extLst>
      <p:ext uri="{BB962C8B-B14F-4D97-AF65-F5344CB8AC3E}">
        <p14:creationId xmlns:p14="http://schemas.microsoft.com/office/powerpoint/2010/main" val="2421343784"/>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97377" y="441637"/>
            <a:ext cx="2565831" cy="270843"/>
          </a:xfrm>
        </p:spPr>
        <p:txBody>
          <a:bodyPr/>
          <a:lstStyle/>
          <a:p>
            <a:r>
              <a:rPr lang="en-US" dirty="0"/>
              <a:t>PREPARING FOR </a:t>
            </a:r>
            <a:r>
              <a:rPr lang="en-US" dirty="0" smtClean="0"/>
              <a:t>RETIREMENT</a:t>
            </a:r>
            <a:endParaRPr lang="en-US" dirty="0"/>
          </a:p>
        </p:txBody>
      </p:sp>
      <p:sp>
        <p:nvSpPr>
          <p:cNvPr id="5" name="Content Placeholder 4"/>
          <p:cNvSpPr>
            <a:spLocks noGrp="1"/>
          </p:cNvSpPr>
          <p:nvPr>
            <p:ph sz="half" idx="1"/>
          </p:nvPr>
        </p:nvSpPr>
        <p:spPr>
          <a:xfrm>
            <a:off x="65314" y="1582049"/>
            <a:ext cx="8602825" cy="2804252"/>
          </a:xfrm>
        </p:spPr>
        <p:txBody>
          <a:bodyPr/>
          <a:lstStyle/>
          <a:p>
            <a:pPr marL="342900" indent="0">
              <a:buNone/>
            </a:pPr>
            <a:r>
              <a:rPr lang="en-US" i="1" dirty="0"/>
              <a:t>You should carefully consider the investment objectives, risks, charges and expenses of the GuideStone Funds </a:t>
            </a:r>
            <a:r>
              <a:rPr lang="en-US" i="1" dirty="0" smtClean="0"/>
              <a:t>before </a:t>
            </a:r>
            <a:r>
              <a:rPr lang="en-US" i="1" dirty="0"/>
              <a:t>investing. A prospectus with this and other information about the Funds may be obtained by calling 1-888-GS-FUNDS or downloading one at </a:t>
            </a:r>
            <a:r>
              <a:rPr lang="en-US" i="1" dirty="0" smtClean="0">
                <a:hlinkClick r:id="rId3"/>
              </a:rPr>
              <a:t>www.GuideStoneFunds.com</a:t>
            </a:r>
            <a:r>
              <a:rPr lang="en-US" i="1" dirty="0"/>
              <a:t>. It should be read carefully before investing</a:t>
            </a:r>
            <a:r>
              <a:rPr lang="en-US" i="1" dirty="0" smtClean="0"/>
              <a:t>.</a:t>
            </a:r>
          </a:p>
          <a:p>
            <a:pPr marL="342900" indent="0">
              <a:buNone/>
            </a:pPr>
            <a:r>
              <a:rPr lang="en-US" dirty="0"/>
              <a:t>IRAs and IAs are offered through GuideStone Funds, a controlled-affiliate of GuideStone Financial Resources. IRAs and IAs are provided through GuideStone Financial Services, Member FINRA.</a:t>
            </a:r>
          </a:p>
          <a:p>
            <a:pPr marL="342900" indent="0">
              <a:buNone/>
            </a:pPr>
            <a:endParaRPr lang="en-US" i="1" dirty="0"/>
          </a:p>
          <a:p>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B01-80</a:t>
            </a:r>
            <a:endParaRPr lang="en-US" sz="900" dirty="0">
              <a:solidFill>
                <a:srgbClr val="000000"/>
              </a:solidFill>
            </a:endParaRPr>
          </a:p>
        </p:txBody>
      </p:sp>
    </p:spTree>
    <p:extLst>
      <p:ext uri="{BB962C8B-B14F-4D97-AF65-F5344CB8AC3E}">
        <p14:creationId xmlns:p14="http://schemas.microsoft.com/office/powerpoint/2010/main" val="2356679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B01-81</a:t>
            </a:r>
            <a:endParaRPr lang="en-US" sz="900" dirty="0">
              <a:solidFill>
                <a:srgbClr val="000000"/>
              </a:solidFill>
            </a:endParaRPr>
          </a:p>
        </p:txBody>
      </p:sp>
    </p:spTree>
    <p:extLst>
      <p:ext uri="{BB962C8B-B14F-4D97-AF65-F5344CB8AC3E}">
        <p14:creationId xmlns:p14="http://schemas.microsoft.com/office/powerpoint/2010/main" val="37335131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4" name="Rectangle 560"/>
          <p:cNvSpPr>
            <a:spLocks noGrp="1" noChangeArrowheads="1"/>
          </p:cNvSpPr>
          <p:nvPr>
            <p:ph type="title"/>
          </p:nvPr>
        </p:nvSpPr>
        <p:spPr>
          <a:xfrm>
            <a:off x="529360" y="1714500"/>
            <a:ext cx="7700240" cy="492443"/>
          </a:xfrm>
        </p:spPr>
        <p:txBody>
          <a:bodyPr/>
          <a:lstStyle/>
          <a:p>
            <a:r>
              <a:rPr lang="en-US" dirty="0" smtClean="0"/>
              <a:t>The Effect of Inflation Over Time</a:t>
            </a:r>
            <a:br>
              <a:rPr lang="en-US" dirty="0" smtClean="0"/>
            </a:br>
            <a:r>
              <a:rPr lang="en-US" sz="2400" dirty="0" smtClean="0">
                <a:solidFill>
                  <a:schemeClr val="tx1">
                    <a:lumMod val="50000"/>
                    <a:lumOff val="50000"/>
                  </a:schemeClr>
                </a:solidFill>
              </a:rPr>
              <a:t>How inflation affects the cost of goods</a:t>
            </a:r>
          </a:p>
        </p:txBody>
      </p:sp>
      <p:sp>
        <p:nvSpPr>
          <p:cNvPr id="2" name="Text Placeholder 1"/>
          <p:cNvSpPr>
            <a:spLocks noGrp="1"/>
          </p:cNvSpPr>
          <p:nvPr>
            <p:ph type="body" sz="quarter" idx="20"/>
          </p:nvPr>
        </p:nvSpPr>
        <p:spPr/>
        <p:txBody>
          <a:bodyPr/>
          <a:lstStyle/>
          <a:p>
            <a:r>
              <a:rPr lang="en-US" smtClean="0"/>
              <a:t>PREPARING FOR RETIREMENT</a:t>
            </a:r>
            <a:endParaRPr lang="en-US" dirty="0"/>
          </a:p>
        </p:txBody>
      </p:sp>
      <p:sp>
        <p:nvSpPr>
          <p:cNvPr id="29700" name="Text Box 56"/>
          <p:cNvSpPr txBox="1">
            <a:spLocks noChangeArrowheads="1"/>
          </p:cNvSpPr>
          <p:nvPr/>
        </p:nvSpPr>
        <p:spPr bwMode="auto">
          <a:xfrm>
            <a:off x="476776" y="5128342"/>
            <a:ext cx="4276555" cy="307777"/>
          </a:xfrm>
          <a:prstGeom prst="rect">
            <a:avLst/>
          </a:prstGeom>
          <a:noFill/>
          <a:ln w="9525">
            <a:noFill/>
            <a:miter lim="800000"/>
            <a:headEnd/>
            <a:tailEnd/>
          </a:ln>
        </p:spPr>
        <p:txBody>
          <a:bodyPr wrap="none">
            <a:spAutoFit/>
          </a:bodyPr>
          <a:lstStyle/>
          <a:p>
            <a:pPr algn="ctr" defTabSz="914400"/>
            <a:r>
              <a:rPr lang="en-US" sz="1400" dirty="0">
                <a:solidFill>
                  <a:srgbClr val="000000"/>
                </a:solidFill>
                <a:cs typeface="Arial"/>
              </a:rPr>
              <a:t>U.S. Department of Labor — Bureau of Labor Statistics</a:t>
            </a:r>
          </a:p>
        </p:txBody>
      </p:sp>
      <p:sp>
        <p:nvSpPr>
          <p:cNvPr id="162" name="Line 542" descr="Dark horizontal"/>
          <p:cNvSpPr>
            <a:spLocks noChangeShapeType="1"/>
          </p:cNvSpPr>
          <p:nvPr/>
        </p:nvSpPr>
        <p:spPr bwMode="auto">
          <a:xfrm>
            <a:off x="1016831" y="4028966"/>
            <a:ext cx="6499225" cy="0"/>
          </a:xfrm>
          <a:prstGeom prst="line">
            <a:avLst/>
          </a:prstGeom>
          <a:noFill/>
          <a:ln w="12700">
            <a:solidFill>
              <a:srgbClr val="9EA270"/>
            </a:solidFill>
            <a:round/>
            <a:headEnd/>
            <a:tailEnd/>
          </a:ln>
        </p:spPr>
        <p:txBody>
          <a:bodyPr lIns="73152" tIns="137160" rIns="73152" bIns="137160" anchor="ctr" anchorCtr="1"/>
          <a:lstStyle/>
          <a:p>
            <a:pPr defTabSz="914400"/>
            <a:endParaRPr lang="en-US" dirty="0">
              <a:solidFill>
                <a:srgbClr val="000000"/>
              </a:solidFill>
            </a:endParaRPr>
          </a:p>
        </p:txBody>
      </p:sp>
      <p:sp>
        <p:nvSpPr>
          <p:cNvPr id="5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algn="r" defTabSz="914400">
              <a:defRPr/>
            </a:pPr>
            <a:r>
              <a:rPr lang="en-US" sz="900" dirty="0" smtClean="0">
                <a:solidFill>
                  <a:srgbClr val="000000"/>
                </a:solidFill>
              </a:rPr>
              <a:t>B01-8</a:t>
            </a:r>
            <a:endParaRPr lang="en-US" sz="9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37439942"/>
              </p:ext>
            </p:extLst>
          </p:nvPr>
        </p:nvGraphicFramePr>
        <p:xfrm>
          <a:off x="509904" y="2328344"/>
          <a:ext cx="8166009" cy="2766014"/>
        </p:xfrm>
        <a:graphic>
          <a:graphicData uri="http://schemas.openxmlformats.org/drawingml/2006/table">
            <a:tbl>
              <a:tblPr firstRow="1" bandRow="1">
                <a:tableStyleId>{5C22544A-7EE6-4342-B048-85BDC9FD1C3A}</a:tableStyleId>
              </a:tblPr>
              <a:tblGrid>
                <a:gridCol w="1972039"/>
                <a:gridCol w="1238794"/>
                <a:gridCol w="1238794"/>
                <a:gridCol w="1238794"/>
                <a:gridCol w="1238794"/>
                <a:gridCol w="1238794"/>
              </a:tblGrid>
              <a:tr h="352311">
                <a:tc>
                  <a:txBody>
                    <a:bodyPr/>
                    <a:lstStyle/>
                    <a:p>
                      <a:pPr algn="ctr"/>
                      <a:r>
                        <a:rPr lang="en-US" dirty="0" smtClean="0">
                          <a:latin typeface="+mn-lt"/>
                        </a:rPr>
                        <a:t>ITEM</a:t>
                      </a:r>
                      <a:endParaRPr lang="en-US" dirty="0">
                        <a:latin typeface="+mn-lt"/>
                      </a:endParaRPr>
                    </a:p>
                  </a:txBody>
                  <a:tcPr anchor="ctr"/>
                </a:tc>
                <a:tc>
                  <a:txBody>
                    <a:bodyPr/>
                    <a:lstStyle/>
                    <a:p>
                      <a:pPr algn="ctr"/>
                      <a:r>
                        <a:rPr lang="en-US" dirty="0" smtClean="0">
                          <a:latin typeface="+mn-lt"/>
                        </a:rPr>
                        <a:t>1980</a:t>
                      </a:r>
                      <a:endParaRPr lang="en-US" dirty="0">
                        <a:latin typeface="+mn-lt"/>
                      </a:endParaRPr>
                    </a:p>
                  </a:txBody>
                  <a:tcPr anchor="ctr"/>
                </a:tc>
                <a:tc>
                  <a:txBody>
                    <a:bodyPr/>
                    <a:lstStyle/>
                    <a:p>
                      <a:pPr algn="ctr"/>
                      <a:r>
                        <a:rPr lang="en-US" dirty="0" smtClean="0">
                          <a:latin typeface="+mn-lt"/>
                        </a:rPr>
                        <a:t>1990</a:t>
                      </a:r>
                      <a:endParaRPr lang="en-US" dirty="0">
                        <a:latin typeface="+mn-lt"/>
                      </a:endParaRPr>
                    </a:p>
                  </a:txBody>
                  <a:tcPr anchor="ctr"/>
                </a:tc>
                <a:tc>
                  <a:txBody>
                    <a:bodyPr/>
                    <a:lstStyle/>
                    <a:p>
                      <a:pPr algn="ctr"/>
                      <a:r>
                        <a:rPr lang="en-US" dirty="0" smtClean="0">
                          <a:latin typeface="+mn-lt"/>
                        </a:rPr>
                        <a:t>2000</a:t>
                      </a:r>
                      <a:endParaRPr lang="en-US" dirty="0">
                        <a:latin typeface="+mn-lt"/>
                      </a:endParaRPr>
                    </a:p>
                  </a:txBody>
                  <a:tcPr anchor="ctr"/>
                </a:tc>
                <a:tc>
                  <a:txBody>
                    <a:bodyPr/>
                    <a:lstStyle/>
                    <a:p>
                      <a:pPr algn="ctr"/>
                      <a:r>
                        <a:rPr lang="en-US" dirty="0" smtClean="0">
                          <a:latin typeface="+mn-lt"/>
                        </a:rPr>
                        <a:t>2010</a:t>
                      </a:r>
                      <a:endParaRPr lang="en-US" dirty="0">
                        <a:latin typeface="+mn-lt"/>
                      </a:endParaRPr>
                    </a:p>
                  </a:txBody>
                  <a:tcPr anchor="ctr"/>
                </a:tc>
                <a:tc>
                  <a:txBody>
                    <a:bodyPr/>
                    <a:lstStyle/>
                    <a:p>
                      <a:pPr algn="ctr"/>
                      <a:r>
                        <a:rPr lang="en-US" dirty="0" smtClean="0">
                          <a:latin typeface="+mn-lt"/>
                        </a:rPr>
                        <a:t>2020</a:t>
                      </a:r>
                      <a:endParaRPr lang="en-US" dirty="0">
                        <a:latin typeface="+mn-lt"/>
                      </a:endParaRPr>
                    </a:p>
                  </a:txBody>
                  <a:tcPr anchor="ctr"/>
                </a:tc>
              </a:tr>
              <a:tr h="3885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Postage stamp</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$.25</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$.33</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$.44</a:t>
                      </a:r>
                    </a:p>
                  </a:txBody>
                  <a:tcPr anchor="ctr"/>
                </a:tc>
                <a:tc>
                  <a:txBody>
                    <a:bodyPr/>
                    <a:lstStyle/>
                    <a:p>
                      <a:pPr algn="ctr"/>
                      <a:r>
                        <a:rPr lang="en-US" dirty="0" smtClean="0">
                          <a:latin typeface="+mn-lt"/>
                        </a:rPr>
                        <a:t>?</a:t>
                      </a:r>
                      <a:endParaRPr lang="en-US" dirty="0">
                        <a:latin typeface="+mn-lt"/>
                      </a:endParaRPr>
                    </a:p>
                  </a:txBody>
                  <a:tcPr anchor="ctr"/>
                </a:tc>
              </a:tr>
              <a:tr h="352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Loaf of bread</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$.51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$.70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$.92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$1.36</a:t>
                      </a:r>
                    </a:p>
                  </a:txBody>
                  <a:tcPr anchor="ctr"/>
                </a:tc>
                <a:tc>
                  <a:txBody>
                    <a:bodyPr/>
                    <a:lstStyle/>
                    <a:p>
                      <a:pPr algn="ctr"/>
                      <a:r>
                        <a:rPr lang="en-US" dirty="0" smtClean="0">
                          <a:latin typeface="+mn-lt"/>
                        </a:rPr>
                        <a:t>?</a:t>
                      </a:r>
                      <a:endParaRPr lang="en-US" dirty="0">
                        <a:latin typeface="+mn-lt"/>
                      </a:endParaRPr>
                    </a:p>
                  </a:txBody>
                  <a:tcPr anchor="ctr"/>
                </a:tc>
              </a:tr>
              <a:tr h="352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Gasoline (1 gal)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$.97</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$1.35</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$1.58</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$2.86</a:t>
                      </a:r>
                    </a:p>
                  </a:txBody>
                  <a:tcPr anchor="ctr"/>
                </a:tc>
                <a:tc>
                  <a:txBody>
                    <a:bodyPr/>
                    <a:lstStyle/>
                    <a:p>
                      <a:pPr algn="ctr"/>
                      <a:r>
                        <a:rPr lang="en-US" dirty="0" smtClean="0">
                          <a:latin typeface="+mn-lt"/>
                        </a:rPr>
                        <a:t>?</a:t>
                      </a:r>
                      <a:endParaRPr lang="en-US" dirty="0">
                        <a:latin typeface="+mn-lt"/>
                      </a:endParaRPr>
                    </a:p>
                  </a:txBody>
                  <a:tcPr anchor="ctr"/>
                </a:tc>
              </a:tr>
              <a:tr h="6165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Automobile (domestic 4-door)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$6,900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$16,180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$18,775</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$27,500</a:t>
                      </a:r>
                    </a:p>
                  </a:txBody>
                  <a:tcPr anchor="ctr"/>
                </a:tc>
                <a:tc>
                  <a:txBody>
                    <a:bodyPr/>
                    <a:lstStyle/>
                    <a:p>
                      <a:pPr algn="ctr"/>
                      <a:r>
                        <a:rPr lang="en-US" dirty="0" smtClean="0">
                          <a:latin typeface="+mn-lt"/>
                        </a:rPr>
                        <a:t>?</a:t>
                      </a:r>
                      <a:endParaRPr lang="en-US" dirty="0">
                        <a:latin typeface="+mn-lt"/>
                      </a:endParaRPr>
                    </a:p>
                  </a:txBody>
                  <a:tcPr anchor="ctr"/>
                </a:tc>
              </a:tr>
              <a:tr h="6165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House (median</a:t>
                      </a:r>
                      <a:br>
                        <a:rPr lang="en-US" sz="1800" dirty="0" smtClean="0">
                          <a:solidFill>
                            <a:srgbClr val="000000"/>
                          </a:solidFill>
                          <a:latin typeface="+mn-lt"/>
                        </a:rPr>
                      </a:br>
                      <a:r>
                        <a:rPr lang="en-US" sz="1800" dirty="0" smtClean="0">
                          <a:solidFill>
                            <a:srgbClr val="000000"/>
                          </a:solidFill>
                          <a:latin typeface="+mn-lt"/>
                        </a:rPr>
                        <a:t>new home)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$64,000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$122,900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$165,200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$198,400</a:t>
                      </a:r>
                    </a:p>
                  </a:txBody>
                  <a:tcPr anchor="ctr"/>
                </a:tc>
                <a:tc>
                  <a:txBody>
                    <a:bodyPr/>
                    <a:lstStyle/>
                    <a:p>
                      <a:pPr algn="ctr"/>
                      <a:r>
                        <a:rPr lang="en-US" dirty="0" smtClean="0">
                          <a:latin typeface="+mn-lt"/>
                        </a:rPr>
                        <a:t>?</a:t>
                      </a:r>
                      <a:endParaRPr lang="en-US" dirty="0">
                        <a:latin typeface="+mn-lt"/>
                      </a:endParaRPr>
                    </a:p>
                  </a:txBody>
                  <a:tcPr anchor="ctr"/>
                </a:tc>
              </a:tr>
            </a:tbl>
          </a:graphicData>
        </a:graphic>
      </p:graphicFrame>
    </p:spTree>
    <p:extLst>
      <p:ext uri="{BB962C8B-B14F-4D97-AF65-F5344CB8AC3E}">
        <p14:creationId xmlns:p14="http://schemas.microsoft.com/office/powerpoint/2010/main" val="24384735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8D5E8E-E33A-43C1-87EE-BFA0B0D6DEB2}&quot;/&gt;&lt;isInvalidForFieldText val=&quot;0&quot;/&gt;&lt;Image&gt;&lt;filename val=&quot;C:\DOCUME~1\damber\LOCALS~1\Temp\PR\data\asimages\{A68D5E8E-E33A-43C1-87EE-BFA0B0D6DEB2}_14.png&quot;/&gt;&lt;left val=&quot;67&quot;/&gt;&lt;top val=&quot;213&quot;/&gt;&lt;width val=&quot;330&quot;/&gt;&lt;height val=&quot;30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8D5E8E-E33A-43C1-87EE-BFA0B0D6DEB2}&quot;/&gt;&lt;isInvalidForFieldText val=&quot;0&quot;/&gt;&lt;Image&gt;&lt;filename val=&quot;C:\DOCUME~1\damber\LOCALS~1\Temp\PR\data\asimages\{A68D5E8E-E33A-43C1-87EE-BFA0B0D6DEB2}_14.png&quot;/&gt;&lt;left val=&quot;67&quot;/&gt;&lt;top val=&quot;213&quot;/&gt;&lt;width val=&quot;330&quot;/&gt;&lt;height val=&quot;300&quot;/&gt;&lt;hasText val=&quot;1&quot;/&gt;&lt;/Image&gt;&lt;/ThreeDShapeInfo&gt;"/>
</p:tagLst>
</file>

<file path=ppt/theme/theme1.xml><?xml version="1.0" encoding="utf-8"?>
<a:theme xmlns:a="http://schemas.openxmlformats.org/drawingml/2006/main" name="2014 GuideStone corporate template">
  <a:themeElements>
    <a:clrScheme name="18356 GSFR Corp PPT palette">
      <a:dk1>
        <a:srgbClr val="000000"/>
      </a:dk1>
      <a:lt1>
        <a:srgbClr val="FFFFFF"/>
      </a:lt1>
      <a:dk2>
        <a:srgbClr val="7F7F7F"/>
      </a:dk2>
      <a:lt2>
        <a:srgbClr val="BFBFBF"/>
      </a:lt2>
      <a:accent1>
        <a:srgbClr val="006F51"/>
      </a:accent1>
      <a:accent2>
        <a:srgbClr val="6CB33F"/>
      </a:accent2>
      <a:accent3>
        <a:srgbClr val="754200"/>
      </a:accent3>
      <a:accent4>
        <a:srgbClr val="B2A97E"/>
      </a:accent4>
      <a:accent5>
        <a:srgbClr val="007698"/>
      </a:accent5>
      <a:accent6>
        <a:srgbClr val="73AFB6"/>
      </a:accent6>
      <a:hlink>
        <a:srgbClr val="546292"/>
      </a:hlink>
      <a:folHlink>
        <a:srgbClr val="817C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4 GSFR Corp PPT Digital Template v8" id="{C359ECE1-32A5-4548-A314-D139F31A0EBA}" vid="{B77A5770-1AC3-4647-B29C-1CC6E0C95C6E}"/>
    </a:ext>
  </a:extLst>
</a:theme>
</file>

<file path=ppt/theme/theme2.xml><?xml version="1.0" encoding="utf-8"?>
<a:theme xmlns:a="http://schemas.openxmlformats.org/drawingml/2006/main" name="16632 Standard  Slide">
  <a:themeElements>
    <a:clrScheme name="2011 GS Color Palette">
      <a:dk1>
        <a:srgbClr val="000000"/>
      </a:dk1>
      <a:lt1>
        <a:srgbClr val="FFFFFF"/>
      </a:lt1>
      <a:dk2>
        <a:srgbClr val="006F51"/>
      </a:dk2>
      <a:lt2>
        <a:srgbClr val="6CB33F"/>
      </a:lt2>
      <a:accent1>
        <a:srgbClr val="532E63"/>
      </a:accent1>
      <a:accent2>
        <a:srgbClr val="B2A97E"/>
      </a:accent2>
      <a:accent3>
        <a:srgbClr val="007698"/>
      </a:accent3>
      <a:accent4>
        <a:srgbClr val="D59F0F"/>
      </a:accent4>
      <a:accent5>
        <a:srgbClr val="754200"/>
      </a:accent5>
      <a:accent6>
        <a:srgbClr val="73AFB6"/>
      </a:accent6>
      <a:hlink>
        <a:srgbClr val="556292"/>
      </a:hlink>
      <a:folHlink>
        <a:srgbClr val="817C00"/>
      </a:folHlink>
    </a:clrScheme>
    <a:fontScheme name="Custom Design">
      <a:majorFont>
        <a:latin typeface="Arial Black"/>
        <a:ea typefac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632 GSFR PPT Template">
  <a:themeElements>
    <a:clrScheme name="GS Corp Colors">
      <a:dk1>
        <a:srgbClr val="000000"/>
      </a:dk1>
      <a:lt1>
        <a:srgbClr val="FFFFFF"/>
      </a:lt1>
      <a:dk2>
        <a:srgbClr val="000000"/>
      </a:dk2>
      <a:lt2>
        <a:srgbClr val="C0C0C0"/>
      </a:lt2>
      <a:accent1>
        <a:srgbClr val="006227"/>
      </a:accent1>
      <a:accent2>
        <a:srgbClr val="F7EED4"/>
      </a:accent2>
      <a:accent3>
        <a:srgbClr val="817C00"/>
      </a:accent3>
      <a:accent4>
        <a:srgbClr val="73AFB6"/>
      </a:accent4>
      <a:accent5>
        <a:srgbClr val="533863"/>
      </a:accent5>
      <a:accent6>
        <a:srgbClr val="00446A"/>
      </a:accent6>
      <a:hlink>
        <a:srgbClr val="00446A"/>
      </a:hlink>
      <a:folHlink>
        <a:srgbClr val="33460E"/>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7F8F26-2B6D-4264-9326-C452C2643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9773DFD-4D5E-4839-BA94-45E1D050D450}">
  <ds:schemaRefs>
    <ds:schemaRef ds:uri="http://schemas.microsoft.com/sharepoint/v3/contenttype/forms"/>
  </ds:schemaRefs>
</ds:datastoreItem>
</file>

<file path=customXml/itemProps3.xml><?xml version="1.0" encoding="utf-8"?>
<ds:datastoreItem xmlns:ds="http://schemas.openxmlformats.org/officeDocument/2006/customXml" ds:itemID="{5EDC2373-A5D5-45AB-A87F-A083A5FBF291}">
  <ds:schemaRef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2014 GSFR Corp PPT Digital Template</Template>
  <TotalTime>217</TotalTime>
  <Words>13974</Words>
  <Application>Microsoft Office PowerPoint</Application>
  <PresentationFormat>On-screen Show (4:3)</PresentationFormat>
  <Paragraphs>1030</Paragraphs>
  <Slides>82</Slides>
  <Notes>82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82</vt:i4>
      </vt:variant>
    </vt:vector>
  </HeadingPairs>
  <TitlesOfParts>
    <vt:vector size="94" baseType="lpstr">
      <vt:lpstr>ＭＳ Ｐゴシック</vt:lpstr>
      <vt:lpstr>Arial</vt:lpstr>
      <vt:lpstr>Arial Black</vt:lpstr>
      <vt:lpstr>Calibri</vt:lpstr>
      <vt:lpstr>Franklin Gothic Book</vt:lpstr>
      <vt:lpstr>Symbol</vt:lpstr>
      <vt:lpstr>Times</vt:lpstr>
      <vt:lpstr>Times New Roman</vt:lpstr>
      <vt:lpstr>Wingdings</vt:lpstr>
      <vt:lpstr>2014 GuideStone corporate template</vt:lpstr>
      <vt:lpstr>16632 Standard  Slide</vt:lpstr>
      <vt:lpstr>16632 GSFR PPT Template</vt:lpstr>
      <vt:lpstr>PowerPoint Presentation</vt:lpstr>
      <vt:lpstr>Preparing for Retirement</vt:lpstr>
      <vt:lpstr>GuideStone Is Here for You</vt:lpstr>
      <vt:lpstr>Preparing for Retirement Agenda</vt:lpstr>
      <vt:lpstr>Retirement Factors</vt:lpstr>
      <vt:lpstr>Retirement Is a Major Life Change</vt:lpstr>
      <vt:lpstr>How Long Can You Expect to Live in Retirement? Plan on an average of 20 to 35 years</vt:lpstr>
      <vt:lpstr>Consider the Impact of Inflation</vt:lpstr>
      <vt:lpstr>The Effect of Inflation Over Time How inflation affects the cost of goods</vt:lpstr>
      <vt:lpstr>Key Retirement Milestones</vt:lpstr>
      <vt:lpstr>Common Misconceptions</vt:lpstr>
      <vt:lpstr>Income Needs</vt:lpstr>
      <vt:lpstr>Rules of Thumb</vt:lpstr>
      <vt:lpstr>Income Planning Tools</vt:lpstr>
      <vt:lpstr>Retirement Income</vt:lpstr>
      <vt:lpstr>Social Security Benefits</vt:lpstr>
      <vt:lpstr>Retirement Planner</vt:lpstr>
      <vt:lpstr>Retirement Worksheets</vt:lpstr>
      <vt:lpstr>Income Sources</vt:lpstr>
      <vt:lpstr>GuideStone Retirement Income</vt:lpstr>
      <vt:lpstr>Plan A</vt:lpstr>
      <vt:lpstr>Social Security Overview</vt:lpstr>
      <vt:lpstr>Social Security</vt:lpstr>
      <vt:lpstr>Social Security</vt:lpstr>
      <vt:lpstr>Social Security When can you receive your full Social Security benefit?</vt:lpstr>
      <vt:lpstr>Social Security Age 62 reduction amounts</vt:lpstr>
      <vt:lpstr>Social Security</vt:lpstr>
      <vt:lpstr>Social Security</vt:lpstr>
      <vt:lpstr>Retirement Plans</vt:lpstr>
      <vt:lpstr>Individual Retirement Account</vt:lpstr>
      <vt:lpstr>Individual Retirement Account</vt:lpstr>
      <vt:lpstr>Personal Investments</vt:lpstr>
      <vt:lpstr>Continued Employment</vt:lpstr>
      <vt:lpstr>Continued Employment</vt:lpstr>
      <vt:lpstr>PowerPoint Presentation</vt:lpstr>
      <vt:lpstr>Retirement Income Options Overview</vt:lpstr>
      <vt:lpstr>Retirement Income Options</vt:lpstr>
      <vt:lpstr>Retirement Income Options</vt:lpstr>
      <vt:lpstr>Retirement Income Options</vt:lpstr>
      <vt:lpstr>Retirement Income Options</vt:lpstr>
      <vt:lpstr>Retirement Income Options</vt:lpstr>
      <vt:lpstr>Housing Allowance</vt:lpstr>
      <vt:lpstr>Housing Allowance</vt:lpstr>
      <vt:lpstr>Housing Allowance</vt:lpstr>
      <vt:lpstr>Housing Allowance</vt:lpstr>
      <vt:lpstr>Retirement Income Estimate</vt:lpstr>
      <vt:lpstr>Investment Basics</vt:lpstr>
      <vt:lpstr>Investment Basics</vt:lpstr>
      <vt:lpstr>Investment Basics</vt:lpstr>
      <vt:lpstr>Investment Basics</vt:lpstr>
      <vt:lpstr>Investment Basics</vt:lpstr>
      <vt:lpstr>PowerPoint Presentation</vt:lpstr>
      <vt:lpstr>Investment Basics</vt:lpstr>
      <vt:lpstr>PowerPoint Presentation</vt:lpstr>
      <vt:lpstr>Investment Basics</vt:lpstr>
      <vt:lpstr>Investment Basics</vt:lpstr>
      <vt:lpstr>Investment Basics</vt:lpstr>
      <vt:lpstr>Investment Basics</vt:lpstr>
      <vt:lpstr>PowerPoint Presentation</vt:lpstr>
      <vt:lpstr>Insurance Coverage and Retirement</vt:lpstr>
      <vt:lpstr>Insurance Coverage and Retirement</vt:lpstr>
      <vt:lpstr>Insurance Coverage and Retirement</vt:lpstr>
      <vt:lpstr>Insurance Coverage and Retirement</vt:lpstr>
      <vt:lpstr>Insurance Coverage and Retirement</vt:lpstr>
      <vt:lpstr>Medicare</vt:lpstr>
      <vt:lpstr>Medicare</vt:lpstr>
      <vt:lpstr>Medicare</vt:lpstr>
      <vt:lpstr>Insurance Coverage and Retirement</vt:lpstr>
      <vt:lpstr>Insurance Coverage and Retirement</vt:lpstr>
      <vt:lpstr>Insurance Coverage and Retirement</vt:lpstr>
      <vt:lpstr>Insurance Coverage and Retirement</vt:lpstr>
      <vt:lpstr>Estate Planning Considerations</vt:lpstr>
      <vt:lpstr>Choosing to Leave a Legacy </vt:lpstr>
      <vt:lpstr>The Will</vt:lpstr>
      <vt:lpstr>Trusts</vt:lpstr>
      <vt:lpstr>Health Care Planning</vt:lpstr>
      <vt:lpstr>Estate Planning</vt:lpstr>
      <vt:lpstr>Your Tools</vt:lpstr>
      <vt:lpstr>Things to Consider</vt:lpstr>
      <vt:lpstr>For More Detailed Information</vt:lpstr>
      <vt:lpstr>PowerPoint Presentation</vt:lpstr>
      <vt:lpstr>PowerPoint Presentation</vt:lpstr>
    </vt:vector>
  </TitlesOfParts>
  <Company>GuideStone Financial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Kirk</dc:creator>
  <cp:lastModifiedBy>Payton Christopher</cp:lastModifiedBy>
  <cp:revision>27</cp:revision>
  <cp:lastPrinted>2014-09-17T15:00:07Z</cp:lastPrinted>
  <dcterms:created xsi:type="dcterms:W3CDTF">2015-02-18T20:43:31Z</dcterms:created>
  <dcterms:modified xsi:type="dcterms:W3CDTF">2017-05-25T17:58:52Z</dcterms:modified>
</cp:coreProperties>
</file>