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handoutMasterIdLst>
    <p:handoutMasterId r:id="rId45"/>
  </p:handoutMasterIdLst>
  <p:sldIdLst>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 userDrawn="1">
          <p15:clr>
            <a:srgbClr val="A4A3A4"/>
          </p15:clr>
        </p15:guide>
        <p15:guide id="3" orient="horz" pos="4013">
          <p15:clr>
            <a:srgbClr val="A4A3A4"/>
          </p15:clr>
        </p15:guide>
        <p15:guide id="4" orient="horz" pos="2063">
          <p15:clr>
            <a:srgbClr val="A4A3A4"/>
          </p15:clr>
        </p15:guide>
        <p15:guide id="5" orient="horz" pos="2817">
          <p15:clr>
            <a:srgbClr val="A4A3A4"/>
          </p15:clr>
        </p15:guide>
        <p15:guide id="6" orient="horz" pos="1549">
          <p15:clr>
            <a:srgbClr val="A4A3A4"/>
          </p15:clr>
        </p15:guide>
        <p15:guide id="7" orient="horz" pos="1788">
          <p15:clr>
            <a:srgbClr val="A4A3A4"/>
          </p15:clr>
        </p15:guide>
        <p15:guide id="8" pos="5462">
          <p15:clr>
            <a:srgbClr val="A4A3A4"/>
          </p15:clr>
        </p15:guide>
        <p15:guide id="9" pos="617">
          <p15:clr>
            <a:srgbClr val="A4A3A4"/>
          </p15:clr>
        </p15:guide>
        <p15:guide id="10" pos="28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5A5"/>
    <a:srgbClr val="95A9CB"/>
    <a:srgbClr val="C9D5A6"/>
    <a:srgbClr val="727A35"/>
    <a:srgbClr val="B3BCBC"/>
    <a:srgbClr val="BADAD9"/>
    <a:srgbClr val="7F7F7F"/>
    <a:srgbClr val="BE854C"/>
    <a:srgbClr val="6CB33F"/>
    <a:srgbClr val="0062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90"/>
      </p:cViewPr>
      <p:guideLst>
        <p:guide orient="horz" pos="2136"/>
        <p:guide pos="384"/>
        <p:guide orient="horz" pos="4013"/>
        <p:guide orient="horz" pos="2063"/>
        <p:guide orient="horz" pos="2817"/>
        <p:guide orient="horz" pos="1549"/>
        <p:guide orient="horz" pos="1788"/>
        <p:guide pos="5462"/>
        <p:guide pos="617"/>
        <p:guide pos="2869"/>
      </p:guideLst>
    </p:cSldViewPr>
  </p:slideViewPr>
  <p:notesTextViewPr>
    <p:cViewPr>
      <p:scale>
        <a:sx n="100" d="100"/>
        <a:sy n="100" d="100"/>
      </p:scale>
      <p:origin x="0" y="0"/>
    </p:cViewPr>
  </p:notesTextViewPr>
  <p:sorterViewPr>
    <p:cViewPr varScale="1">
      <p:scale>
        <a:sx n="1" d="1"/>
        <a:sy n="1" d="1"/>
      </p:scale>
      <p:origin x="0" y="1232"/>
    </p:cViewPr>
  </p:sorterViewPr>
  <p:notesViewPr>
    <p:cSldViewPr snapToGrid="0" snapToObjects="1">
      <p:cViewPr varScale="1">
        <p:scale>
          <a:sx n="92" d="100"/>
          <a:sy n="92" d="100"/>
        </p:scale>
        <p:origin x="373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AF94C5-6890-6448-A306-3E3C41EF1844}" type="datetimeFigureOut">
              <a:rPr lang="en-US" smtClean="0"/>
              <a:t>5/25/2017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4BE5BE-ACA7-0D4B-8516-B3CF690B0F6B}" type="slidenum">
              <a:rPr lang="en-US" smtClean="0"/>
              <a:t>‹#›</a:t>
            </a:fld>
            <a:endParaRPr lang="en-US" dirty="0"/>
          </a:p>
        </p:txBody>
      </p:sp>
    </p:spTree>
    <p:extLst>
      <p:ext uri="{BB962C8B-B14F-4D97-AF65-F5344CB8AC3E}">
        <p14:creationId xmlns:p14="http://schemas.microsoft.com/office/powerpoint/2010/main" val="3250619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5FAF4-D663-7A44-B379-E6F2155D9C7B}" type="datetimeFigureOut">
              <a:rPr lang="en-US" smtClean="0"/>
              <a:t>5/25/2017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B7400-DC4E-B24B-BF26-EEE0BF4F7A4D}" type="slidenum">
              <a:rPr lang="en-US" smtClean="0"/>
              <a:t>‹#›</a:t>
            </a:fld>
            <a:endParaRPr lang="en-US" dirty="0"/>
          </a:p>
        </p:txBody>
      </p:sp>
    </p:spTree>
    <p:extLst>
      <p:ext uri="{BB962C8B-B14F-4D97-AF65-F5344CB8AC3E}">
        <p14:creationId xmlns:p14="http://schemas.microsoft.com/office/powerpoint/2010/main" val="37870504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guidestone.org/SBCChurchBenefits"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guidestone.org/MCA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1</a:t>
            </a:fld>
            <a:endParaRPr lang="en-US" dirty="0"/>
          </a:p>
        </p:txBody>
      </p:sp>
    </p:spTree>
    <p:extLst>
      <p:ext uri="{BB962C8B-B14F-4D97-AF65-F5344CB8AC3E}">
        <p14:creationId xmlns:p14="http://schemas.microsoft.com/office/powerpoint/2010/main" val="2885731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10</a:t>
            </a:fld>
            <a:endParaRPr lang="en-US" dirty="0"/>
          </a:p>
        </p:txBody>
      </p:sp>
    </p:spTree>
    <p:extLst>
      <p:ext uri="{BB962C8B-B14F-4D97-AF65-F5344CB8AC3E}">
        <p14:creationId xmlns:p14="http://schemas.microsoft.com/office/powerpoint/2010/main" val="2921099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186680" cy="4114800"/>
          </a:xfrm>
        </p:spPr>
        <p:txBody>
          <a:bodyPr>
            <a:normAutofit/>
          </a:bodyPr>
          <a:lstStyle/>
          <a:p>
            <a:pPr lvl="0">
              <a:spcAft>
                <a:spcPts val="600"/>
              </a:spcAft>
            </a:pPr>
            <a:r>
              <a:rPr lang="en-US" sz="1200" b="1" kern="1200" dirty="0" smtClean="0">
                <a:solidFill>
                  <a:schemeClr val="tx1"/>
                </a:solidFill>
                <a:latin typeface="Arial"/>
                <a:cs typeface="Arial"/>
              </a:rPr>
              <a:t>The dangers of a lump sum or package approach.</a:t>
            </a:r>
            <a:r>
              <a:rPr lang="en-US" sz="1200" kern="1200" dirty="0" smtClean="0">
                <a:solidFill>
                  <a:schemeClr val="tx1"/>
                </a:solidFill>
                <a:latin typeface="Arial"/>
                <a:cs typeface="Arial"/>
              </a:rPr>
              <a:t> </a:t>
            </a:r>
          </a:p>
          <a:p>
            <a:pPr lvl="0">
              <a:spcAft>
                <a:spcPts val="600"/>
              </a:spcAft>
              <a:buFont typeface="Arial" pitchFamily="34" charset="0"/>
              <a:buNone/>
            </a:pPr>
            <a:r>
              <a:rPr lang="en-US" sz="1200" kern="1200" dirty="0" smtClean="0">
                <a:solidFill>
                  <a:schemeClr val="tx1"/>
                </a:solidFill>
                <a:latin typeface="Arial"/>
                <a:cs typeface="Arial"/>
              </a:rPr>
              <a:t>Paying a lump sum amount to your minister to break down as he desires can be unwise.</a:t>
            </a:r>
          </a:p>
          <a:p>
            <a:pPr marL="111125" lvl="0" indent="-111125">
              <a:spcAft>
                <a:spcPts val="600"/>
              </a:spcAft>
              <a:buFont typeface="Arial" pitchFamily="34" charset="0"/>
              <a:buChar char="•"/>
            </a:pPr>
            <a:r>
              <a:rPr lang="en-US" sz="1200" kern="1200" dirty="0" smtClean="0">
                <a:solidFill>
                  <a:schemeClr val="tx1"/>
                </a:solidFill>
                <a:latin typeface="Arial"/>
                <a:cs typeface="Arial"/>
              </a:rPr>
              <a:t>It often causes ministers to pay higher taxes, increasing financial burdens for their families. </a:t>
            </a:r>
          </a:p>
          <a:p>
            <a:pPr marL="111125" lvl="0" indent="-111125">
              <a:spcAft>
                <a:spcPts val="600"/>
              </a:spcAft>
              <a:buFont typeface="Arial" pitchFamily="34" charset="0"/>
              <a:buChar char="•"/>
            </a:pPr>
            <a:r>
              <a:rPr lang="en-US" sz="1200" kern="1200" dirty="0" smtClean="0">
                <a:solidFill>
                  <a:schemeClr val="tx1"/>
                </a:solidFill>
                <a:latin typeface="Arial"/>
                <a:cs typeface="Arial"/>
              </a:rPr>
              <a:t>It can lead to a financial hardship for the church if a minister does not set aside a portion of the lump sum for insurance coverage.</a:t>
            </a:r>
          </a:p>
          <a:p>
            <a:pPr marL="111125" indent="-111125">
              <a:spcAft>
                <a:spcPts val="600"/>
              </a:spcAft>
              <a:buFont typeface="Arial" pitchFamily="34" charset="0"/>
              <a:buChar char="•"/>
            </a:pPr>
            <a:r>
              <a:rPr lang="en-US" sz="1200" kern="1200" dirty="0" smtClean="0">
                <a:solidFill>
                  <a:schemeClr val="tx1"/>
                </a:solidFill>
                <a:latin typeface="Arial"/>
                <a:cs typeface="Arial"/>
              </a:rPr>
              <a:t>It distorts the amount of actual income the minister has available to provide for his family. </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C6A8C79E-5FF8-4EAD-9218-ED24D223A0FF}" type="slidenum">
              <a:rPr lang="en-US" smtClean="0"/>
              <a:pPr/>
              <a:t>11</a:t>
            </a:fld>
            <a:endParaRPr lang="en-US" dirty="0"/>
          </a:p>
        </p:txBody>
      </p:sp>
    </p:spTree>
    <p:extLst>
      <p:ext uri="{BB962C8B-B14F-4D97-AF65-F5344CB8AC3E}">
        <p14:creationId xmlns:p14="http://schemas.microsoft.com/office/powerpoint/2010/main" val="432088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Aft>
                <a:spcPts val="600"/>
              </a:spcAft>
            </a:pPr>
            <a:r>
              <a:rPr lang="en-US" sz="1200" b="1" kern="1200" dirty="0" smtClean="0">
                <a:solidFill>
                  <a:schemeClr val="tx1"/>
                </a:solidFill>
                <a:latin typeface="Arial"/>
                <a:ea typeface="+mn-ea"/>
                <a:cs typeface="Arial"/>
              </a:rPr>
              <a:t>The eligibility requirements of a Minister for Tax Purposes</a:t>
            </a:r>
          </a:p>
          <a:p>
            <a:pPr lvl="0">
              <a:spcAft>
                <a:spcPts val="600"/>
              </a:spcAft>
            </a:pPr>
            <a:r>
              <a:rPr lang="en-US" sz="1200" kern="1200" dirty="0" smtClean="0">
                <a:solidFill>
                  <a:schemeClr val="tx1"/>
                </a:solidFill>
                <a:latin typeface="Arial"/>
                <a:ea typeface="+mn-ea"/>
                <a:cs typeface="Arial"/>
              </a:rPr>
              <a:t>Generally, a Minister for Tax Purposes is ordained, licensed or commissioned and fulfills a majority of the following: administers the ordinances; conducts religious worship; has management responsibilities and is considered to be a religious leader by the church.</a:t>
            </a:r>
          </a:p>
          <a:p>
            <a:pPr>
              <a:spcAft>
                <a:spcPts val="600"/>
              </a:spcAft>
            </a:pPr>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12</a:t>
            </a:fld>
            <a:endParaRPr lang="en-US" dirty="0"/>
          </a:p>
        </p:txBody>
      </p:sp>
    </p:spTree>
    <p:extLst>
      <p:ext uri="{BB962C8B-B14F-4D97-AF65-F5344CB8AC3E}">
        <p14:creationId xmlns:p14="http://schemas.microsoft.com/office/powerpoint/2010/main" val="274306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sz="1200" kern="1200" dirty="0" smtClean="0">
                <a:solidFill>
                  <a:schemeClr val="tx1"/>
                </a:solidFill>
                <a:latin typeface="Arial"/>
                <a:ea typeface="+mn-ea"/>
                <a:cs typeface="Arial"/>
              </a:rPr>
              <a:t>These ministers have a dual tax status. They are employees for income tax purposes and self-employed for the purpose of Social Security. </a:t>
            </a:r>
          </a:p>
          <a:p>
            <a:pPr marL="111125" lvl="0" indent="-111125">
              <a:spcAft>
                <a:spcPts val="600"/>
              </a:spcAft>
              <a:buFont typeface="Arial" pitchFamily="34" charset="0"/>
              <a:buChar char="•"/>
            </a:pPr>
            <a:r>
              <a:rPr lang="en-US" sz="1200" kern="1200" dirty="0" smtClean="0">
                <a:solidFill>
                  <a:schemeClr val="tx1"/>
                </a:solidFill>
                <a:latin typeface="Arial"/>
                <a:ea typeface="+mn-ea"/>
                <a:cs typeface="Arial"/>
              </a:rPr>
              <a:t>They are exempt from federal income tax withholding.</a:t>
            </a:r>
          </a:p>
          <a:p>
            <a:pPr marL="111125" lvl="0" indent="-111125">
              <a:spcAft>
                <a:spcPts val="600"/>
              </a:spcAft>
              <a:buFont typeface="Arial" pitchFamily="34" charset="0"/>
              <a:buChar char="•"/>
            </a:pPr>
            <a:r>
              <a:rPr lang="en-US" sz="1200" kern="1200" dirty="0" smtClean="0">
                <a:solidFill>
                  <a:schemeClr val="tx1"/>
                </a:solidFill>
                <a:latin typeface="Arial"/>
                <a:ea typeface="+mn-ea"/>
                <a:cs typeface="Arial"/>
              </a:rPr>
              <a:t>They are eligible for a church-designated housing allowance. </a:t>
            </a:r>
          </a:p>
          <a:p>
            <a:pPr marL="111125" lvl="0" indent="-111125">
              <a:spcAft>
                <a:spcPts val="600"/>
              </a:spcAft>
              <a:buFont typeface="Arial" pitchFamily="34" charset="0"/>
              <a:buChar char="•"/>
            </a:pPr>
            <a:r>
              <a:rPr lang="en-US" sz="1200" kern="1200" dirty="0" smtClean="0">
                <a:solidFill>
                  <a:schemeClr val="tx1"/>
                </a:solidFill>
                <a:latin typeface="Arial"/>
                <a:ea typeface="+mn-ea"/>
                <a:cs typeface="Arial"/>
              </a:rPr>
              <a:t>They must pay SECA taxes for Social Security coverage (employees pay half as much in FICA taxes and their employer pays the other half).</a:t>
            </a:r>
          </a:p>
          <a:p>
            <a:pPr marL="111125" indent="-111125">
              <a:spcAft>
                <a:spcPts val="600"/>
              </a:spcAft>
            </a:pPr>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13</a:t>
            </a:fld>
            <a:endParaRPr lang="en-US" dirty="0"/>
          </a:p>
        </p:txBody>
      </p:sp>
    </p:spTree>
    <p:extLst>
      <p:ext uri="{BB962C8B-B14F-4D97-AF65-F5344CB8AC3E}">
        <p14:creationId xmlns:p14="http://schemas.microsoft.com/office/powerpoint/2010/main" val="877926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14</a:t>
            </a:fld>
            <a:endParaRPr lang="en-US" dirty="0"/>
          </a:p>
        </p:txBody>
      </p:sp>
    </p:spTree>
    <p:extLst>
      <p:ext uri="{BB962C8B-B14F-4D97-AF65-F5344CB8AC3E}">
        <p14:creationId xmlns:p14="http://schemas.microsoft.com/office/powerpoint/2010/main" val="23357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15</a:t>
            </a:fld>
            <a:endParaRPr lang="en-US" dirty="0"/>
          </a:p>
        </p:txBody>
      </p:sp>
    </p:spTree>
    <p:extLst>
      <p:ext uri="{BB962C8B-B14F-4D97-AF65-F5344CB8AC3E}">
        <p14:creationId xmlns:p14="http://schemas.microsoft.com/office/powerpoint/2010/main" val="1580426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16</a:t>
            </a:fld>
            <a:endParaRPr lang="en-US" dirty="0"/>
          </a:p>
        </p:txBody>
      </p:sp>
    </p:spTree>
    <p:extLst>
      <p:ext uri="{BB962C8B-B14F-4D97-AF65-F5344CB8AC3E}">
        <p14:creationId xmlns:p14="http://schemas.microsoft.com/office/powerpoint/2010/main" val="2353528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17</a:t>
            </a:fld>
            <a:endParaRPr lang="en-US" dirty="0"/>
          </a:p>
        </p:txBody>
      </p:sp>
    </p:spTree>
    <p:extLst>
      <p:ext uri="{BB962C8B-B14F-4D97-AF65-F5344CB8AC3E}">
        <p14:creationId xmlns:p14="http://schemas.microsoft.com/office/powerpoint/2010/main" val="790056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18</a:t>
            </a:fld>
            <a:endParaRPr lang="en-US" dirty="0"/>
          </a:p>
        </p:txBody>
      </p:sp>
    </p:spTree>
    <p:extLst>
      <p:ext uri="{BB962C8B-B14F-4D97-AF65-F5344CB8AC3E}">
        <p14:creationId xmlns:p14="http://schemas.microsoft.com/office/powerpoint/2010/main" val="2648678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19</a:t>
            </a:fld>
            <a:endParaRPr lang="en-US" dirty="0"/>
          </a:p>
        </p:txBody>
      </p:sp>
    </p:spTree>
    <p:extLst>
      <p:ext uri="{BB962C8B-B14F-4D97-AF65-F5344CB8AC3E}">
        <p14:creationId xmlns:p14="http://schemas.microsoft.com/office/powerpoint/2010/main" val="329713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2</a:t>
            </a:fld>
            <a:endParaRPr lang="en-US" dirty="0"/>
          </a:p>
        </p:txBody>
      </p:sp>
    </p:spTree>
    <p:extLst>
      <p:ext uri="{BB962C8B-B14F-4D97-AF65-F5344CB8AC3E}">
        <p14:creationId xmlns:p14="http://schemas.microsoft.com/office/powerpoint/2010/main" val="4262621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20</a:t>
            </a:fld>
            <a:endParaRPr lang="en-US" dirty="0"/>
          </a:p>
        </p:txBody>
      </p:sp>
    </p:spTree>
    <p:extLst>
      <p:ext uri="{BB962C8B-B14F-4D97-AF65-F5344CB8AC3E}">
        <p14:creationId xmlns:p14="http://schemas.microsoft.com/office/powerpoint/2010/main" val="1448035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21</a:t>
            </a:fld>
            <a:endParaRPr lang="en-US" dirty="0"/>
          </a:p>
        </p:txBody>
      </p:sp>
    </p:spTree>
    <p:extLst>
      <p:ext uri="{BB962C8B-B14F-4D97-AF65-F5344CB8AC3E}">
        <p14:creationId xmlns:p14="http://schemas.microsoft.com/office/powerpoint/2010/main" val="1480436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22</a:t>
            </a:fld>
            <a:endParaRPr lang="en-US" dirty="0"/>
          </a:p>
        </p:txBody>
      </p:sp>
    </p:spTree>
    <p:extLst>
      <p:ext uri="{BB962C8B-B14F-4D97-AF65-F5344CB8AC3E}">
        <p14:creationId xmlns:p14="http://schemas.microsoft.com/office/powerpoint/2010/main" val="3914527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23</a:t>
            </a:fld>
            <a:endParaRPr lang="en-US" dirty="0"/>
          </a:p>
        </p:txBody>
      </p:sp>
    </p:spTree>
    <p:extLst>
      <p:ext uri="{BB962C8B-B14F-4D97-AF65-F5344CB8AC3E}">
        <p14:creationId xmlns:p14="http://schemas.microsoft.com/office/powerpoint/2010/main" val="382738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359400" cy="4114800"/>
          </a:xfrm>
        </p:spPr>
        <p:txBody>
          <a:bodyPr>
            <a:normAutofit/>
          </a:bodyPr>
          <a:lstStyle/>
          <a:p>
            <a:pPr>
              <a:spcAft>
                <a:spcPts val="600"/>
              </a:spcAft>
            </a:pPr>
            <a:r>
              <a:rPr lang="en-US" sz="1200" b="1" kern="1200" dirty="0" smtClean="0">
                <a:solidFill>
                  <a:schemeClr val="tx1"/>
                </a:solidFill>
                <a:latin typeface="Arial"/>
                <a:cs typeface="Arial"/>
              </a:rPr>
              <a:t>A word of caution about reimbursement arrangements through</a:t>
            </a:r>
            <a:br>
              <a:rPr lang="en-US" sz="1200" b="1" kern="1200" dirty="0" smtClean="0">
                <a:solidFill>
                  <a:schemeClr val="tx1"/>
                </a:solidFill>
                <a:latin typeface="Arial"/>
                <a:cs typeface="Arial"/>
              </a:rPr>
            </a:br>
            <a:r>
              <a:rPr lang="en-US" sz="1200" b="1" kern="1200" dirty="0" smtClean="0">
                <a:solidFill>
                  <a:schemeClr val="tx1"/>
                </a:solidFill>
                <a:latin typeface="Arial"/>
                <a:cs typeface="Arial"/>
              </a:rPr>
              <a:t>salary reduction</a:t>
            </a:r>
          </a:p>
          <a:p>
            <a:pPr>
              <a:spcAft>
                <a:spcPts val="600"/>
              </a:spcAft>
            </a:pPr>
            <a:r>
              <a:rPr lang="en-US" sz="1200" kern="1200" dirty="0" smtClean="0">
                <a:solidFill>
                  <a:schemeClr val="tx1"/>
                </a:solidFill>
                <a:latin typeface="Arial"/>
                <a:cs typeface="Arial"/>
              </a:rPr>
              <a:t>It is strongly recommended that a church chooses </a:t>
            </a:r>
            <a:r>
              <a:rPr lang="en-US" sz="1200" i="1" kern="1200" dirty="0" smtClean="0">
                <a:solidFill>
                  <a:schemeClr val="tx1"/>
                </a:solidFill>
                <a:latin typeface="Arial"/>
                <a:cs typeface="Arial"/>
              </a:rPr>
              <a:t>not</a:t>
            </a:r>
            <a:r>
              <a:rPr lang="en-US" sz="1200" kern="1200" dirty="0" smtClean="0">
                <a:solidFill>
                  <a:schemeClr val="tx1"/>
                </a:solidFill>
                <a:latin typeface="Arial"/>
                <a:cs typeface="Arial"/>
              </a:rPr>
              <a:t> to reduce a minister’s or employee’s personal income by the amount of an expense. According to Treasury Regulation 1.62(d), that type of salary reduction will qualify as a non-accountable arrangement, and the church will have to report the amounts on the minister’s or employee’s </a:t>
            </a:r>
            <a:r>
              <a:rPr lang="en-US" sz="1200" i="1" kern="1200" dirty="0" smtClean="0">
                <a:solidFill>
                  <a:schemeClr val="tx1"/>
                </a:solidFill>
                <a:latin typeface="Arial"/>
                <a:cs typeface="Arial"/>
              </a:rPr>
              <a:t>Form W-</a:t>
            </a:r>
            <a:r>
              <a:rPr lang="en-US" sz="1200" kern="1200" dirty="0" smtClean="0">
                <a:solidFill>
                  <a:schemeClr val="tx1"/>
                </a:solidFill>
                <a:latin typeface="Arial"/>
                <a:cs typeface="Arial"/>
              </a:rPr>
              <a:t>2 as income. In general, the minister or employee will have to pay more taxes if the church chooses this option. </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C6A8C79E-5FF8-4EAD-9218-ED24D223A0FF}" type="slidenum">
              <a:rPr lang="en-US" smtClean="0"/>
              <a:pPr/>
              <a:t>24</a:t>
            </a:fld>
            <a:endParaRPr lang="en-US" dirty="0"/>
          </a:p>
        </p:txBody>
      </p:sp>
    </p:spTree>
    <p:extLst>
      <p:ext uri="{BB962C8B-B14F-4D97-AF65-F5344CB8AC3E}">
        <p14:creationId xmlns:p14="http://schemas.microsoft.com/office/powerpoint/2010/main" val="2257320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25</a:t>
            </a:fld>
            <a:endParaRPr lang="en-US" dirty="0"/>
          </a:p>
        </p:txBody>
      </p:sp>
    </p:spTree>
    <p:extLst>
      <p:ext uri="{BB962C8B-B14F-4D97-AF65-F5344CB8AC3E}">
        <p14:creationId xmlns:p14="http://schemas.microsoft.com/office/powerpoint/2010/main" val="2707216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a:ea typeface="+mn-ea"/>
                <a:cs typeface="Arial"/>
              </a:rPr>
              <a:t>A strong benefit plan includes retirement plan contributions, medical, life and disability coverage for ministers. Having this type of plan shows tangible concern for your church’s staff, which can reduce turnover and increase attractiveness for potential new employees. It also provides some of the following advantages. </a:t>
            </a:r>
          </a:p>
          <a:p>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26</a:t>
            </a:fld>
            <a:endParaRPr lang="en-US" dirty="0"/>
          </a:p>
        </p:txBody>
      </p:sp>
    </p:spTree>
    <p:extLst>
      <p:ext uri="{BB962C8B-B14F-4D97-AF65-F5344CB8AC3E}">
        <p14:creationId xmlns:p14="http://schemas.microsoft.com/office/powerpoint/2010/main" val="3882995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27</a:t>
            </a:fld>
            <a:endParaRPr lang="en-US" dirty="0"/>
          </a:p>
        </p:txBody>
      </p:sp>
    </p:spTree>
    <p:extLst>
      <p:ext uri="{BB962C8B-B14F-4D97-AF65-F5344CB8AC3E}">
        <p14:creationId xmlns:p14="http://schemas.microsoft.com/office/powerpoint/2010/main" val="2644764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28</a:t>
            </a:fld>
            <a:endParaRPr lang="en-US" dirty="0"/>
          </a:p>
        </p:txBody>
      </p:sp>
    </p:spTree>
    <p:extLst>
      <p:ext uri="{BB962C8B-B14F-4D97-AF65-F5344CB8AC3E}">
        <p14:creationId xmlns:p14="http://schemas.microsoft.com/office/powerpoint/2010/main" val="3812025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29</a:t>
            </a:fld>
            <a:endParaRPr lang="en-US" dirty="0"/>
          </a:p>
        </p:txBody>
      </p:sp>
    </p:spTree>
    <p:extLst>
      <p:ext uri="{BB962C8B-B14F-4D97-AF65-F5344CB8AC3E}">
        <p14:creationId xmlns:p14="http://schemas.microsoft.com/office/powerpoint/2010/main" val="381615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3</a:t>
            </a:fld>
            <a:endParaRPr lang="en-US" dirty="0"/>
          </a:p>
        </p:txBody>
      </p:sp>
    </p:spTree>
    <p:extLst>
      <p:ext uri="{BB962C8B-B14F-4D97-AF65-F5344CB8AC3E}">
        <p14:creationId xmlns:p14="http://schemas.microsoft.com/office/powerpoint/2010/main" val="4101182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FF0000"/>
                </a:solidFill>
                <a:latin typeface="Arial"/>
                <a:cs typeface="Arial"/>
              </a:rPr>
              <a:t>DELETE SLIDE FOR XM PRESENTATIONS</a:t>
            </a:r>
          </a:p>
          <a:p>
            <a:endParaRPr lang="en-US" dirty="0">
              <a:latin typeface="Arial"/>
              <a:cs typeface="Arial"/>
            </a:endParaRPr>
          </a:p>
          <a:p>
            <a:endParaRPr lang="en-US" dirty="0" smtClean="0">
              <a:latin typeface="Arial"/>
              <a:cs typeface="Arial"/>
            </a:endParaRPr>
          </a:p>
          <a:p>
            <a:r>
              <a:rPr lang="en-US" i="1" dirty="0" smtClean="0">
                <a:latin typeface="Arial"/>
                <a:cs typeface="Arial"/>
                <a:hlinkClick r:id="rId3"/>
              </a:rPr>
              <a:t>www.GuideStone.org/SBCChurchBenefits</a:t>
            </a:r>
            <a:endParaRPr lang="en-US" i="1" dirty="0" smtClean="0">
              <a:latin typeface="Arial"/>
              <a:cs typeface="Arial"/>
            </a:endParaRPr>
          </a:p>
          <a:p>
            <a:r>
              <a:rPr lang="en-US" i="1" dirty="0" smtClean="0">
                <a:latin typeface="Arial"/>
                <a:cs typeface="Arial"/>
                <a:hlinkClick r:id="rId4"/>
              </a:rPr>
              <a:t>www.GuideStone.org/MCAF</a:t>
            </a:r>
            <a:endParaRPr lang="en-US" i="1" dirty="0" smtClean="0">
              <a:latin typeface="Arial"/>
              <a:cs typeface="Arial"/>
            </a:endParaRPr>
          </a:p>
          <a:p>
            <a:endParaRPr lang="en-US" dirty="0" smtClean="0">
              <a:latin typeface="Arial"/>
              <a:cs typeface="Arial"/>
            </a:endParaRPr>
          </a:p>
          <a:p>
            <a:pPr algn="ctr"/>
            <a:endParaRPr lang="en-US" b="1" dirty="0">
              <a:solidFill>
                <a:srgbClr val="FF0000"/>
              </a:solidFill>
              <a:latin typeface="Arial"/>
              <a:cs typeface="Arial"/>
            </a:endParaRPr>
          </a:p>
          <a:p>
            <a:pPr algn="ctr"/>
            <a:endParaRPr lang="en-US" b="1" dirty="0">
              <a:solidFill>
                <a:srgbClr val="FF0000"/>
              </a:solidFill>
              <a:latin typeface="Arial"/>
              <a:cs typeface="Arial"/>
            </a:endParaRPr>
          </a:p>
        </p:txBody>
      </p:sp>
      <p:sp>
        <p:nvSpPr>
          <p:cNvPr id="4" name="Slide Number Placeholder 3"/>
          <p:cNvSpPr>
            <a:spLocks noGrp="1"/>
          </p:cNvSpPr>
          <p:nvPr>
            <p:ph type="sldNum" sz="quarter" idx="10"/>
          </p:nvPr>
        </p:nvSpPr>
        <p:spPr/>
        <p:txBody>
          <a:bodyPr/>
          <a:lstStyle/>
          <a:p>
            <a:fld id="{CEBEDFDF-4646-4AC1-987F-56EF828B039A}" type="slidenum">
              <a:rPr lang="en-US" smtClean="0"/>
              <a:pPr/>
              <a:t>30</a:t>
            </a:fld>
            <a:endParaRPr lang="en-US" dirty="0"/>
          </a:p>
        </p:txBody>
      </p:sp>
    </p:spTree>
    <p:extLst>
      <p:ext uri="{BB962C8B-B14F-4D97-AF65-F5344CB8AC3E}">
        <p14:creationId xmlns:p14="http://schemas.microsoft.com/office/powerpoint/2010/main" val="1407750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31</a:t>
            </a:fld>
            <a:endParaRPr lang="en-US" dirty="0"/>
          </a:p>
        </p:txBody>
      </p:sp>
    </p:spTree>
    <p:extLst>
      <p:ext uri="{BB962C8B-B14F-4D97-AF65-F5344CB8AC3E}">
        <p14:creationId xmlns:p14="http://schemas.microsoft.com/office/powerpoint/2010/main" val="550900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32</a:t>
            </a:fld>
            <a:endParaRPr lang="en-US" dirty="0"/>
          </a:p>
        </p:txBody>
      </p:sp>
    </p:spTree>
    <p:extLst>
      <p:ext uri="{BB962C8B-B14F-4D97-AF65-F5344CB8AC3E}">
        <p14:creationId xmlns:p14="http://schemas.microsoft.com/office/powerpoint/2010/main" val="297395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33</a:t>
            </a:fld>
            <a:endParaRPr lang="en-US" dirty="0"/>
          </a:p>
        </p:txBody>
      </p:sp>
    </p:spTree>
    <p:extLst>
      <p:ext uri="{BB962C8B-B14F-4D97-AF65-F5344CB8AC3E}">
        <p14:creationId xmlns:p14="http://schemas.microsoft.com/office/powerpoint/2010/main" val="328290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34</a:t>
            </a:fld>
            <a:endParaRPr lang="en-US" dirty="0"/>
          </a:p>
        </p:txBody>
      </p:sp>
    </p:spTree>
    <p:extLst>
      <p:ext uri="{BB962C8B-B14F-4D97-AF65-F5344CB8AC3E}">
        <p14:creationId xmlns:p14="http://schemas.microsoft.com/office/powerpoint/2010/main" val="3833896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35</a:t>
            </a:fld>
            <a:endParaRPr lang="en-US" dirty="0"/>
          </a:p>
        </p:txBody>
      </p:sp>
    </p:spTree>
    <p:extLst>
      <p:ext uri="{BB962C8B-B14F-4D97-AF65-F5344CB8AC3E}">
        <p14:creationId xmlns:p14="http://schemas.microsoft.com/office/powerpoint/2010/main" val="3852291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36</a:t>
            </a:fld>
            <a:endParaRPr lang="en-US" dirty="0"/>
          </a:p>
        </p:txBody>
      </p:sp>
    </p:spTree>
    <p:extLst>
      <p:ext uri="{BB962C8B-B14F-4D97-AF65-F5344CB8AC3E}">
        <p14:creationId xmlns:p14="http://schemas.microsoft.com/office/powerpoint/2010/main" val="31668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37</a:t>
            </a:fld>
            <a:endParaRPr lang="en-US" dirty="0"/>
          </a:p>
        </p:txBody>
      </p:sp>
    </p:spTree>
    <p:extLst>
      <p:ext uri="{BB962C8B-B14F-4D97-AF65-F5344CB8AC3E}">
        <p14:creationId xmlns:p14="http://schemas.microsoft.com/office/powerpoint/2010/main" val="2956687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38</a:t>
            </a:fld>
            <a:endParaRPr lang="en-US" dirty="0"/>
          </a:p>
        </p:txBody>
      </p:sp>
    </p:spTree>
    <p:extLst>
      <p:ext uri="{BB962C8B-B14F-4D97-AF65-F5344CB8AC3E}">
        <p14:creationId xmlns:p14="http://schemas.microsoft.com/office/powerpoint/2010/main" val="2827320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39</a:t>
            </a:fld>
            <a:endParaRPr lang="en-US" dirty="0"/>
          </a:p>
        </p:txBody>
      </p:sp>
    </p:spTree>
    <p:extLst>
      <p:ext uri="{BB962C8B-B14F-4D97-AF65-F5344CB8AC3E}">
        <p14:creationId xmlns:p14="http://schemas.microsoft.com/office/powerpoint/2010/main" val="1508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4</a:t>
            </a:fld>
            <a:endParaRPr lang="en-US" dirty="0"/>
          </a:p>
        </p:txBody>
      </p:sp>
    </p:spTree>
    <p:extLst>
      <p:ext uri="{BB962C8B-B14F-4D97-AF65-F5344CB8AC3E}">
        <p14:creationId xmlns:p14="http://schemas.microsoft.com/office/powerpoint/2010/main" val="316633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5</a:t>
            </a:fld>
            <a:endParaRPr lang="en-US" dirty="0"/>
          </a:p>
        </p:txBody>
      </p:sp>
    </p:spTree>
    <p:extLst>
      <p:ext uri="{BB962C8B-B14F-4D97-AF65-F5344CB8AC3E}">
        <p14:creationId xmlns:p14="http://schemas.microsoft.com/office/powerpoint/2010/main" val="311036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6</a:t>
            </a:fld>
            <a:endParaRPr lang="en-US" dirty="0"/>
          </a:p>
        </p:txBody>
      </p:sp>
    </p:spTree>
    <p:extLst>
      <p:ext uri="{BB962C8B-B14F-4D97-AF65-F5344CB8AC3E}">
        <p14:creationId xmlns:p14="http://schemas.microsoft.com/office/powerpoint/2010/main" val="192890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8C79E-5FF8-4EAD-9218-ED24D223A0FF}" type="slidenum">
              <a:rPr lang="en-US" smtClean="0"/>
              <a:pPr/>
              <a:t>7</a:t>
            </a:fld>
            <a:endParaRPr lang="en-US" dirty="0"/>
          </a:p>
        </p:txBody>
      </p:sp>
    </p:spTree>
    <p:extLst>
      <p:ext uri="{BB962C8B-B14F-4D97-AF65-F5344CB8AC3E}">
        <p14:creationId xmlns:p14="http://schemas.microsoft.com/office/powerpoint/2010/main" val="251997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8</a:t>
            </a:fld>
            <a:endParaRPr lang="en-US" dirty="0"/>
          </a:p>
        </p:txBody>
      </p:sp>
    </p:spTree>
    <p:extLst>
      <p:ext uri="{BB962C8B-B14F-4D97-AF65-F5344CB8AC3E}">
        <p14:creationId xmlns:p14="http://schemas.microsoft.com/office/powerpoint/2010/main" val="126364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BEDFDF-4646-4AC1-987F-56EF828B039A}" type="slidenum">
              <a:rPr lang="en-US" smtClean="0"/>
              <a:pPr/>
              <a:t>9</a:t>
            </a:fld>
            <a:endParaRPr lang="en-US" dirty="0"/>
          </a:p>
        </p:txBody>
      </p:sp>
    </p:spTree>
    <p:extLst>
      <p:ext uri="{BB962C8B-B14F-4D97-AF65-F5344CB8AC3E}">
        <p14:creationId xmlns:p14="http://schemas.microsoft.com/office/powerpoint/2010/main" val="2456170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b="23189"/>
          <a:stretch/>
        </p:blipFill>
        <p:spPr>
          <a:xfrm>
            <a:off x="7450310" y="288010"/>
            <a:ext cx="1274399" cy="555509"/>
          </a:xfrm>
          <a:prstGeom prst="rect">
            <a:avLst/>
          </a:prstGeom>
        </p:spPr>
      </p:pic>
      <p:pic>
        <p:nvPicPr>
          <p:cNvPr id="11" name="Picture 10"/>
          <p:cNvPicPr>
            <a:picLocks noChangeAspect="1"/>
          </p:cNvPicPr>
          <p:nvPr userDrawn="1"/>
        </p:nvPicPr>
        <p:blipFill>
          <a:blip r:embed="rId4"/>
          <a:stretch>
            <a:fillRect/>
          </a:stretch>
        </p:blipFill>
        <p:spPr>
          <a:xfrm>
            <a:off x="5538380" y="1469103"/>
            <a:ext cx="1228604" cy="1008965"/>
          </a:xfrm>
          <a:prstGeom prst="rect">
            <a:avLst/>
          </a:prstGeom>
          <a:ln>
            <a:solidFill>
              <a:schemeClr val="bg1">
                <a:lumMod val="50000"/>
              </a:schemeClr>
            </a:solidFill>
          </a:ln>
          <a:effectLst/>
        </p:spPr>
      </p:pic>
      <p:sp>
        <p:nvSpPr>
          <p:cNvPr id="22" name="Rectangular Callout 21"/>
          <p:cNvSpPr/>
          <p:nvPr userDrawn="1"/>
        </p:nvSpPr>
        <p:spPr>
          <a:xfrm>
            <a:off x="6849592" y="1765141"/>
            <a:ext cx="1884259" cy="1150873"/>
          </a:xfrm>
          <a:prstGeom prst="wedgeRectCallout">
            <a:avLst>
              <a:gd name="adj1" fmla="val -69310"/>
              <a:gd name="adj2" fmla="val -39560"/>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accent2"/>
              </a:solidFill>
            </a:endParaRPr>
          </a:p>
        </p:txBody>
      </p:sp>
      <p:sp>
        <p:nvSpPr>
          <p:cNvPr id="21" name="Rectangular Callout 20"/>
          <p:cNvSpPr/>
          <p:nvPr userDrawn="1"/>
        </p:nvSpPr>
        <p:spPr>
          <a:xfrm>
            <a:off x="6849592" y="2239740"/>
            <a:ext cx="1884259" cy="1127539"/>
          </a:xfrm>
          <a:prstGeom prst="wedgeRectCallout">
            <a:avLst>
              <a:gd name="adj1" fmla="val -90903"/>
              <a:gd name="adj2" fmla="val -52859"/>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accent2"/>
              </a:solidFill>
            </a:endParaRPr>
          </a:p>
        </p:txBody>
      </p:sp>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pic>
        <p:nvPicPr>
          <p:cNvPr id="10" name="Picture 9"/>
          <p:cNvPicPr>
            <a:picLocks noChangeAspect="1"/>
          </p:cNvPicPr>
          <p:nvPr userDrawn="1"/>
        </p:nvPicPr>
        <p:blipFill rotWithShape="1">
          <a:blip r:embed="rId5"/>
          <a:srcRect l="30087" r="35234"/>
          <a:stretch/>
        </p:blipFill>
        <p:spPr>
          <a:xfrm>
            <a:off x="5538380" y="2990237"/>
            <a:ext cx="637008" cy="918415"/>
          </a:xfrm>
          <a:prstGeom prst="rect">
            <a:avLst/>
          </a:prstGeom>
          <a:ln>
            <a:solidFill>
              <a:schemeClr val="bg1">
                <a:lumMod val="50000"/>
              </a:schemeClr>
            </a:solidFill>
          </a:ln>
          <a:effectLst/>
        </p:spPr>
      </p:pic>
      <p:pic>
        <p:nvPicPr>
          <p:cNvPr id="16" name="Picture 15"/>
          <p:cNvPicPr>
            <a:picLocks noChangeAspect="1"/>
          </p:cNvPicPr>
          <p:nvPr userDrawn="1"/>
        </p:nvPicPr>
        <p:blipFill rotWithShape="1">
          <a:blip r:embed="rId6"/>
          <a:srcRect b="24981"/>
          <a:stretch/>
        </p:blipFill>
        <p:spPr>
          <a:xfrm>
            <a:off x="5538380" y="4670553"/>
            <a:ext cx="1666361" cy="1164295"/>
          </a:xfrm>
          <a:prstGeom prst="rect">
            <a:avLst/>
          </a:prstGeom>
          <a:ln>
            <a:solidFill>
              <a:schemeClr val="tx1">
                <a:lumMod val="65000"/>
                <a:lumOff val="35000"/>
              </a:schemeClr>
            </a:solidFill>
          </a:ln>
        </p:spPr>
      </p:pic>
      <p:sp>
        <p:nvSpPr>
          <p:cNvPr id="17" name="Rectangle 16"/>
          <p:cNvSpPr/>
          <p:nvPr userDrawn="1"/>
        </p:nvSpPr>
        <p:spPr>
          <a:xfrm>
            <a:off x="196012" y="6500716"/>
            <a:ext cx="8331295" cy="307777"/>
          </a:xfrm>
          <a:prstGeom prst="rect">
            <a:avLst/>
          </a:prstGeom>
        </p:spPr>
        <p:txBody>
          <a:bodyPr wrap="square">
            <a:spAutoFit/>
          </a:bodyPr>
          <a:lstStyle/>
          <a:p>
            <a:pPr lvl="1" indent="-112713">
              <a:spcBef>
                <a:spcPts val="300"/>
              </a:spcBef>
              <a:buClr>
                <a:srgbClr val="59A131"/>
              </a:buClr>
            </a:pPr>
            <a:r>
              <a:rPr lang="en-US" sz="1400" dirty="0" smtClean="0">
                <a:solidFill>
                  <a:srgbClr val="7F7F7F"/>
                </a:solidFill>
                <a:cs typeface="Arial" panose="020B0604020202020204" pitchFamily="34" charset="0"/>
              </a:rPr>
              <a:t>Action</a:t>
            </a:r>
            <a:r>
              <a:rPr lang="en-US" sz="1400" baseline="0" dirty="0" smtClean="0">
                <a:solidFill>
                  <a:srgbClr val="7F7F7F"/>
                </a:solidFill>
                <a:cs typeface="Arial" panose="020B0604020202020204" pitchFamily="34" charset="0"/>
              </a:rPr>
              <a:t> options</a:t>
            </a:r>
            <a:r>
              <a:rPr lang="en-US" sz="1400" dirty="0" smtClean="0">
                <a:solidFill>
                  <a:srgbClr val="7F7F7F"/>
                </a:solidFill>
                <a:cs typeface="Arial" panose="020B0604020202020204" pitchFamily="34" charset="0"/>
              </a:rPr>
              <a:t> may </a:t>
            </a:r>
            <a:r>
              <a:rPr lang="en-US" sz="1400" dirty="0">
                <a:solidFill>
                  <a:srgbClr val="7F7F7F"/>
                </a:solidFill>
                <a:cs typeface="Arial" panose="020B0604020202020204" pitchFamily="34" charset="0"/>
              </a:rPr>
              <a:t>be found either on </a:t>
            </a:r>
            <a:r>
              <a:rPr lang="en-US" sz="1400" b="1" dirty="0">
                <a:solidFill>
                  <a:srgbClr val="7F7F7F"/>
                </a:solidFill>
                <a:cs typeface="Arial" panose="020B0604020202020204" pitchFamily="34" charset="0"/>
              </a:rPr>
              <a:t>Home</a:t>
            </a:r>
            <a:r>
              <a:rPr lang="en-US" sz="1400" dirty="0">
                <a:solidFill>
                  <a:srgbClr val="7F7F7F"/>
                </a:solidFill>
                <a:cs typeface="Arial" panose="020B0604020202020204" pitchFamily="34" charset="0"/>
              </a:rPr>
              <a:t> tab at top of PowerPoint screen or in the right-click menu.</a:t>
            </a:r>
          </a:p>
        </p:txBody>
      </p:sp>
      <p:pic>
        <p:nvPicPr>
          <p:cNvPr id="18" name="Picture 17"/>
          <p:cNvPicPr>
            <a:picLocks noChangeAspect="1"/>
          </p:cNvPicPr>
          <p:nvPr userDrawn="1"/>
        </p:nvPicPr>
        <p:blipFill>
          <a:blip r:embed="rId7"/>
          <a:stretch>
            <a:fillRect/>
          </a:stretch>
        </p:blipFill>
        <p:spPr>
          <a:xfrm>
            <a:off x="6849592" y="1468804"/>
            <a:ext cx="1884260" cy="2096074"/>
          </a:xfrm>
          <a:prstGeom prst="rect">
            <a:avLst/>
          </a:prstGeom>
          <a:ln>
            <a:solidFill>
              <a:schemeClr val="bg1">
                <a:lumMod val="50000"/>
              </a:schemeClr>
            </a:solidFill>
          </a:ln>
          <a:effectLst/>
        </p:spPr>
      </p:pic>
      <p:sp>
        <p:nvSpPr>
          <p:cNvPr id="19" name="Rectangular Callout 18"/>
          <p:cNvSpPr/>
          <p:nvPr userDrawn="1"/>
        </p:nvSpPr>
        <p:spPr>
          <a:xfrm>
            <a:off x="6525278" y="3662875"/>
            <a:ext cx="1005840" cy="182880"/>
          </a:xfrm>
          <a:prstGeom prst="wedgeRectCallout">
            <a:avLst>
              <a:gd name="adj1" fmla="val -93058"/>
              <a:gd name="adj2" fmla="val -252934"/>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2"/>
                </a:solidFill>
              </a:rPr>
              <a:t>Bullet indent</a:t>
            </a:r>
            <a:endParaRPr lang="en-US" sz="1200" dirty="0">
              <a:solidFill>
                <a:schemeClr val="accent2"/>
              </a:solidFill>
            </a:endParaRPr>
          </a:p>
        </p:txBody>
      </p:sp>
      <p:sp>
        <p:nvSpPr>
          <p:cNvPr id="20" name="Rectangular Callout 19"/>
          <p:cNvSpPr/>
          <p:nvPr userDrawn="1"/>
        </p:nvSpPr>
        <p:spPr>
          <a:xfrm>
            <a:off x="6212277" y="4018406"/>
            <a:ext cx="1280160" cy="182880"/>
          </a:xfrm>
          <a:prstGeom prst="wedgeRectCallout">
            <a:avLst>
              <a:gd name="adj1" fmla="val -59719"/>
              <a:gd name="adj2" fmla="val -285065"/>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2"/>
                </a:solidFill>
              </a:rPr>
              <a:t>Column</a:t>
            </a:r>
            <a:r>
              <a:rPr lang="en-US" sz="1200" baseline="0" dirty="0" smtClean="0">
                <a:solidFill>
                  <a:schemeClr val="accent2"/>
                </a:solidFill>
              </a:rPr>
              <a:t> options</a:t>
            </a:r>
            <a:endParaRPr lang="en-US" sz="1200" dirty="0">
              <a:solidFill>
                <a:schemeClr val="accent2"/>
              </a:solidFill>
            </a:endParaRPr>
          </a:p>
        </p:txBody>
      </p:sp>
      <p:sp>
        <p:nvSpPr>
          <p:cNvPr id="4" name="Rectangle 3"/>
          <p:cNvSpPr/>
          <p:nvPr userDrawn="1"/>
        </p:nvSpPr>
        <p:spPr>
          <a:xfrm>
            <a:off x="509347" y="1154233"/>
            <a:ext cx="5046324" cy="5130635"/>
          </a:xfrm>
          <a:prstGeom prst="rect">
            <a:avLst/>
          </a:prstGeom>
        </p:spPr>
        <p:txBody>
          <a:bodyPr wrap="square">
            <a:spAutoFit/>
          </a:bodyPr>
          <a:lstStyle/>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SLIDES</a:t>
            </a:r>
            <a:endParaRPr kumimoji="0" lang="en-US" sz="1400" b="0" i="0" u="none" strike="noStrike" kern="1200" cap="none" spc="0" normalizeH="0" baseline="0" noProof="0" dirty="0" smtClean="0">
              <a:ln>
                <a:noFill/>
              </a:ln>
              <a:solidFill>
                <a:srgbClr val="7F7F7F"/>
              </a:solidFill>
              <a:effectLst/>
              <a:uLnTx/>
              <a:uFillTx/>
              <a:latin typeface="Franklin Gothic Book" panose="020B0503020102020204" pitchFamily="34" charset="0"/>
              <a:ea typeface="+mn-ea"/>
              <a:cs typeface="+mn-cs"/>
            </a:endParaRP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7F7F7F"/>
                </a:solidFill>
                <a:effectLst/>
                <a:uLnTx/>
                <a:uFillTx/>
                <a:latin typeface="Franklin Gothic Book" panose="020B0503020102020204" pitchFamily="34" charset="0"/>
                <a:ea typeface="+mn-ea"/>
                <a:cs typeface="+mn-cs"/>
              </a:rPr>
              <a:t>C</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New Slide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select from the 2014 layout options that appear and type or paste content into designated areas,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OR</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Copy/paste an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existing slide </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into this template, highlight it, click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Layout</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and select option, adjusting content if needed. May need to click on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Reset</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a:t>
            </a: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endPar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TEXT</a:t>
            </a:r>
            <a:endPar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endParaRP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Bullets — Text entry default is first level bullet. Click on right or left arrow icons to increase or decrease indent level to or from second or third level bulleted text. To remove bullet, place cursor to right of bullet and press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Backspace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key.</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Columns — With cursor in text box click on column icon to select two or three columns</a:t>
            </a:r>
          </a:p>
          <a:p>
            <a:pPr marL="11430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endPar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None/>
              <a:tabLst/>
              <a:defRPr/>
            </a:pPr>
            <a:r>
              <a:rPr kumimoji="0" lang="en-US" sz="1400" b="1"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COLORS</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A graphic (chart, graph or shape) created within this template will automatically conform to approved colors.</a:t>
            </a:r>
          </a:p>
          <a:p>
            <a:pPr marL="290513" marR="0" lvl="0" indent="-176213" algn="l" defTabSz="457200" rtl="0" eaLnBrk="1" fontAlgn="auto" latinLnBrk="0" hangingPunct="1">
              <a:lnSpc>
                <a:spcPct val="90000"/>
              </a:lnSpc>
              <a:spcBef>
                <a:spcPts val="300"/>
              </a:spcBef>
              <a:spcAft>
                <a:spcPts val="0"/>
              </a:spcAft>
              <a:buClr>
                <a:srgbClr val="6CB33F"/>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For copy/paste of graphic from external source, select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Use Destination Theme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Reset to Match Style</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or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Shape Fill</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and</a:t>
            </a:r>
            <a:r>
              <a:rPr kumimoji="0" lang="en-US" sz="1400" b="0" i="0" u="none" strike="noStrike" kern="1200" cap="none" spc="0" normalizeH="0" baseline="0" noProof="0" dirty="0" smtClean="0">
                <a:ln>
                  <a:noFill/>
                </a:ln>
                <a:solidFill>
                  <a:srgbClr val="6CB33F"/>
                </a:solidFill>
                <a:effectLst/>
                <a:uLnTx/>
                <a:uFillTx/>
                <a:latin typeface="Franklin Gothic Book" panose="020B0503020102020204" pitchFamily="34" charset="0"/>
                <a:ea typeface="+mn-ea"/>
                <a:cs typeface="+mn-cs"/>
              </a:rPr>
              <a:t> </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select from </a:t>
            </a:r>
            <a:r>
              <a:rPr kumimoji="0" lang="en-US" sz="1400" b="1"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Theme Colors</a:t>
            </a:r>
            <a:r>
              <a:rPr kumimoji="0" lang="en-US" sz="1400" b="0" i="0" u="none" strike="noStrike" kern="1200" cap="none" spc="0" normalizeH="0" baseline="0" noProof="0" dirty="0" smtClean="0">
                <a:ln>
                  <a:noFill/>
                </a:ln>
                <a:solidFill>
                  <a:srgbClr val="FFFFFF">
                    <a:lumMod val="50000"/>
                  </a:srgbClr>
                </a:solidFill>
                <a:effectLst/>
                <a:uLnTx/>
                <a:uFillTx/>
                <a:latin typeface="Franklin Gothic Book" panose="020B0503020102020204" pitchFamily="34" charset="0"/>
                <a:ea typeface="+mn-ea"/>
                <a:cs typeface="+mn-cs"/>
              </a:rPr>
              <a:t>  palette that appears. Top row colors are recommended, other shade options below them are acceptable if needed (avoid bright shades), but do not use any other color options.</a:t>
            </a:r>
            <a:endParaRPr kumimoji="0" lang="en-US" sz="1400" b="0" i="0" u="none" strike="noStrike" kern="1200" cap="none" spc="0" normalizeH="0" baseline="0" noProof="0" dirty="0">
              <a:ln>
                <a:noFill/>
              </a:ln>
              <a:solidFill>
                <a:srgbClr val="FFFFFF">
                  <a:lumMod val="50000"/>
                </a:srgbClr>
              </a:solidFill>
              <a:effectLst/>
              <a:uLnTx/>
              <a:uFillTx/>
              <a:latin typeface="Franklin Gothic Book" panose="020B0503020102020204" pitchFamily="34" charset="0"/>
              <a:ea typeface="+mn-ea"/>
              <a:cs typeface="+mn-cs"/>
            </a:endParaRPr>
          </a:p>
        </p:txBody>
      </p:sp>
      <p:sp>
        <p:nvSpPr>
          <p:cNvPr id="6" name="Rectangle 5"/>
          <p:cNvSpPr/>
          <p:nvPr userDrawn="1"/>
        </p:nvSpPr>
        <p:spPr>
          <a:xfrm>
            <a:off x="528667" y="556913"/>
            <a:ext cx="2291012" cy="492443"/>
          </a:xfrm>
          <a:prstGeom prst="rect">
            <a:avLst/>
          </a:prstGeom>
        </p:spPr>
        <p:txBody>
          <a:bodyPr wrap="none">
            <a:spAutoFit/>
          </a:bodyPr>
          <a:lstStyle/>
          <a:p>
            <a:r>
              <a:rPr kumimoji="0" lang="en-US" sz="2600" b="0" i="0" u="none" strike="noStrike" kern="1200" cap="none" spc="0" normalizeH="0" baseline="0" noProof="0" dirty="0" smtClean="0">
                <a:ln>
                  <a:noFill/>
                </a:ln>
                <a:solidFill>
                  <a:schemeClr val="accent2"/>
                </a:solidFill>
                <a:effectLst/>
                <a:uLnTx/>
                <a:uFillTx/>
                <a:latin typeface="Franklin Gothic Book" panose="020B0503020102020204" pitchFamily="34" charset="0"/>
                <a:ea typeface="+mj-ea"/>
                <a:cs typeface="+mj-cs"/>
              </a:rPr>
              <a:t>INSTRUCTIONS</a:t>
            </a:r>
            <a:endParaRPr lang="en-US" dirty="0">
              <a:solidFill>
                <a:schemeClr val="accent2"/>
              </a:solidFill>
            </a:endParaRPr>
          </a:p>
        </p:txBody>
      </p:sp>
      <p:sp>
        <p:nvSpPr>
          <p:cNvPr id="29" name="Rectangle 28"/>
          <p:cNvSpPr/>
          <p:nvPr userDrawn="1"/>
        </p:nvSpPr>
        <p:spPr>
          <a:xfrm>
            <a:off x="487217" y="289542"/>
            <a:ext cx="4023360" cy="307777"/>
          </a:xfrm>
          <a:prstGeom prst="rect">
            <a:avLst/>
          </a:prstGeom>
          <a:solidFill>
            <a:schemeClr val="tx1">
              <a:lumMod val="65000"/>
              <a:lumOff val="35000"/>
            </a:schemeClr>
          </a:solidFill>
        </p:spPr>
        <p:txBody>
          <a:bodyPr>
            <a:spAutoFit/>
          </a:bodyPr>
          <a:lstStyle/>
          <a:p>
            <a:r>
              <a:rPr lang="en-US" sz="1400" dirty="0" smtClean="0">
                <a:solidFill>
                  <a:schemeClr val="bg1"/>
                </a:solidFill>
              </a:rPr>
              <a:t>GUIDESTONE CORPORATE POWERPOINT TEMPLATE</a:t>
            </a:r>
            <a:endParaRPr lang="en-US" sz="1400" dirty="0">
              <a:solidFill>
                <a:schemeClr val="bg1"/>
              </a:solidFill>
            </a:endParaRPr>
          </a:p>
        </p:txBody>
      </p:sp>
    </p:spTree>
    <p:extLst>
      <p:ext uri="{BB962C8B-B14F-4D97-AF65-F5344CB8AC3E}">
        <p14:creationId xmlns:p14="http://schemas.microsoft.com/office/powerpoint/2010/main" val="133273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6632 Standard —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97089" y="474663"/>
            <a:ext cx="6300611" cy="914400"/>
          </a:xfrm>
        </p:spPr>
        <p:txBody>
          <a:bodyPr anchor="ctr" anchorCtr="0"/>
          <a:lstStyle>
            <a:lvl1pPr>
              <a:defRPr baseline="0"/>
            </a:lvl1pPr>
          </a:lstStyle>
          <a:p>
            <a:r>
              <a:rPr lang="en-US" smtClean="0"/>
              <a:t>Type or Paste One or</a:t>
            </a:r>
            <a:br>
              <a:rPr lang="en-US" smtClean="0"/>
            </a:br>
            <a:r>
              <a:rPr lang="en-US" smtClean="0"/>
              <a:t>Two Line Heading Here</a:t>
            </a:r>
            <a:endParaRPr lang="en-US"/>
          </a:p>
        </p:txBody>
      </p:sp>
      <p:sp>
        <p:nvSpPr>
          <p:cNvPr id="8" name="Content Placeholder 2"/>
          <p:cNvSpPr>
            <a:spLocks noGrp="1"/>
          </p:cNvSpPr>
          <p:nvPr>
            <p:ph sz="half" idx="1" hasCustomPrompt="1"/>
          </p:nvPr>
        </p:nvSpPr>
        <p:spPr>
          <a:xfrm>
            <a:off x="695515" y="1598614"/>
            <a:ext cx="7915085" cy="4116386"/>
          </a:xfrm>
        </p:spPr>
        <p:txBody>
          <a:bodyPr/>
          <a:lstStyle>
            <a:lvl1pPr>
              <a:defRPr sz="2400" baseline="0"/>
            </a:lvl1pPr>
            <a:lvl2pPr marL="457200" indent="-228600">
              <a:defRPr sz="2400"/>
            </a:lvl2pPr>
            <a:lvl3pPr marL="914400" indent="-228600">
              <a:defRPr sz="2400"/>
            </a:lvl3pPr>
            <a:lvl4pPr marL="1371600" indent="-228600">
              <a:defRPr sz="2400"/>
            </a:lvl4pPr>
            <a:lvl5pPr>
              <a:defRPr sz="1800"/>
            </a:lvl5pPr>
            <a:lvl6pPr>
              <a:defRPr sz="1800"/>
            </a:lvl6pPr>
            <a:lvl7pPr>
              <a:defRPr sz="1800"/>
            </a:lvl7pPr>
            <a:lvl8pPr>
              <a:defRPr sz="1800"/>
            </a:lvl8pPr>
            <a:lvl9pPr>
              <a:defRPr sz="1800"/>
            </a:lvl9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a:p>
            <a:pPr lvl="3"/>
            <a:r>
              <a:rPr lang="en-US" dirty="0" smtClean="0"/>
              <a:t>Fourth level</a:t>
            </a:r>
          </a:p>
        </p:txBody>
      </p:sp>
      <p:sp>
        <p:nvSpPr>
          <p:cNvPr id="9"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pPr/>
              <a:t>‹#›</a:t>
            </a:fld>
            <a:endParaRPr lang="en-US" dirty="0"/>
          </a:p>
        </p:txBody>
      </p:sp>
    </p:spTree>
    <p:extLst>
      <p:ext uri="{BB962C8B-B14F-4D97-AF65-F5344CB8AC3E}">
        <p14:creationId xmlns:p14="http://schemas.microsoft.com/office/powerpoint/2010/main" val="18897569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6632 Standard — two column">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695501" y="1586749"/>
            <a:ext cx="3820840" cy="4128251"/>
          </a:xfrm>
        </p:spPr>
        <p:txBody>
          <a:bodyPr/>
          <a:lstStyle>
            <a:lvl1pPr marL="3175" marR="0" indent="-3175" algn="l" defTabSz="914400" rtl="0" eaLnBrk="0" fontAlgn="base" latinLnBrk="0" hangingPunct="0">
              <a:lnSpc>
                <a:spcPct val="100000"/>
              </a:lnSpc>
              <a:spcBef>
                <a:spcPts val="600"/>
              </a:spcBef>
              <a:spcAft>
                <a:spcPct val="0"/>
              </a:spcAft>
              <a:buClrTx/>
              <a:buSzPct val="90000"/>
              <a:buFont typeface="Times" charset="0"/>
              <a:buNone/>
              <a:tabLst/>
              <a:defRPr sz="2000" baseline="0"/>
            </a:lvl1pPr>
            <a:lvl2pPr marL="342900" indent="-168275">
              <a:lnSpc>
                <a:spcPct val="100000"/>
              </a:lnSpc>
              <a:spcBef>
                <a:spcPts val="600"/>
              </a:spcBef>
              <a:defRPr sz="2000"/>
            </a:lvl2pPr>
            <a:lvl3pPr marL="685800" indent="-168275">
              <a:lnSpc>
                <a:spcPct val="100000"/>
              </a:lnSpc>
              <a:spcBef>
                <a:spcPts val="600"/>
              </a:spcBef>
              <a:defRPr sz="2000"/>
            </a:lvl3pPr>
            <a:lvl4pPr marL="1028700" indent="-168275">
              <a:lnSpc>
                <a:spcPct val="100000"/>
              </a:lnSpc>
              <a:spcBef>
                <a:spcPts val="600"/>
              </a:spcBef>
              <a:defRPr sz="2000"/>
            </a:lvl4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half" idx="10" hasCustomPrompt="1"/>
          </p:nvPr>
        </p:nvSpPr>
        <p:spPr>
          <a:xfrm>
            <a:off x="4736808" y="1593098"/>
            <a:ext cx="3873792" cy="4121902"/>
          </a:xfrm>
        </p:spPr>
        <p:txBody>
          <a:bodyPr/>
          <a:lstStyle>
            <a:lvl1pPr marL="3175" marR="0" indent="-3175" algn="l" defTabSz="914400" rtl="0" eaLnBrk="0" fontAlgn="base" latinLnBrk="0" hangingPunct="0">
              <a:lnSpc>
                <a:spcPct val="100000"/>
              </a:lnSpc>
              <a:spcBef>
                <a:spcPts val="600"/>
              </a:spcBef>
              <a:spcAft>
                <a:spcPct val="0"/>
              </a:spcAft>
              <a:buClrTx/>
              <a:buSzPct val="90000"/>
              <a:buFont typeface="Times" charset="0"/>
              <a:buNone/>
              <a:tabLst/>
              <a:defRPr sz="2000" baseline="0"/>
            </a:lvl1pPr>
            <a:lvl2pPr marL="342900" indent="-168275">
              <a:lnSpc>
                <a:spcPct val="100000"/>
              </a:lnSpc>
              <a:spcBef>
                <a:spcPts val="600"/>
              </a:spcBef>
              <a:defRPr sz="2000"/>
            </a:lvl2pPr>
            <a:lvl3pPr marL="685800" indent="-168275">
              <a:lnSpc>
                <a:spcPct val="100000"/>
              </a:lnSpc>
              <a:spcBef>
                <a:spcPts val="600"/>
              </a:spcBef>
              <a:defRPr sz="2000"/>
            </a:lvl3pPr>
            <a:lvl4pPr marL="1028700" indent="-168275">
              <a:lnSpc>
                <a:spcPct val="100000"/>
              </a:lnSpc>
              <a:spcBef>
                <a:spcPts val="600"/>
              </a:spcBef>
              <a:defRPr sz="2000"/>
            </a:lvl4pPr>
            <a:lvl5pPr>
              <a:defRPr sz="1800"/>
            </a:lvl5pPr>
            <a:lvl6pPr>
              <a:defRPr sz="1800"/>
            </a:lvl6pPr>
            <a:lvl7pPr>
              <a:defRPr sz="1800"/>
            </a:lvl7pPr>
            <a:lvl8pPr>
              <a:defRPr sz="1800"/>
            </a:lvl8pPr>
            <a:lvl9pPr>
              <a:defRPr sz="1800"/>
            </a:lvl9pPr>
          </a:lstStyle>
          <a:p>
            <a:pPr lvl="0"/>
            <a:r>
              <a:rPr lang="en-US" dirty="0" smtClean="0"/>
              <a:t>Type or paste text here OR select icon below to insert other content item</a:t>
            </a:r>
          </a:p>
          <a:p>
            <a:pPr lvl="1"/>
            <a:r>
              <a:rPr lang="en-US" dirty="0" smtClean="0"/>
              <a:t>Second level</a:t>
            </a:r>
          </a:p>
          <a:p>
            <a:pPr lvl="2"/>
            <a:r>
              <a:rPr lang="en-US" dirty="0" smtClean="0"/>
              <a:t>Third level</a:t>
            </a:r>
          </a:p>
          <a:p>
            <a:pPr lvl="3"/>
            <a:r>
              <a:rPr lang="en-US" dirty="0" smtClean="0"/>
              <a:t>Fourth level</a:t>
            </a:r>
          </a:p>
        </p:txBody>
      </p:sp>
      <p:sp>
        <p:nvSpPr>
          <p:cNvPr id="8" name="Title 1"/>
          <p:cNvSpPr>
            <a:spLocks noGrp="1"/>
          </p:cNvSpPr>
          <p:nvPr>
            <p:ph type="title" hasCustomPrompt="1"/>
          </p:nvPr>
        </p:nvSpPr>
        <p:spPr>
          <a:xfrm>
            <a:off x="697089" y="474663"/>
            <a:ext cx="6300611" cy="914400"/>
          </a:xfrm>
        </p:spPr>
        <p:txBody>
          <a:bodyPr anchor="ctr" anchorCtr="0"/>
          <a:lstStyle>
            <a:lvl1pPr>
              <a:defRPr baseline="0"/>
            </a:lvl1pPr>
          </a:lstStyle>
          <a:p>
            <a:r>
              <a:rPr lang="en-US" smtClean="0"/>
              <a:t>Type or Paste One or</a:t>
            </a:r>
            <a:br>
              <a:rPr lang="en-US" smtClean="0"/>
            </a:br>
            <a:r>
              <a:rPr lang="en-US" smtClean="0"/>
              <a:t>Two Line Heading Here</a:t>
            </a:r>
            <a:endParaRPr lang="en-US"/>
          </a:p>
        </p:txBody>
      </p:sp>
      <p:sp>
        <p:nvSpPr>
          <p:cNvPr id="7"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pPr/>
              <a:t>‹#›</a:t>
            </a:fld>
            <a:endParaRPr lang="en-US" dirty="0"/>
          </a:p>
        </p:txBody>
      </p:sp>
    </p:spTree>
    <p:extLst>
      <p:ext uri="{BB962C8B-B14F-4D97-AF65-F5344CB8AC3E}">
        <p14:creationId xmlns:p14="http://schemas.microsoft.com/office/powerpoint/2010/main" val="41385465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16632 Main Title — ending slide">
    <p:spTree>
      <p:nvGrpSpPr>
        <p:cNvPr id="1" name=""/>
        <p:cNvGrpSpPr/>
        <p:nvPr/>
      </p:nvGrpSpPr>
      <p:grpSpPr>
        <a:xfrm>
          <a:off x="0" y="0"/>
          <a:ext cx="0" cy="0"/>
          <a:chOff x="0" y="0"/>
          <a:chExt cx="0" cy="0"/>
        </a:xfrm>
      </p:grpSpPr>
      <p:pic>
        <p:nvPicPr>
          <p:cNvPr id="4" name="Picture 3" descr="title slide ending logo.png"/>
          <p:cNvPicPr>
            <a:picLocks noChangeAspect="1"/>
          </p:cNvPicPr>
          <p:nvPr userDrawn="1"/>
        </p:nvPicPr>
        <p:blipFill>
          <a:blip r:embed="rId2" cstate="print"/>
          <a:stretch>
            <a:fillRect/>
          </a:stretch>
        </p:blipFill>
        <p:spPr>
          <a:xfrm>
            <a:off x="3346454" y="457851"/>
            <a:ext cx="5108026" cy="3066035"/>
          </a:xfrm>
          <a:prstGeom prst="rect">
            <a:avLst/>
          </a:prstGeom>
        </p:spPr>
      </p:pic>
    </p:spTree>
    <p:extLst>
      <p:ext uri="{BB962C8B-B14F-4D97-AF65-F5344CB8AC3E}">
        <p14:creationId xmlns:p14="http://schemas.microsoft.com/office/powerpoint/2010/main" val="2413295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632 Standard — blank sl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124699" y="6403975"/>
            <a:ext cx="1876426" cy="365125"/>
          </a:xfrm>
          <a:prstGeom prst="rect">
            <a:avLst/>
          </a:prstGeom>
        </p:spPr>
        <p:txBody>
          <a:bodyPr vert="horz" lIns="91440" tIns="45720" rIns="91440" bIns="45720" rtlCol="0" anchor="ctr"/>
          <a:lstStyle>
            <a:lvl1pPr algn="r">
              <a:defRPr sz="1200">
                <a:solidFill>
                  <a:schemeClr val="tx1"/>
                </a:solidFill>
              </a:defRPr>
            </a:lvl1pPr>
          </a:lstStyle>
          <a:p>
            <a:fld id="{95C1AF66-6303-486C-8B20-BA6247D492D3}" type="slidenum">
              <a:rPr lang="en-US" smtClean="0"/>
              <a:pPr/>
              <a:t>‹#›</a:t>
            </a:fld>
            <a:endParaRPr lang="en-US" dirty="0"/>
          </a:p>
        </p:txBody>
      </p:sp>
      <p:sp>
        <p:nvSpPr>
          <p:cNvPr id="6" name="Rectangle 5"/>
          <p:cNvSpPr/>
          <p:nvPr userDrawn="1"/>
        </p:nvSpPr>
        <p:spPr>
          <a:xfrm>
            <a:off x="435836" y="358923"/>
            <a:ext cx="324740" cy="1119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40166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6842154" y="5365114"/>
            <a:ext cx="1454684" cy="632770"/>
          </a:xfrm>
          <a:prstGeom prst="rect">
            <a:avLst/>
          </a:prstGeom>
        </p:spPr>
      </p:pic>
      <p:sp>
        <p:nvSpPr>
          <p:cNvPr id="8" name="Title 9"/>
          <p:cNvSpPr>
            <a:spLocks noGrp="1"/>
          </p:cNvSpPr>
          <p:nvPr>
            <p:ph type="title" hasCustomPrompt="1"/>
          </p:nvPr>
        </p:nvSpPr>
        <p:spPr>
          <a:xfrm>
            <a:off x="4771783" y="2631395"/>
            <a:ext cx="3474720" cy="387798"/>
          </a:xfrm>
          <a:prstGeom prst="rect">
            <a:avLst/>
          </a:prstGeom>
        </p:spPr>
        <p:txBody>
          <a:bodyPr lIns="91440" tIns="0" rIns="91440" bIns="0" anchor="b" anchorCtr="0">
            <a:spAutoFit/>
          </a:bodyPr>
          <a:lstStyle>
            <a:lvl1pPr algn="l">
              <a:lnSpc>
                <a:spcPct val="90000"/>
              </a:lnSpc>
              <a:spcBef>
                <a:spcPts val="600"/>
              </a:spcBef>
              <a:defRPr sz="2800" b="0" i="0" spc="0">
                <a:solidFill>
                  <a:schemeClr val="tx1">
                    <a:lumMod val="65000"/>
                    <a:lumOff val="35000"/>
                  </a:schemeClr>
                </a:solidFill>
                <a:latin typeface="+mn-lt"/>
                <a:cs typeface="Arial" panose="020B0604020202020204" pitchFamily="34" charset="0"/>
              </a:defRPr>
            </a:lvl1pPr>
          </a:lstStyle>
          <a:p>
            <a:r>
              <a:rPr lang="en-US" dirty="0" smtClean="0"/>
              <a:t>MAIN TITLE HERE</a:t>
            </a:r>
            <a:endParaRPr lang="en-US" dirty="0"/>
          </a:p>
        </p:txBody>
      </p:sp>
      <p:sp>
        <p:nvSpPr>
          <p:cNvPr id="3" name="Text Placeholder 2"/>
          <p:cNvSpPr>
            <a:spLocks noGrp="1"/>
          </p:cNvSpPr>
          <p:nvPr>
            <p:ph type="body" sz="quarter" idx="20" hasCustomPrompt="1"/>
          </p:nvPr>
        </p:nvSpPr>
        <p:spPr>
          <a:xfrm>
            <a:off x="4777226" y="3102979"/>
            <a:ext cx="3110788" cy="301752"/>
          </a:xfrm>
          <a:solidFill>
            <a:schemeClr val="tx1">
              <a:lumMod val="65000"/>
              <a:lumOff val="35000"/>
            </a:schemeClr>
          </a:solidFill>
        </p:spPr>
        <p:txBody>
          <a:bodyPr wrap="none" lIns="137160" tIns="27432" rIns="137160" bIns="27432" anchor="t">
            <a:spAutoFit/>
          </a:bodyPr>
          <a:lstStyle>
            <a:lvl1pPr marL="0" indent="0" algn="l" defTabSz="457200" rtl="0" eaLnBrk="1" latinLnBrk="0" hangingPunct="1">
              <a:lnSpc>
                <a:spcPct val="90000"/>
              </a:lnSpc>
              <a:spcBef>
                <a:spcPts val="600"/>
              </a:spcBef>
              <a:buFontTx/>
              <a:buNone/>
              <a:defRPr lang="en-US" sz="16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Subtitle Or Presenter Name Here</a:t>
            </a:r>
          </a:p>
        </p:txBody>
      </p:sp>
    </p:spTree>
    <p:extLst>
      <p:ext uri="{BB962C8B-B14F-4D97-AF65-F5344CB8AC3E}">
        <p14:creationId xmlns:p14="http://schemas.microsoft.com/office/powerpoint/2010/main" val="12453096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201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9"/>
          <p:cNvSpPr>
            <a:spLocks noGrp="1"/>
          </p:cNvSpPr>
          <p:nvPr>
            <p:ph type="title" hasCustomPrompt="1"/>
          </p:nvPr>
        </p:nvSpPr>
        <p:spPr>
          <a:xfrm>
            <a:off x="4775140" y="2859378"/>
            <a:ext cx="3127779" cy="492443"/>
          </a:xfrm>
          <a:prstGeom prst="rect">
            <a:avLst/>
          </a:prstGeom>
        </p:spPr>
        <p:txBody>
          <a:bodyPr wrap="none" lIns="91440" rIns="91440" anchor="b" anchorCtr="0">
            <a:spAutoFit/>
          </a:bodyPr>
          <a:lstStyle>
            <a:lvl1pPr algn="l">
              <a:defRPr sz="2600" b="0" i="0" spc="0">
                <a:latin typeface="Franklin Gothic Book" panose="020B0503020102020204" pitchFamily="34" charset="0"/>
                <a:cs typeface="Arial" panose="020B0604020202020204" pitchFamily="34" charset="0"/>
              </a:defRPr>
            </a:lvl1pPr>
          </a:lstStyle>
          <a:p>
            <a:r>
              <a:rPr lang="en-US" dirty="0" smtClean="0"/>
              <a:t>SECTION TITLE HERE</a:t>
            </a:r>
            <a:endParaRPr lang="en-US" dirty="0"/>
          </a:p>
        </p:txBody>
      </p:sp>
      <p:sp>
        <p:nvSpPr>
          <p:cNvPr id="3" name="Slide Number Placeholder 2"/>
          <p:cNvSpPr>
            <a:spLocks noGrp="1"/>
          </p:cNvSpPr>
          <p:nvPr>
            <p:ph type="sldNum" sz="quarter" idx="12"/>
          </p:nvPr>
        </p:nvSpPr>
        <p:spPr/>
        <p:txBody>
          <a:bodyPr/>
          <a:lstStyle/>
          <a:p>
            <a:fld id="{E707596E-326C-484F-8AA7-38BB8A90464D}" type="slidenum">
              <a:rPr lang="en-US" smtClean="0"/>
              <a:pPr/>
              <a:t>‹#›</a:t>
            </a:fld>
            <a:endParaRPr lang="en-US" dirty="0"/>
          </a:p>
        </p:txBody>
      </p:sp>
      <p:sp>
        <p:nvSpPr>
          <p:cNvPr id="5" name="Text Placeholder 2"/>
          <p:cNvSpPr>
            <a:spLocks noGrp="1"/>
          </p:cNvSpPr>
          <p:nvPr>
            <p:ph type="body" sz="quarter" idx="20" hasCustomPrompt="1"/>
          </p:nvPr>
        </p:nvSpPr>
        <p:spPr>
          <a:xfrm>
            <a:off x="4777226" y="3408966"/>
            <a:ext cx="2104422" cy="301621"/>
          </a:xfrm>
          <a:solidFill>
            <a:schemeClr val="tx1">
              <a:lumMod val="65000"/>
              <a:lumOff val="35000"/>
            </a:schemeClr>
          </a:solidFill>
        </p:spPr>
        <p:txBody>
          <a:bodyPr wrap="none" lIns="137160" tIns="27432" rIns="137160" bIns="27432" anchor="t" anchorCtr="0">
            <a:spAutoFit/>
          </a:bodyPr>
          <a:lstStyle>
            <a:lvl1pPr marL="0" indent="0" algn="l" defTabSz="457200" rtl="0" eaLnBrk="1" latinLnBrk="0" hangingPunct="1">
              <a:spcBef>
                <a:spcPts val="600"/>
              </a:spcBef>
              <a:buFontTx/>
              <a:buNone/>
              <a:defRPr lang="en-US" sz="16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Section Subtitle Here</a:t>
            </a: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6842154" y="5365114"/>
            <a:ext cx="1454684" cy="632770"/>
          </a:xfrm>
          <a:prstGeom prst="rect">
            <a:avLst/>
          </a:prstGeom>
        </p:spPr>
      </p:pic>
    </p:spTree>
    <p:extLst>
      <p:ext uri="{BB962C8B-B14F-4D97-AF65-F5344CB8AC3E}">
        <p14:creationId xmlns:p14="http://schemas.microsoft.com/office/powerpoint/2010/main" val="313328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TEX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cxnSp>
        <p:nvCxnSpPr>
          <p:cNvPr id="10" name="Straight Connector 9"/>
          <p:cNvCxnSpPr/>
          <p:nvPr userDrawn="1"/>
        </p:nvCxnSpPr>
        <p:spPr>
          <a:xfrm>
            <a:off x="49029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529360" y="1606132"/>
            <a:ext cx="7700240" cy="492443"/>
          </a:xfrm>
          <a:noFill/>
        </p:spPr>
        <p:txBody>
          <a:bodyPr lIns="91440" rIns="91440" anchor="b"/>
          <a:lstStyle>
            <a:lvl1pPr>
              <a:defRPr sz="2600" baseline="0">
                <a:solidFill>
                  <a:schemeClr val="accent2"/>
                </a:solidFill>
                <a:latin typeface="+mn-lt"/>
              </a:defRPr>
            </a:lvl1pPr>
          </a:lstStyle>
          <a:p>
            <a:r>
              <a:rPr lang="en-US" dirty="0" smtClean="0"/>
              <a:t>Slide Heading Here</a:t>
            </a:r>
            <a:endParaRPr lang="en-US" dirty="0"/>
          </a:p>
        </p:txBody>
      </p:sp>
      <p:sp>
        <p:nvSpPr>
          <p:cNvPr id="12"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5" name="Text Placeholder 4"/>
          <p:cNvSpPr>
            <a:spLocks noGrp="1"/>
          </p:cNvSpPr>
          <p:nvPr>
            <p:ph type="body" sz="quarter" idx="21" hasCustomPrompt="1"/>
          </p:nvPr>
        </p:nvSpPr>
        <p:spPr>
          <a:xfrm>
            <a:off x="529360" y="2127663"/>
            <a:ext cx="7700240" cy="1243417"/>
          </a:xfrm>
        </p:spPr>
        <p:txBody>
          <a:bodyPr wrap="square">
            <a:spAutoFit/>
          </a:bodyPr>
          <a:lstStyle>
            <a:lvl1pPr>
              <a:lnSpc>
                <a:spcPct val="90000"/>
              </a:lnSpc>
              <a:spcBef>
                <a:spcPts val="600"/>
              </a:spcBef>
              <a:defRPr baseline="0"/>
            </a:lvl1pPr>
            <a:lvl2pPr marL="973138" indent="-282575">
              <a:lnSpc>
                <a:spcPct val="90000"/>
              </a:lnSpc>
              <a:spcBef>
                <a:spcPts val="600"/>
              </a:spcBef>
              <a:defRPr/>
            </a:lvl2pPr>
            <a:lvl3pPr marL="1312863" indent="-280988">
              <a:lnSpc>
                <a:spcPct val="90000"/>
              </a:lnSpc>
              <a:spcBef>
                <a:spcPts val="600"/>
              </a:spcBef>
              <a:defRPr/>
            </a:lvl3pPr>
          </a:lstStyle>
          <a:p>
            <a:pPr lvl="0"/>
            <a:r>
              <a:rPr lang="en-US" dirty="0" smtClean="0"/>
              <a:t>Text here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29460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CONTEN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509904" y="521912"/>
            <a:ext cx="6754962" cy="400110"/>
          </a:xfrm>
          <a:noFill/>
        </p:spPr>
        <p:txBody>
          <a:bodyPr lIns="0" tIns="0" rIns="0" bIns="0" anchor="t"/>
          <a:lstStyle>
            <a:lvl1pPr marL="111125" indent="0">
              <a:defRPr sz="2600" baseline="0">
                <a:solidFill>
                  <a:schemeClr val="accent2"/>
                </a:solidFill>
                <a:latin typeface="+mn-lt"/>
              </a:defRPr>
            </a:lvl1pPr>
          </a:lstStyle>
          <a:p>
            <a:r>
              <a:rPr lang="en-US" dirty="0" smtClean="0"/>
              <a:t>Slide Heading Here</a:t>
            </a:r>
            <a:endParaRPr lang="en-US" dirty="0"/>
          </a:p>
        </p:txBody>
      </p:sp>
      <p:sp>
        <p:nvSpPr>
          <p:cNvPr id="12" name="Text Placeholder 2"/>
          <p:cNvSpPr>
            <a:spLocks noGrp="1"/>
          </p:cNvSpPr>
          <p:nvPr>
            <p:ph type="body" sz="quarter" idx="20" hasCustomPrompt="1"/>
          </p:nvPr>
        </p:nvSpPr>
        <p:spPr>
          <a:xfrm>
            <a:off x="487217" y="232112"/>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baseline="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cxnSp>
        <p:nvCxnSpPr>
          <p:cNvPr id="9" name="Straight Connector 8"/>
          <p:cNvCxnSpPr/>
          <p:nvPr userDrawn="1"/>
        </p:nvCxnSpPr>
        <p:spPr>
          <a:xfrm>
            <a:off x="49029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32467135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ON LEF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0" y="0"/>
            <a:ext cx="46101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endParaRPr lang="en-US" sz="2400" dirty="0" smtClean="0">
              <a:latin typeface="Franklin Gothic Book" panose="020B0503020102020204" pitchFamily="34" charset="0"/>
            </a:endParaRPr>
          </a:p>
          <a:p>
            <a:endParaRPr lang="en-US" sz="2400" dirty="0" smtClean="0">
              <a:latin typeface="Franklin Gothic Book" panose="020B0503020102020204" pitchFamily="34" charset="0"/>
            </a:endParaRPr>
          </a:p>
          <a:p>
            <a:endParaRPr lang="en-US" dirty="0"/>
          </a:p>
        </p:txBody>
      </p:sp>
      <p:sp>
        <p:nvSpPr>
          <p:cNvPr id="8"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2" name="Title 1"/>
          <p:cNvSpPr>
            <a:spLocks noGrp="1"/>
          </p:cNvSpPr>
          <p:nvPr>
            <p:ph type="title" hasCustomPrompt="1"/>
          </p:nvPr>
        </p:nvSpPr>
        <p:spPr>
          <a:xfrm>
            <a:off x="4902795" y="1598456"/>
            <a:ext cx="3848690" cy="492443"/>
          </a:xfrm>
        </p:spPr>
        <p:txBody>
          <a:bodyPr lIns="91440" rIns="91440" anchor="b"/>
          <a:lstStyle>
            <a:lvl1pPr>
              <a:defRPr sz="2600">
                <a:solidFill>
                  <a:schemeClr val="accent2"/>
                </a:solidFill>
              </a:defRPr>
            </a:lvl1pPr>
          </a:lstStyle>
          <a:p>
            <a:r>
              <a:rPr lang="en-US" dirty="0" smtClean="0"/>
              <a:t>Slide Heading Here</a:t>
            </a:r>
          </a:p>
        </p:txBody>
      </p:sp>
      <p:sp>
        <p:nvSpPr>
          <p:cNvPr id="10"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4" name="Text Placeholder 3"/>
          <p:cNvSpPr>
            <a:spLocks noGrp="1"/>
          </p:cNvSpPr>
          <p:nvPr>
            <p:ph type="body" sz="quarter" idx="21" hasCustomPrompt="1"/>
          </p:nvPr>
        </p:nvSpPr>
        <p:spPr>
          <a:xfrm>
            <a:off x="4902795" y="2110904"/>
            <a:ext cx="3733125" cy="1243417"/>
          </a:xfrm>
        </p:spPr>
        <p:txBody>
          <a:bodyPr>
            <a:spAutoFit/>
          </a:bodyPr>
          <a:lstStyle>
            <a:lvl1pPr marL="457200" indent="-223838">
              <a:lnSpc>
                <a:spcPct val="90000"/>
              </a:lnSpc>
              <a:spcBef>
                <a:spcPts val="600"/>
              </a:spcBef>
              <a:defRPr/>
            </a:lvl1pPr>
            <a:lvl2pPr marL="690563" indent="-233363">
              <a:lnSpc>
                <a:spcPct val="90000"/>
              </a:lnSpc>
              <a:spcBef>
                <a:spcPts val="600"/>
              </a:spcBef>
              <a:defRPr/>
            </a:lvl2pPr>
            <a:lvl3pPr marL="914400" indent="-223838">
              <a:lnSpc>
                <a:spcPct val="90000"/>
              </a:lnSpc>
              <a:spcBef>
                <a:spcPts val="600"/>
              </a:spcBef>
              <a:defRPr/>
            </a:lvl3pPr>
          </a:lstStyle>
          <a:p>
            <a:pPr lvl="0"/>
            <a:r>
              <a:rPr lang="en-US" dirty="0" smtClean="0"/>
              <a:t>Text here</a:t>
            </a:r>
          </a:p>
          <a:p>
            <a:pPr lvl="1"/>
            <a:r>
              <a:rPr lang="en-US" dirty="0" smtClean="0"/>
              <a:t>Second level</a:t>
            </a:r>
          </a:p>
          <a:p>
            <a:pPr lvl="2"/>
            <a:r>
              <a:rPr lang="en-US" dirty="0" smtClean="0"/>
              <a:t>Third level</a:t>
            </a:r>
          </a:p>
        </p:txBody>
      </p:sp>
      <p:sp>
        <p:nvSpPr>
          <p:cNvPr id="16" name="Text Placeholder 2"/>
          <p:cNvSpPr>
            <a:spLocks noGrp="1"/>
          </p:cNvSpPr>
          <p:nvPr>
            <p:ph type="body" sz="quarter" idx="22" hasCustomPrompt="1"/>
          </p:nvPr>
        </p:nvSpPr>
        <p:spPr>
          <a:xfrm>
            <a:off x="492784" y="228604"/>
            <a:ext cx="9144" cy="704088"/>
          </a:xfrm>
          <a:solidFill>
            <a:schemeClr val="tx1"/>
          </a:solidFill>
          <a:ln>
            <a:noFill/>
          </a:ln>
        </p:spPr>
        <p:txBody>
          <a:bodyPr wrap="square" lIns="137160" tIns="27432" rIns="137160" bIns="27432" anchor="ctr">
            <a:spAutoFit/>
          </a:bodyPr>
          <a:lstStyle>
            <a:lvl1pPr marL="0" indent="0" algn="l" defTabSz="457200" rtl="0" eaLnBrk="1" latinLnBrk="0" hangingPunct="1">
              <a:spcBef>
                <a:spcPct val="0"/>
              </a:spcBef>
              <a:buFontTx/>
              <a:buNone/>
              <a:defRPr lang="en-US" sz="800" kern="1200" dirty="0" smtClean="0">
                <a:ln>
                  <a:noFill/>
                </a:ln>
                <a:noFill/>
                <a:latin typeface="Franklin Gothic Book" panose="020B0503020102020204" pitchFamily="34" charset="0"/>
                <a:ea typeface="+mj-ea"/>
                <a:cs typeface="+mj-cs"/>
              </a:defRPr>
            </a:lvl1pPr>
          </a:lstStyle>
          <a:p>
            <a:pPr>
              <a:spcBef>
                <a:spcPct val="0"/>
              </a:spcBef>
            </a:pPr>
            <a:r>
              <a:rPr lang="en-US" dirty="0" smtClean="0"/>
              <a:t>text</a:t>
            </a:r>
            <a:endParaRPr lang="en-US"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129815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 RIGHT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637" y="1600720"/>
            <a:ext cx="3840480" cy="492443"/>
          </a:xfrm>
        </p:spPr>
        <p:txBody>
          <a:bodyPr anchor="b"/>
          <a:lstStyle>
            <a:lvl1pPr>
              <a:defRPr sz="2600">
                <a:solidFill>
                  <a:schemeClr val="accent2"/>
                </a:solidFill>
              </a:defRPr>
            </a:lvl1pPr>
          </a:lstStyle>
          <a:p>
            <a:r>
              <a:rPr lang="en-US" dirty="0" smtClean="0"/>
              <a:t>Slide Heading Here</a:t>
            </a:r>
          </a:p>
        </p:txBody>
      </p:sp>
      <p:sp>
        <p:nvSpPr>
          <p:cNvPr id="7" name="Picture Placeholder 10"/>
          <p:cNvSpPr>
            <a:spLocks noGrp="1"/>
          </p:cNvSpPr>
          <p:nvPr>
            <p:ph type="pic" sz="quarter" idx="10"/>
          </p:nvPr>
        </p:nvSpPr>
        <p:spPr>
          <a:xfrm>
            <a:off x="4610100" y="-19832"/>
            <a:ext cx="45339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endParaRPr lang="en-US" sz="2400" dirty="0" smtClean="0">
              <a:latin typeface="Franklin Gothic Book" panose="020B0503020102020204" pitchFamily="34" charset="0"/>
            </a:endParaRPr>
          </a:p>
          <a:p>
            <a:endParaRPr lang="en-US" sz="2400" dirty="0" smtClean="0">
              <a:latin typeface="Franklin Gothic Book" panose="020B0503020102020204" pitchFamily="34" charset="0"/>
            </a:endParaRPr>
          </a:p>
          <a:p>
            <a:endParaRPr lang="en-US" dirty="0"/>
          </a:p>
        </p:txBody>
      </p:sp>
      <p:cxnSp>
        <p:nvCxnSpPr>
          <p:cNvPr id="11" name="Straight Connector 10"/>
          <p:cNvCxnSpPr/>
          <p:nvPr userDrawn="1"/>
        </p:nvCxnSpPr>
        <p:spPr>
          <a:xfrm>
            <a:off x="497914" y="228604"/>
            <a:ext cx="0" cy="707909"/>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10"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5" name="Text Placeholder 4"/>
          <p:cNvSpPr>
            <a:spLocks noGrp="1"/>
          </p:cNvSpPr>
          <p:nvPr>
            <p:ph type="body" sz="quarter" idx="21" hasCustomPrompt="1"/>
          </p:nvPr>
        </p:nvSpPr>
        <p:spPr>
          <a:xfrm>
            <a:off x="528638" y="2114097"/>
            <a:ext cx="3840162" cy="1243417"/>
          </a:xfrm>
        </p:spPr>
        <p:txBody>
          <a:bodyPr>
            <a:spAutoFit/>
          </a:bodyPr>
          <a:lstStyle>
            <a:lvl1pPr marL="457200" indent="-223838">
              <a:lnSpc>
                <a:spcPct val="90000"/>
              </a:lnSpc>
              <a:spcBef>
                <a:spcPts val="600"/>
              </a:spcBef>
              <a:defRPr/>
            </a:lvl1pPr>
            <a:lvl2pPr marL="690563" indent="-233363">
              <a:lnSpc>
                <a:spcPct val="90000"/>
              </a:lnSpc>
              <a:spcBef>
                <a:spcPts val="600"/>
              </a:spcBef>
              <a:defRPr/>
            </a:lvl2pPr>
            <a:lvl3pPr marL="914400" indent="-223838">
              <a:lnSpc>
                <a:spcPct val="90000"/>
              </a:lnSpc>
              <a:spcBef>
                <a:spcPts val="600"/>
              </a:spcBef>
              <a:defRPr/>
            </a:lvl3pPr>
          </a:lstStyle>
          <a:p>
            <a:pPr lvl="0"/>
            <a:r>
              <a:rPr lang="en-US" dirty="0" smtClean="0"/>
              <a:t>Text here</a:t>
            </a:r>
          </a:p>
          <a:p>
            <a:pPr lvl="1"/>
            <a:r>
              <a:rPr lang="en-US" dirty="0" smtClean="0"/>
              <a:t>Second level</a:t>
            </a:r>
          </a:p>
          <a:p>
            <a:pPr lvl="2"/>
            <a:r>
              <a:rPr lang="en-US" dirty="0" smtClean="0"/>
              <a:t>Third level</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406404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FULL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0" y="0"/>
            <a:ext cx="9144000" cy="6371727"/>
          </a:xfrm>
          <a:prstGeom prst="rect">
            <a:avLst/>
          </a:prstGeom>
        </p:spPr>
        <p:txBody>
          <a:bodyPr vert="horz" tIns="914400" anchor="ctr"/>
          <a:lstStyle>
            <a:lvl1pPr marL="0" indent="0" algn="ctr">
              <a:buNone/>
              <a:defRPr sz="2000">
                <a:latin typeface="Franklin Gothic Book" panose="020B0503020102020204" pitchFamily="34" charset="0"/>
              </a:defRPr>
            </a:lvl1pPr>
          </a:lstStyle>
          <a:p>
            <a:endParaRPr lang="en-US" sz="2400" dirty="0" smtClean="0">
              <a:latin typeface="Franklin Gothic Book" panose="020B0503020102020204" pitchFamily="34" charset="0"/>
            </a:endParaRPr>
          </a:p>
          <a:p>
            <a:endParaRPr lang="en-US" sz="2400" dirty="0" smtClean="0">
              <a:latin typeface="Franklin Gothic Book" panose="020B0503020102020204" pitchFamily="34" charset="0"/>
            </a:endParaRPr>
          </a:p>
          <a:p>
            <a:endParaRPr lang="en-US" dirty="0"/>
          </a:p>
        </p:txBody>
      </p:sp>
      <p:sp>
        <p:nvSpPr>
          <p:cNvPr id="5"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
        <p:nvSpPr>
          <p:cNvPr id="6" name="Text Placeholder 2"/>
          <p:cNvSpPr>
            <a:spLocks noGrp="1"/>
          </p:cNvSpPr>
          <p:nvPr>
            <p:ph type="body" sz="quarter" idx="20" hasCustomPrompt="1"/>
          </p:nvPr>
        </p:nvSpPr>
        <p:spPr>
          <a:xfrm>
            <a:off x="497377" y="441637"/>
            <a:ext cx="2647841" cy="270843"/>
          </a:xfrm>
          <a:solidFill>
            <a:schemeClr val="tx1">
              <a:lumMod val="65000"/>
              <a:lumOff val="35000"/>
            </a:schemeClr>
          </a:solidFill>
        </p:spPr>
        <p:txBody>
          <a:bodyPr wrap="none" lIns="137160" tIns="27432" rIns="137160" bIns="27432" anchor="ctr">
            <a:spAutoFit/>
          </a:bodyPr>
          <a:lstStyle>
            <a:lvl1pPr marL="0" indent="0" algn="l" defTabSz="457200" rtl="0" eaLnBrk="1" latinLnBrk="0" hangingPunct="1">
              <a:spcBef>
                <a:spcPct val="0"/>
              </a:spcBef>
              <a:buFontTx/>
              <a:buNone/>
              <a:defRPr lang="en-US" sz="1400" kern="1200" dirty="0" smtClean="0">
                <a:solidFill>
                  <a:schemeClr val="bg1"/>
                </a:solidFill>
                <a:latin typeface="Franklin Gothic Book" panose="020B0503020102020204" pitchFamily="34" charset="0"/>
                <a:ea typeface="+mj-ea"/>
                <a:cs typeface="+mj-cs"/>
              </a:defRPr>
            </a:lvl1pPr>
          </a:lstStyle>
          <a:p>
            <a:pPr>
              <a:spcBef>
                <a:spcPct val="0"/>
              </a:spcBef>
            </a:pPr>
            <a:r>
              <a:rPr lang="en-US" dirty="0" smtClean="0"/>
              <a:t>ADD MAIN TITLE HEADER HERE</a:t>
            </a:r>
            <a:endParaRPr lang="en-US" dirty="0"/>
          </a:p>
        </p:txBody>
      </p:sp>
      <p:sp>
        <p:nvSpPr>
          <p:cNvPr id="10" name="Text Placeholder 2"/>
          <p:cNvSpPr>
            <a:spLocks noGrp="1"/>
          </p:cNvSpPr>
          <p:nvPr>
            <p:ph type="body" sz="quarter" idx="22" hasCustomPrompt="1"/>
          </p:nvPr>
        </p:nvSpPr>
        <p:spPr>
          <a:xfrm>
            <a:off x="492784" y="228604"/>
            <a:ext cx="9144" cy="704088"/>
          </a:xfrm>
          <a:solidFill>
            <a:schemeClr val="tx1"/>
          </a:solidFill>
          <a:ln>
            <a:noFill/>
          </a:ln>
        </p:spPr>
        <p:txBody>
          <a:bodyPr wrap="square" lIns="137160" tIns="27432" rIns="137160" bIns="27432" anchor="ctr">
            <a:spAutoFit/>
          </a:bodyPr>
          <a:lstStyle>
            <a:lvl1pPr marL="0" indent="0" algn="l" defTabSz="457200" rtl="0" eaLnBrk="1" latinLnBrk="0" hangingPunct="1">
              <a:spcBef>
                <a:spcPct val="0"/>
              </a:spcBef>
              <a:buFontTx/>
              <a:buNone/>
              <a:defRPr lang="en-US" sz="800" kern="1200" dirty="0" smtClean="0">
                <a:ln>
                  <a:noFill/>
                </a:ln>
                <a:noFill/>
                <a:latin typeface="Franklin Gothic Book" panose="020B0503020102020204" pitchFamily="34" charset="0"/>
                <a:ea typeface="+mj-ea"/>
                <a:cs typeface="+mj-cs"/>
              </a:defRPr>
            </a:lvl1pPr>
          </a:lstStyle>
          <a:p>
            <a:pPr>
              <a:spcBef>
                <a:spcPct val="0"/>
              </a:spcBef>
            </a:pPr>
            <a:r>
              <a:rPr lang="en-US" dirty="0" smtClean="0"/>
              <a:t>text</a:t>
            </a:r>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31" b="38170"/>
          <a:stretch/>
        </p:blipFill>
        <p:spPr>
          <a:xfrm>
            <a:off x="7360166" y="201769"/>
            <a:ext cx="1454684" cy="632770"/>
          </a:xfrm>
          <a:prstGeom prst="rect">
            <a:avLst/>
          </a:prstGeom>
        </p:spPr>
      </p:pic>
    </p:spTree>
    <p:extLst>
      <p:ext uri="{BB962C8B-B14F-4D97-AF65-F5344CB8AC3E}">
        <p14:creationId xmlns:p14="http://schemas.microsoft.com/office/powerpoint/2010/main" val="215273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LOGO  20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9226" y="1428226"/>
            <a:ext cx="5489195" cy="4116896"/>
          </a:xfrm>
          <a:prstGeom prst="rect">
            <a:avLst/>
          </a:prstGeom>
        </p:spPr>
      </p:pic>
      <p:sp>
        <p:nvSpPr>
          <p:cNvPr id="3" name="Slide Number Placeholder 5"/>
          <p:cNvSpPr>
            <a:spLocks noGrp="1"/>
          </p:cNvSpPr>
          <p:nvPr>
            <p:ph type="sldNum" sz="quarter" idx="4"/>
          </p:nvPr>
        </p:nvSpPr>
        <p:spPr>
          <a:xfrm>
            <a:off x="7124699" y="6458405"/>
            <a:ext cx="1876426" cy="365125"/>
          </a:xfrm>
          <a:prstGeom prst="rect">
            <a:avLst/>
          </a:prstGeom>
        </p:spPr>
        <p:txBody>
          <a:bodyPr vert="horz" lIns="91440" tIns="45720" rIns="91440" bIns="45720" rtlCol="0" anchor="ctr"/>
          <a:lstStyle>
            <a:lvl1pPr algn="r">
              <a:defRPr sz="1400">
                <a:solidFill>
                  <a:srgbClr val="7F7F7F"/>
                </a:solidFill>
              </a:defRPr>
            </a:lvl1pPr>
          </a:lstStyle>
          <a:p>
            <a:fld id="{95C1AF66-6303-486C-8B20-BA6247D492D3}" type="slidenum">
              <a:rPr lang="en-US" smtClean="0"/>
              <a:pPr/>
              <a:t>‹#›</a:t>
            </a:fld>
            <a:endParaRPr lang="en-US" dirty="0"/>
          </a:p>
        </p:txBody>
      </p:sp>
    </p:spTree>
    <p:extLst>
      <p:ext uri="{BB962C8B-B14F-4D97-AF65-F5344CB8AC3E}">
        <p14:creationId xmlns:p14="http://schemas.microsoft.com/office/powerpoint/2010/main" val="13919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18285" y="2032256"/>
            <a:ext cx="4799918" cy="24664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E707596E-326C-484F-8AA7-38BB8A90464D}" type="slidenum">
              <a:rPr lang="en-US" smtClean="0"/>
              <a:pPr/>
              <a:t>‹#›</a:t>
            </a:fld>
            <a:endParaRPr lang="en-US" dirty="0"/>
          </a:p>
        </p:txBody>
      </p:sp>
      <p:sp>
        <p:nvSpPr>
          <p:cNvPr id="4" name="Title Placeholder 3"/>
          <p:cNvSpPr>
            <a:spLocks noGrp="1"/>
          </p:cNvSpPr>
          <p:nvPr>
            <p:ph type="title"/>
          </p:nvPr>
        </p:nvSpPr>
        <p:spPr>
          <a:xfrm>
            <a:off x="518285" y="1213512"/>
            <a:ext cx="4799918" cy="492443"/>
          </a:xfrm>
          <a:prstGeom prst="rect">
            <a:avLst/>
          </a:prstGeom>
          <a:noFill/>
        </p:spPr>
        <p:txBody>
          <a:bodyPr vert="horz" wrap="square" lIns="91440" tIns="45720" rIns="91440" bIns="45720" rtlCol="0" anchor="ct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1456701903"/>
      </p:ext>
    </p:extLst>
  </p:cSld>
  <p:clrMap bg1="lt1" tx1="dk1" bg2="lt2" tx2="dk2" accent1="accent1" accent2="accent2" accent3="accent3" accent4="accent4" accent5="accent5" accent6="accent6" hlink="hlink" folHlink="folHlink"/>
  <p:sldLayoutIdLst>
    <p:sldLayoutId id="2147483711" r:id="rId1"/>
    <p:sldLayoutId id="2147483679" r:id="rId2"/>
    <p:sldLayoutId id="2147483692" r:id="rId3"/>
    <p:sldLayoutId id="2147483677" r:id="rId4"/>
    <p:sldLayoutId id="2147483709" r:id="rId5"/>
    <p:sldLayoutId id="2147483695" r:id="rId6"/>
    <p:sldLayoutId id="2147483696" r:id="rId7"/>
    <p:sldLayoutId id="2147483697" r:id="rId8"/>
    <p:sldLayoutId id="2147483706" r:id="rId9"/>
    <p:sldLayoutId id="2147483713" r:id="rId10"/>
    <p:sldLayoutId id="2147483715" r:id="rId11"/>
    <p:sldLayoutId id="2147483716" r:id="rId12"/>
    <p:sldLayoutId id="2147483717" r:id="rId13"/>
  </p:sldLayoutIdLst>
  <p:timing>
    <p:tnLst>
      <p:par>
        <p:cTn id="1" dur="indefinite" restart="never" nodeType="tmRoot"/>
      </p:par>
    </p:tnLst>
  </p:timing>
  <p:hf hdr="0" ftr="0" dt="0"/>
  <p:txStyles>
    <p:titleStyle>
      <a:lvl1pPr algn="l" defTabSz="457200" rtl="0" eaLnBrk="1" latinLnBrk="0" hangingPunct="1">
        <a:spcBef>
          <a:spcPct val="0"/>
        </a:spcBef>
        <a:buNone/>
        <a:defRPr sz="2600" kern="1200">
          <a:solidFill>
            <a:schemeClr val="tx1"/>
          </a:solidFill>
          <a:latin typeface="Franklin Gothic Book" panose="020B0503020102020204" pitchFamily="34" charset="0"/>
          <a:ea typeface="+mj-ea"/>
          <a:cs typeface="+mj-cs"/>
        </a:defRPr>
      </a:lvl1pPr>
    </p:titleStyle>
    <p:bodyStyle>
      <a:lvl1pPr marL="635000" indent="-292100" algn="l" defTabSz="457200" rtl="0" eaLnBrk="1" latinLnBrk="0" hangingPunct="1">
        <a:spcBef>
          <a:spcPct val="20000"/>
        </a:spcBef>
        <a:buClr>
          <a:schemeClr val="accent2"/>
        </a:buClr>
        <a:buFont typeface="Wingdings" panose="05000000000000000000" pitchFamily="2" charset="2"/>
        <a:buChar char="§"/>
        <a:defRPr sz="2400" kern="1200">
          <a:solidFill>
            <a:schemeClr val="bg1">
              <a:lumMod val="50000"/>
            </a:schemeClr>
          </a:solidFill>
          <a:latin typeface="Franklin Gothic Book" panose="020B0503020102020204" pitchFamily="34" charset="0"/>
          <a:ea typeface="+mn-ea"/>
          <a:cs typeface="+mn-cs"/>
        </a:defRPr>
      </a:lvl1pPr>
      <a:lvl2pPr marL="1143000" indent="-228600" algn="l" defTabSz="457200" rtl="0" eaLnBrk="1" latinLnBrk="0" hangingPunct="1">
        <a:spcBef>
          <a:spcPct val="20000"/>
        </a:spcBef>
        <a:buClr>
          <a:schemeClr val="bg1">
            <a:lumMod val="50000"/>
          </a:schemeClr>
        </a:buClr>
        <a:buFont typeface="Arial" panose="020B0604020202020204" pitchFamily="34" charset="0"/>
        <a:buChar char="•"/>
        <a:defRPr sz="2400" kern="1200">
          <a:solidFill>
            <a:schemeClr val="bg1">
              <a:lumMod val="50000"/>
            </a:schemeClr>
          </a:solidFill>
          <a:latin typeface="Franklin Gothic Book" panose="020B0503020102020204" pitchFamily="34" charset="0"/>
          <a:ea typeface="+mn-ea"/>
          <a:cs typeface="+mn-cs"/>
        </a:defRPr>
      </a:lvl2pPr>
      <a:lvl3pPr marL="1828800" indent="-228600" algn="l" defTabSz="457200" rtl="0" eaLnBrk="1" latinLnBrk="0" hangingPunct="1">
        <a:spcBef>
          <a:spcPct val="20000"/>
        </a:spcBef>
        <a:buClr>
          <a:schemeClr val="bg1">
            <a:lumMod val="50000"/>
          </a:schemeClr>
        </a:buClr>
        <a:buSzPct val="100000"/>
        <a:buFont typeface="Calibri" panose="020F0502020204030204" pitchFamily="34" charset="0"/>
        <a:buChar char="‐"/>
        <a:defRPr sz="2400" kern="1200">
          <a:solidFill>
            <a:schemeClr val="bg1">
              <a:lumMod val="50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 userDrawn="1">
          <p15:clr>
            <a:srgbClr val="F26B43"/>
          </p15:clr>
        </p15:guide>
        <p15:guide id="2" pos="29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98" name="Rectangle 2"/>
          <p:cNvSpPr>
            <a:spLocks noChangeArrowheads="1"/>
          </p:cNvSpPr>
          <p:nvPr/>
        </p:nvSpPr>
        <p:spPr bwMode="auto">
          <a:xfrm>
            <a:off x="762000" y="423484"/>
            <a:ext cx="7848600" cy="53091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solidFill>
                  <a:srgbClr val="FF0000"/>
                </a:solidFill>
              </a:rPr>
              <a:t>HIDDEN DESCRIPTION SLIDE — NOT TO BE SHOWN TO THE </a:t>
            </a:r>
            <a:r>
              <a:rPr lang="en-US" sz="1400" b="1" dirty="0" smtClean="0">
                <a:solidFill>
                  <a:srgbClr val="FF0000"/>
                </a:solidFill>
              </a:rPr>
              <a:t>PUBLIC</a:t>
            </a:r>
          </a:p>
          <a:p>
            <a:endParaRPr lang="en-US" sz="1400" dirty="0"/>
          </a:p>
          <a:p>
            <a:pPr>
              <a:spcAft>
                <a:spcPts val="1200"/>
              </a:spcAft>
            </a:pPr>
            <a:r>
              <a:rPr lang="en-US" sz="2800" dirty="0" smtClean="0"/>
              <a:t>Compensation Planning Guide</a:t>
            </a:r>
            <a:endParaRPr lang="en-US" sz="1400" dirty="0"/>
          </a:p>
          <a:p>
            <a:pPr>
              <a:spcAft>
                <a:spcPts val="1200"/>
              </a:spcAft>
            </a:pPr>
            <a:r>
              <a:rPr lang="en-US" sz="1600" dirty="0"/>
              <a:t>Catalogue code: </a:t>
            </a:r>
            <a:r>
              <a:rPr lang="en-US" sz="1600" dirty="0" smtClean="0"/>
              <a:t>B08</a:t>
            </a:r>
            <a:endParaRPr lang="en-US" sz="1600" dirty="0"/>
          </a:p>
          <a:p>
            <a:pPr>
              <a:spcAft>
                <a:spcPts val="1200"/>
              </a:spcAft>
            </a:pPr>
            <a:r>
              <a:rPr lang="en-US" sz="1600" dirty="0"/>
              <a:t>Full presentation or module? Full </a:t>
            </a:r>
          </a:p>
          <a:p>
            <a:pPr>
              <a:spcAft>
                <a:spcPts val="1200"/>
              </a:spcAft>
            </a:pPr>
            <a:r>
              <a:rPr lang="en-US" sz="1600" dirty="0"/>
              <a:t>Slide numbers: </a:t>
            </a:r>
            <a:r>
              <a:rPr lang="en-US" sz="1600" dirty="0" smtClean="0"/>
              <a:t>B08-1 to B08-38</a:t>
            </a:r>
            <a:endParaRPr lang="en-US" sz="1600" dirty="0"/>
          </a:p>
          <a:p>
            <a:r>
              <a:rPr lang="en-US" sz="1600" dirty="0"/>
              <a:t>Registered/Non-Registered Usage: </a:t>
            </a:r>
            <a:r>
              <a:rPr lang="en-US" sz="1600" dirty="0" smtClean="0"/>
              <a:t>All</a:t>
            </a:r>
            <a:endParaRPr lang="en-US" sz="1600" dirty="0"/>
          </a:p>
          <a:p>
            <a:pPr>
              <a:spcAft>
                <a:spcPts val="1200"/>
              </a:spcAft>
            </a:pPr>
            <a:r>
              <a:rPr lang="en-US" sz="1100" dirty="0"/>
              <a:t>(Choices: registered rep use only, not for registered rep use, allowed for all, partial limitations</a:t>
            </a:r>
            <a:r>
              <a:rPr lang="en-US" sz="1100" dirty="0" smtClean="0"/>
              <a:t>)</a:t>
            </a:r>
            <a:endParaRPr lang="en-US" sz="1400" dirty="0"/>
          </a:p>
          <a:p>
            <a:r>
              <a:rPr lang="en-US" sz="1600" dirty="0"/>
              <a:t>Last update info:</a:t>
            </a:r>
          </a:p>
          <a:p>
            <a:pPr lvl="1"/>
            <a:r>
              <a:rPr lang="en-US" sz="1600" dirty="0"/>
              <a:t>Date updated: </a:t>
            </a:r>
            <a:r>
              <a:rPr lang="en-US" sz="1600" dirty="0" smtClean="0"/>
              <a:t>2014-12-18</a:t>
            </a:r>
            <a:endParaRPr lang="en-US" sz="1600" dirty="0"/>
          </a:p>
          <a:p>
            <a:pPr lvl="1"/>
            <a:r>
              <a:rPr lang="en-US" sz="1600" dirty="0"/>
              <a:t>Project </a:t>
            </a:r>
            <a:r>
              <a:rPr lang="en-US" sz="1600" dirty="0" smtClean="0"/>
              <a:t>#25410</a:t>
            </a:r>
            <a:endParaRPr lang="en-US" sz="1600" dirty="0"/>
          </a:p>
          <a:p>
            <a:pPr lvl="1">
              <a:spcAft>
                <a:spcPts val="1200"/>
              </a:spcAft>
            </a:pPr>
            <a:r>
              <a:rPr lang="en-US" sz="1600" dirty="0"/>
              <a:t>Description of changes: </a:t>
            </a:r>
            <a:r>
              <a:rPr lang="en-US" sz="1600" dirty="0" smtClean="0"/>
              <a:t>update background to new template, update slide B08-21, and slide B08-23.</a:t>
            </a:r>
          </a:p>
          <a:p>
            <a:pPr lvl="1">
              <a:spcAft>
                <a:spcPts val="1200"/>
              </a:spcAft>
            </a:pPr>
            <a:endParaRPr lang="en-US" sz="1600" dirty="0"/>
          </a:p>
          <a:p>
            <a:pPr>
              <a:spcAft>
                <a:spcPts val="1200"/>
              </a:spcAft>
            </a:pPr>
            <a:r>
              <a:rPr lang="en-US" sz="1600" dirty="0"/>
              <a:t>Filed with FINRA? No         </a:t>
            </a:r>
            <a:r>
              <a:rPr lang="en-US" sz="1600" dirty="0" smtClean="0"/>
              <a:t>                </a:t>
            </a:r>
            <a:r>
              <a:rPr lang="en-US" sz="1600" dirty="0"/>
              <a:t>If yes, date:</a:t>
            </a:r>
          </a:p>
          <a:p>
            <a:r>
              <a:rPr lang="en-US" sz="1600" dirty="0"/>
              <a:t>Notes:</a:t>
            </a:r>
          </a:p>
        </p:txBody>
      </p:sp>
    </p:spTree>
    <p:extLst>
      <p:ext uri="{BB962C8B-B14F-4D97-AF65-F5344CB8AC3E}">
        <p14:creationId xmlns:p14="http://schemas.microsoft.com/office/powerpoint/2010/main" val="40967714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606133"/>
            <a:ext cx="7700240" cy="492443"/>
          </a:xfrm>
        </p:spPr>
        <p:txBody>
          <a:bodyPr/>
          <a:lstStyle/>
          <a:p>
            <a:r>
              <a:rPr lang="en-US" dirty="0" smtClean="0"/>
              <a:t>C. Before </a:t>
            </a:r>
            <a:r>
              <a:rPr lang="en-US" dirty="0"/>
              <a:t>Y</a:t>
            </a:r>
            <a:r>
              <a:rPr lang="en-US" dirty="0" smtClean="0"/>
              <a:t>ou Begin </a:t>
            </a:r>
            <a:r>
              <a:rPr lang="en-US" dirty="0"/>
              <a:t>(Page 2</a:t>
            </a:r>
            <a:r>
              <a:rPr lang="en-US" dirty="0" smtClean="0"/>
              <a: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1658916"/>
          </a:xfrm>
        </p:spPr>
        <p:txBody>
          <a:bodyPr/>
          <a:lstStyle/>
          <a:p>
            <a:pPr marL="687388" indent="-347663">
              <a:buFont typeface="+mj-lt"/>
              <a:buAutoNum type="arabicPeriod"/>
            </a:pPr>
            <a:r>
              <a:rPr lang="en-US" dirty="0" smtClean="0">
                <a:latin typeface="+mj-lt"/>
              </a:rPr>
              <a:t>Benefits </a:t>
            </a:r>
            <a:r>
              <a:rPr lang="en-US" dirty="0">
                <a:latin typeface="+mj-lt"/>
              </a:rPr>
              <a:t>of a compensation plan:</a:t>
            </a:r>
          </a:p>
          <a:p>
            <a:pPr marL="912813" lvl="1" indent="-222250"/>
            <a:r>
              <a:rPr lang="en-US" dirty="0"/>
              <a:t>It reduces confusion</a:t>
            </a:r>
          </a:p>
          <a:p>
            <a:pPr marL="912813" lvl="1" indent="-222250"/>
            <a:r>
              <a:rPr lang="en-US" dirty="0"/>
              <a:t>It ensures funds are spent appropriately</a:t>
            </a:r>
          </a:p>
          <a:p>
            <a:pPr marL="912813" lvl="1" indent="-222250"/>
            <a:r>
              <a:rPr lang="en-US" dirty="0"/>
              <a:t>It lets ministers and staff know you value </a:t>
            </a:r>
            <a:r>
              <a:rPr lang="en-US" dirty="0" smtClean="0"/>
              <a:t>them</a:t>
            </a:r>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B08-9</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95110770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606133"/>
            <a:ext cx="7700240" cy="492443"/>
          </a:xfrm>
        </p:spPr>
        <p:txBody>
          <a:bodyPr/>
          <a:lstStyle/>
          <a:p>
            <a:r>
              <a:rPr lang="en-US" dirty="0" smtClean="0"/>
              <a:t>C. Before You Begin </a:t>
            </a:r>
            <a:r>
              <a:rPr lang="en-US" dirty="0"/>
              <a:t>(Page 2</a:t>
            </a:r>
            <a:r>
              <a:rPr lang="en-US" dirty="0" smtClean="0"/>
              <a: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2068259"/>
          </a:xfrm>
        </p:spPr>
        <p:txBody>
          <a:bodyPr/>
          <a:lstStyle/>
          <a:p>
            <a:pPr marL="687388" indent="-347663">
              <a:buFont typeface="+mj-lt"/>
              <a:buAutoNum type="arabicPeriod"/>
            </a:pPr>
            <a:r>
              <a:rPr lang="en-US" dirty="0" smtClean="0"/>
              <a:t>Benefits </a:t>
            </a:r>
            <a:r>
              <a:rPr lang="en-US" dirty="0"/>
              <a:t>of a compensation plan</a:t>
            </a:r>
          </a:p>
          <a:p>
            <a:pPr marL="687388" indent="-347663">
              <a:buFont typeface="+mj-lt"/>
              <a:buAutoNum type="arabicPeriod"/>
            </a:pPr>
            <a:r>
              <a:rPr lang="en-US" dirty="0">
                <a:latin typeface="+mj-lt"/>
              </a:rPr>
              <a:t>Dangers of </a:t>
            </a:r>
            <a:r>
              <a:rPr lang="en-US" dirty="0" smtClean="0">
                <a:latin typeface="+mj-lt"/>
              </a:rPr>
              <a:t>lump sum </a:t>
            </a:r>
            <a:r>
              <a:rPr lang="en-US" dirty="0">
                <a:latin typeface="+mj-lt"/>
              </a:rPr>
              <a:t>or </a:t>
            </a:r>
            <a:r>
              <a:rPr lang="en-US" dirty="0" smtClean="0">
                <a:latin typeface="+mj-lt"/>
              </a:rPr>
              <a:t>package </a:t>
            </a:r>
            <a:r>
              <a:rPr lang="en-US" dirty="0">
                <a:latin typeface="+mj-lt"/>
              </a:rPr>
              <a:t>approach:</a:t>
            </a:r>
          </a:p>
          <a:p>
            <a:pPr marL="912813" lvl="1" indent="-222250"/>
            <a:r>
              <a:rPr lang="en-US" dirty="0"/>
              <a:t>Often causes ministers to pay higher taxes </a:t>
            </a:r>
          </a:p>
          <a:p>
            <a:pPr marL="912813" lvl="1" indent="-222250"/>
            <a:r>
              <a:rPr lang="en-US" dirty="0"/>
              <a:t>May lead to a financial hardship for the church</a:t>
            </a:r>
          </a:p>
          <a:p>
            <a:pPr marL="912813" lvl="1" indent="-222250"/>
            <a:r>
              <a:rPr lang="en-US" dirty="0"/>
              <a:t>Distorts minister’s amount of actual </a:t>
            </a:r>
            <a:r>
              <a:rPr lang="en-US" dirty="0" smtClean="0"/>
              <a:t>income</a:t>
            </a:r>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B08-10</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9290729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606133"/>
            <a:ext cx="7700240" cy="492443"/>
          </a:xfrm>
        </p:spPr>
        <p:txBody>
          <a:bodyPr/>
          <a:lstStyle/>
          <a:p>
            <a:r>
              <a:rPr lang="en-US" dirty="0" smtClean="0"/>
              <a:t>C. Before You Begin </a:t>
            </a:r>
            <a:r>
              <a:rPr lang="en-US" dirty="0"/>
              <a:t>(Page 2</a:t>
            </a:r>
            <a:r>
              <a:rPr lang="en-US" dirty="0" smtClean="0"/>
              <a:t>)</a:t>
            </a:r>
            <a:endParaRPr lang="en-US" dirty="0"/>
          </a:p>
        </p:txBody>
      </p:sp>
      <p:sp>
        <p:nvSpPr>
          <p:cNvPr id="5" name="Text Placeholder 4"/>
          <p:cNvSpPr>
            <a:spLocks noGrp="1"/>
          </p:cNvSpPr>
          <p:nvPr>
            <p:ph type="body" sz="quarter" idx="21"/>
          </p:nvPr>
        </p:nvSpPr>
        <p:spPr>
          <a:xfrm>
            <a:off x="529360" y="2127663"/>
            <a:ext cx="7700240" cy="4038028"/>
          </a:xfrm>
        </p:spPr>
        <p:txBody>
          <a:bodyPr/>
          <a:lstStyle/>
          <a:p>
            <a:pPr marL="687388" indent="-347663">
              <a:buFont typeface="+mj-lt"/>
              <a:buAutoNum type="arabicPeriod"/>
            </a:pPr>
            <a:r>
              <a:rPr lang="en-US" dirty="0" smtClean="0"/>
              <a:t>Benefits </a:t>
            </a:r>
            <a:r>
              <a:rPr lang="en-US" dirty="0"/>
              <a:t>of a compensation plan</a:t>
            </a:r>
          </a:p>
          <a:p>
            <a:pPr marL="687388" indent="-347663">
              <a:buFont typeface="+mj-lt"/>
              <a:buAutoNum type="arabicPeriod"/>
            </a:pPr>
            <a:r>
              <a:rPr lang="en-US" dirty="0"/>
              <a:t>Dangers of </a:t>
            </a:r>
            <a:r>
              <a:rPr lang="en-US" dirty="0" smtClean="0"/>
              <a:t>lump sum </a:t>
            </a:r>
            <a:r>
              <a:rPr lang="en-US" dirty="0"/>
              <a:t>or </a:t>
            </a:r>
            <a:r>
              <a:rPr lang="en-US" dirty="0" smtClean="0"/>
              <a:t>package </a:t>
            </a:r>
            <a:r>
              <a:rPr lang="en-US" dirty="0"/>
              <a:t>approach</a:t>
            </a:r>
          </a:p>
          <a:p>
            <a:pPr marL="687388" indent="-347663">
              <a:buFont typeface="+mj-lt"/>
              <a:buAutoNum type="arabicPeriod"/>
            </a:pPr>
            <a:r>
              <a:rPr lang="en-US" dirty="0">
                <a:latin typeface="+mj-lt"/>
              </a:rPr>
              <a:t>Eligibility requirements of a Minister for </a:t>
            </a:r>
            <a:br>
              <a:rPr lang="en-US" dirty="0">
                <a:latin typeface="+mj-lt"/>
              </a:rPr>
            </a:br>
            <a:r>
              <a:rPr lang="en-US" dirty="0">
                <a:latin typeface="+mj-lt"/>
              </a:rPr>
              <a:t>Tax Purposes:</a:t>
            </a:r>
          </a:p>
          <a:p>
            <a:pPr marL="912813" lvl="1" indent="-222250"/>
            <a:r>
              <a:rPr lang="en-US" dirty="0"/>
              <a:t>Ordained, licensed or commissioned</a:t>
            </a:r>
          </a:p>
          <a:p>
            <a:pPr marL="912813" lvl="1" indent="-222250"/>
            <a:r>
              <a:rPr lang="en-US" dirty="0"/>
              <a:t>Administers ordinances</a:t>
            </a:r>
          </a:p>
          <a:p>
            <a:pPr marL="912813" lvl="1" indent="-222250"/>
            <a:r>
              <a:rPr lang="en-US" dirty="0"/>
              <a:t>Conducts worship</a:t>
            </a:r>
          </a:p>
          <a:p>
            <a:pPr marL="912813" lvl="1" indent="-222250"/>
            <a:r>
              <a:rPr lang="en-US" dirty="0"/>
              <a:t>Management responsibilities </a:t>
            </a:r>
          </a:p>
          <a:p>
            <a:pPr marL="912813" lvl="1" indent="-222250"/>
            <a:r>
              <a:rPr lang="en-US" dirty="0"/>
              <a:t>Religious </a:t>
            </a:r>
            <a:r>
              <a:rPr lang="en-US" dirty="0" smtClean="0"/>
              <a:t>leader</a:t>
            </a:r>
            <a:endParaRPr lang="en-US" dirty="0"/>
          </a:p>
          <a:p>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B08-11</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
        <p:nvSpPr>
          <p:cNvPr id="6" name="Text Placeholder 5"/>
          <p:cNvSpPr>
            <a:spLocks noGrp="1"/>
          </p:cNvSpPr>
          <p:nvPr>
            <p:ph type="body" sz="quarter" idx="20"/>
          </p:nvPr>
        </p:nvSpPr>
        <p:spPr/>
        <p:txBody>
          <a:bodyPr/>
          <a:lstStyle/>
          <a:p>
            <a:endParaRPr lang="en-US" dirty="0"/>
          </a:p>
        </p:txBody>
      </p:sp>
      <p:sp>
        <p:nvSpPr>
          <p:cNvPr id="7" name="Content Placeholder 2"/>
          <p:cNvSpPr txBox="1">
            <a:spLocks/>
          </p:cNvSpPr>
          <p:nvPr/>
        </p:nvSpPr>
        <p:spPr>
          <a:xfrm>
            <a:off x="497377" y="441637"/>
            <a:ext cx="2879487" cy="270843"/>
          </a:xfrm>
          <a:prstGeom prst="rect">
            <a:avLst/>
          </a:prstGeom>
          <a:solidFill>
            <a:schemeClr val="tx1">
              <a:lumMod val="65000"/>
              <a:lumOff val="35000"/>
            </a:schemeClr>
          </a:solidFill>
        </p:spPr>
        <p:txBody>
          <a:bodyPr vert="horz" wrap="none" lIns="137160" tIns="27432" rIns="137160" bIns="27432" rtlCol="0" anchor="ctr">
            <a:spAutoFit/>
          </a:bodyPr>
          <a:lstStyle>
            <a:lvl1pPr marL="0" indent="0" algn="l" defTabSz="457200" rtl="0" eaLnBrk="1" latinLnBrk="0" hangingPunct="1">
              <a:spcBef>
                <a:spcPct val="0"/>
              </a:spcBef>
              <a:buClr>
                <a:schemeClr val="accent2"/>
              </a:buClr>
              <a:buFontTx/>
              <a:buNone/>
              <a:defRPr lang="en-US" sz="1400" kern="1200" baseline="0" dirty="0" smtClean="0">
                <a:solidFill>
                  <a:schemeClr val="bg1"/>
                </a:solidFill>
                <a:latin typeface="Franklin Gothic Book" panose="020B0503020102020204" pitchFamily="34" charset="0"/>
                <a:ea typeface="+mj-ea"/>
                <a:cs typeface="+mj-cs"/>
              </a:defRPr>
            </a:lvl1pPr>
            <a:lvl2pPr marL="1143000" indent="-228600" algn="l" defTabSz="457200" rtl="0" eaLnBrk="1" latinLnBrk="0" hangingPunct="1">
              <a:spcBef>
                <a:spcPct val="20000"/>
              </a:spcBef>
              <a:buClr>
                <a:schemeClr val="bg1">
                  <a:lumMod val="50000"/>
                </a:schemeClr>
              </a:buClr>
              <a:buFont typeface="Arial" panose="020B0604020202020204" pitchFamily="34" charset="0"/>
              <a:buChar char="•"/>
              <a:defRPr sz="2400" kern="1200">
                <a:solidFill>
                  <a:schemeClr val="bg1">
                    <a:lumMod val="50000"/>
                  </a:schemeClr>
                </a:solidFill>
                <a:latin typeface="Franklin Gothic Book" panose="020B0503020102020204" pitchFamily="34" charset="0"/>
                <a:ea typeface="+mn-ea"/>
                <a:cs typeface="+mn-cs"/>
              </a:defRPr>
            </a:lvl2pPr>
            <a:lvl3pPr marL="1828800" indent="-228600" algn="l" defTabSz="457200" rtl="0" eaLnBrk="1" latinLnBrk="0" hangingPunct="1">
              <a:spcBef>
                <a:spcPct val="20000"/>
              </a:spcBef>
              <a:buClr>
                <a:schemeClr val="bg1">
                  <a:lumMod val="50000"/>
                </a:schemeClr>
              </a:buClr>
              <a:buSzPct val="100000"/>
              <a:buFont typeface="Calibri" panose="020F0502020204030204" pitchFamily="34" charset="0"/>
              <a:buChar char="‐"/>
              <a:defRPr sz="2400" kern="1200">
                <a:solidFill>
                  <a:schemeClr val="bg1">
                    <a:lumMod val="50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COMPENSATION PLANNING GUIDE</a:t>
            </a:r>
            <a:endParaRPr lang="en-US" dirty="0"/>
          </a:p>
        </p:txBody>
      </p:sp>
    </p:spTree>
    <p:extLst>
      <p:ext uri="{BB962C8B-B14F-4D97-AF65-F5344CB8AC3E}">
        <p14:creationId xmlns:p14="http://schemas.microsoft.com/office/powerpoint/2010/main" val="33534776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606133"/>
            <a:ext cx="7700240" cy="492443"/>
          </a:xfrm>
        </p:spPr>
        <p:txBody>
          <a:bodyPr/>
          <a:lstStyle/>
          <a:p>
            <a:r>
              <a:rPr lang="en-US" dirty="0" smtClean="0"/>
              <a:t>C. Before You Begin </a:t>
            </a:r>
            <a:r>
              <a:rPr lang="en-US" dirty="0"/>
              <a:t>(Page 2</a:t>
            </a:r>
            <a:r>
              <a:rPr lang="en-US" dirty="0" smtClean="0"/>
              <a: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1249573"/>
          </a:xfrm>
        </p:spPr>
        <p:txBody>
          <a:bodyPr/>
          <a:lstStyle/>
          <a:p>
            <a:pPr marL="687388" indent="-347663">
              <a:buFont typeface="+mj-lt"/>
              <a:buAutoNum type="arabicPeriod" startAt="3"/>
            </a:pPr>
            <a:r>
              <a:rPr lang="en-US" dirty="0" smtClean="0">
                <a:latin typeface="+mj-lt"/>
              </a:rPr>
              <a:t>Ministers </a:t>
            </a:r>
            <a:r>
              <a:rPr lang="en-US" dirty="0">
                <a:latin typeface="+mj-lt"/>
              </a:rPr>
              <a:t>for Tax Purposes — dual tax status:</a:t>
            </a:r>
          </a:p>
          <a:p>
            <a:pPr marL="912813" lvl="1" indent="-222250"/>
            <a:r>
              <a:rPr lang="en-US" b="1" dirty="0" smtClean="0"/>
              <a:t>Employee</a:t>
            </a:r>
            <a:r>
              <a:rPr lang="en-US" dirty="0" smtClean="0"/>
              <a:t> </a:t>
            </a:r>
            <a:r>
              <a:rPr lang="en-US" dirty="0"/>
              <a:t>for income tax purposes </a:t>
            </a:r>
          </a:p>
          <a:p>
            <a:pPr marL="912813" lvl="1" indent="-222250"/>
            <a:r>
              <a:rPr lang="en-US" b="1" dirty="0" smtClean="0"/>
              <a:t>Self-employed</a:t>
            </a:r>
            <a:r>
              <a:rPr lang="en-US" dirty="0" smtClean="0"/>
              <a:t> </a:t>
            </a:r>
            <a:r>
              <a:rPr lang="en-US" dirty="0"/>
              <a:t>for Social Security </a:t>
            </a:r>
            <a:r>
              <a:rPr lang="en-US" dirty="0" smtClean="0"/>
              <a:t>purposes</a:t>
            </a:r>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B08-12</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49108219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Before You Begin</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5950811" cy="2656112"/>
          </a:xfrm>
        </p:spPr>
        <p:txBody>
          <a:bodyPr/>
          <a:lstStyle/>
          <a:p>
            <a:pPr marL="687388" indent="-344488">
              <a:buFont typeface="+mj-lt"/>
              <a:buAutoNum type="arabicPeriod" startAt="3"/>
            </a:pPr>
            <a:r>
              <a:rPr lang="en-US" dirty="0" smtClean="0">
                <a:latin typeface="+mj-lt"/>
              </a:rPr>
              <a:t>Ministers </a:t>
            </a:r>
            <a:r>
              <a:rPr lang="en-US" dirty="0">
                <a:latin typeface="+mj-lt"/>
              </a:rPr>
              <a:t>for Tax Purposes:</a:t>
            </a:r>
          </a:p>
          <a:p>
            <a:pPr marL="912813" lvl="1" indent="-222250"/>
            <a:r>
              <a:rPr lang="en-US" dirty="0"/>
              <a:t>Exempt from mandatory federal income tax withholding</a:t>
            </a:r>
          </a:p>
          <a:p>
            <a:pPr marL="912813" lvl="1" indent="-222250"/>
            <a:r>
              <a:rPr lang="en-US" dirty="0"/>
              <a:t>Eligible for church-designated </a:t>
            </a:r>
            <a:br>
              <a:rPr lang="en-US" dirty="0"/>
            </a:br>
            <a:r>
              <a:rPr lang="en-US" dirty="0"/>
              <a:t>housing allowance</a:t>
            </a:r>
          </a:p>
          <a:p>
            <a:pPr marL="912813" lvl="1" indent="-222250"/>
            <a:r>
              <a:rPr lang="en-US" dirty="0"/>
              <a:t>Must pay SECA taxes for Social Security </a:t>
            </a:r>
            <a:r>
              <a:rPr lang="en-US" dirty="0" smtClean="0"/>
              <a:t>coverage</a:t>
            </a:r>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B08-13</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40974850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2068259"/>
          </a:xfrm>
        </p:spPr>
        <p:txBody>
          <a:bodyPr/>
          <a:lstStyle/>
          <a:p>
            <a:pPr marL="342900" indent="0">
              <a:buNone/>
            </a:pPr>
            <a:r>
              <a:rPr lang="en-US" dirty="0"/>
              <a:t>Compensation planning:</a:t>
            </a:r>
          </a:p>
          <a:p>
            <a:pPr marL="739775" indent="-400050">
              <a:buFont typeface="+mj-lt"/>
              <a:buAutoNum type="alphaUcPeriod"/>
            </a:pPr>
            <a:r>
              <a:rPr lang="en-US" dirty="0"/>
              <a:t>Why it’s important</a:t>
            </a:r>
          </a:p>
          <a:p>
            <a:pPr marL="739775" indent="-400050">
              <a:buFont typeface="+mj-lt"/>
              <a:buAutoNum type="alphaUcPeriod"/>
            </a:pPr>
            <a:r>
              <a:rPr lang="en-US" dirty="0"/>
              <a:t>Who is responsible</a:t>
            </a:r>
          </a:p>
          <a:p>
            <a:pPr marL="739775" indent="-400050">
              <a:buFont typeface="+mj-lt"/>
              <a:buAutoNum type="alphaUcPeriod"/>
            </a:pPr>
            <a:r>
              <a:rPr lang="en-US" dirty="0"/>
              <a:t>Before you begin</a:t>
            </a:r>
          </a:p>
          <a:p>
            <a:pPr marL="739775" indent="-400050">
              <a:buFont typeface="+mj-lt"/>
              <a:buAutoNum type="alphaUcPeriod"/>
            </a:pPr>
            <a:r>
              <a:rPr lang="en-US" dirty="0">
                <a:latin typeface="+mj-lt"/>
              </a:rPr>
              <a:t>Six essential </a:t>
            </a:r>
            <a:r>
              <a:rPr lang="en-US" dirty="0" smtClean="0">
                <a:latin typeface="+mj-lt"/>
              </a:rPr>
              <a:t>steps</a:t>
            </a:r>
            <a:endParaRPr lang="en-US" dirty="0">
              <a:latin typeface="+mj-lt"/>
            </a:endParaRPr>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B08-14</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19359741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urchBizOffice cropped2.png"/>
          <p:cNvPicPr>
            <a:picLocks noChangeAspect="1"/>
          </p:cNvPicPr>
          <p:nvPr/>
        </p:nvPicPr>
        <p:blipFill rotWithShape="1">
          <a:blip r:embed="rId3">
            <a:extLst>
              <a:ext uri="{28A0092B-C50C-407E-A947-70E740481C1C}">
                <a14:useLocalDpi xmlns:a14="http://schemas.microsoft.com/office/drawing/2010/main" val="0"/>
              </a:ext>
            </a:extLst>
          </a:blip>
          <a:srcRect t="11017"/>
          <a:stretch/>
        </p:blipFill>
        <p:spPr>
          <a:xfrm>
            <a:off x="0" y="1026470"/>
            <a:ext cx="9144000" cy="5831529"/>
          </a:xfrm>
          <a:prstGeom prst="rect">
            <a:avLst/>
          </a:prstGeom>
        </p:spPr>
      </p:pic>
      <p:sp>
        <p:nvSpPr>
          <p:cNvPr id="2" name="Title 1"/>
          <p:cNvSpPr>
            <a:spLocks noGrp="1"/>
          </p:cNvSpPr>
          <p:nvPr>
            <p:ph type="title"/>
          </p:nvPr>
        </p:nvSpPr>
        <p:spPr>
          <a:xfrm>
            <a:off x="529360" y="1206023"/>
            <a:ext cx="7700240" cy="892552"/>
          </a:xfrm>
        </p:spPr>
        <p:txBody>
          <a:bodyPr/>
          <a:lstStyle/>
          <a:p>
            <a:r>
              <a:rPr lang="en-US" dirty="0" smtClean="0"/>
              <a:t>Create Your </a:t>
            </a:r>
            <a:br>
              <a:rPr lang="en-US" dirty="0" smtClean="0"/>
            </a:br>
            <a:r>
              <a:rPr lang="en-US" dirty="0" smtClean="0"/>
              <a:t>Compensation Plan</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4" name="Text Placeholder 3"/>
          <p:cNvSpPr>
            <a:spLocks noGrp="1"/>
          </p:cNvSpPr>
          <p:nvPr>
            <p:ph type="body" sz="quarter" idx="21"/>
          </p:nvPr>
        </p:nvSpPr>
        <p:spPr>
          <a:xfrm>
            <a:off x="529360" y="2127663"/>
            <a:ext cx="7700240" cy="1124154"/>
          </a:xfrm>
        </p:spPr>
        <p:txBody>
          <a:bodyPr/>
          <a:lstStyle/>
          <a:p>
            <a:pPr marL="342900" indent="0">
              <a:buNone/>
            </a:pPr>
            <a:r>
              <a:rPr lang="en-US" sz="2100" dirty="0"/>
              <a:t>Six essential steps:</a:t>
            </a:r>
          </a:p>
          <a:p>
            <a:pPr>
              <a:buNone/>
            </a:pPr>
            <a:r>
              <a:rPr lang="en-US" sz="2100" dirty="0">
                <a:latin typeface="+mj-lt"/>
              </a:rPr>
              <a:t>Step 1. Determine </a:t>
            </a:r>
            <a:r>
              <a:rPr lang="en-US" sz="2100" dirty="0" smtClean="0">
                <a:latin typeface="+mj-lt"/>
              </a:rPr>
              <a:t>the </a:t>
            </a:r>
            <a:r>
              <a:rPr lang="en-US" sz="2100" dirty="0">
                <a:latin typeface="+mj-lt"/>
              </a:rPr>
              <a:t>needs</a:t>
            </a:r>
          </a:p>
          <a:p>
            <a:endParaRPr lang="en-US" sz="2100" dirty="0"/>
          </a:p>
        </p:txBody>
      </p:sp>
      <p:sp>
        <p:nvSpPr>
          <p:cNvPr id="5"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mn-lt"/>
                <a:ea typeface="+mn-ea"/>
                <a:cs typeface="+mn-cs"/>
              </a:rPr>
              <a:t>B08-15</a:t>
            </a:r>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cxnSp>
        <p:nvCxnSpPr>
          <p:cNvPr id="7" name="Straight Connector 6"/>
          <p:cNvCxnSpPr/>
          <p:nvPr/>
        </p:nvCxnSpPr>
        <p:spPr>
          <a:xfrm>
            <a:off x="0" y="6455941"/>
            <a:ext cx="9144000" cy="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85447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206023"/>
            <a:ext cx="7700240" cy="892552"/>
          </a:xfrm>
        </p:spPr>
        <p:txBody>
          <a:bodyPr/>
          <a:lstStyle/>
          <a:p>
            <a:r>
              <a:rPr lang="en-US" dirty="0" smtClean="0"/>
              <a:t>Step 1: </a:t>
            </a:r>
            <a:br>
              <a:rPr lang="en-US" dirty="0" smtClean="0"/>
            </a:br>
            <a:r>
              <a:rPr lang="en-US" dirty="0" smtClean="0"/>
              <a:t>Determine the Needs </a:t>
            </a:r>
            <a:r>
              <a:rPr lang="en-US" dirty="0"/>
              <a:t>(Pages </a:t>
            </a:r>
            <a:r>
              <a:rPr lang="en-US" dirty="0" smtClean="0"/>
              <a:t>4–5)</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4" name="Text Placeholder 3"/>
          <p:cNvSpPr>
            <a:spLocks noGrp="1"/>
          </p:cNvSpPr>
          <p:nvPr>
            <p:ph type="body" sz="quarter" idx="21"/>
          </p:nvPr>
        </p:nvSpPr>
        <p:spPr>
          <a:xfrm>
            <a:off x="529360" y="2127663"/>
            <a:ext cx="3210873" cy="2656112"/>
          </a:xfrm>
        </p:spPr>
        <p:txBody>
          <a:bodyPr/>
          <a:lstStyle/>
          <a:p>
            <a:pPr marL="342900" indent="0">
              <a:buNone/>
            </a:pPr>
            <a:r>
              <a:rPr lang="en-US" dirty="0" smtClean="0">
                <a:latin typeface="+mj-lt"/>
              </a:rPr>
              <a:t>Compensation </a:t>
            </a:r>
            <a:r>
              <a:rPr lang="en-US" dirty="0">
                <a:latin typeface="+mj-lt"/>
              </a:rPr>
              <a:t/>
            </a:r>
            <a:br>
              <a:rPr lang="en-US" dirty="0">
                <a:latin typeface="+mj-lt"/>
              </a:rPr>
            </a:br>
            <a:r>
              <a:rPr lang="en-US" dirty="0">
                <a:latin typeface="+mj-lt"/>
              </a:rPr>
              <a:t>Plan Review</a:t>
            </a:r>
          </a:p>
          <a:p>
            <a:r>
              <a:rPr lang="en-US" dirty="0"/>
              <a:t>Ministry-related expenses</a:t>
            </a:r>
          </a:p>
          <a:p>
            <a:r>
              <a:rPr lang="en-US" dirty="0"/>
              <a:t>Employer-provided benefits</a:t>
            </a:r>
          </a:p>
          <a:p>
            <a:r>
              <a:rPr lang="en-US" dirty="0"/>
              <a:t>Personal </a:t>
            </a:r>
            <a:r>
              <a:rPr lang="en-US" dirty="0" smtClean="0"/>
              <a:t>income</a:t>
            </a:r>
            <a:endParaRPr lang="en-US" dirty="0"/>
          </a:p>
        </p:txBody>
      </p:sp>
      <p:pic>
        <p:nvPicPr>
          <p:cNvPr id="5" name="Picture 4" descr="Screen shot 2011-03-09 at 5.17.20 PM.png"/>
          <p:cNvPicPr>
            <a:picLocks noChangeAspect="1"/>
          </p:cNvPicPr>
          <p:nvPr/>
        </p:nvPicPr>
        <p:blipFill>
          <a:blip r:embed="rId3"/>
          <a:stretch>
            <a:fillRect/>
          </a:stretch>
        </p:blipFill>
        <p:spPr>
          <a:xfrm>
            <a:off x="3928533" y="2234660"/>
            <a:ext cx="3908718" cy="3725873"/>
          </a:xfrm>
          <a:prstGeom prst="rect">
            <a:avLst/>
          </a:prstGeom>
          <a:ln>
            <a:solidFill>
              <a:schemeClr val="bg1">
                <a:lumMod val="50000"/>
              </a:schemeClr>
            </a:solidFill>
          </a:ln>
          <a:effectLst/>
        </p:spPr>
      </p:pic>
      <p:pic>
        <p:nvPicPr>
          <p:cNvPr id="6" name="Picture 5"/>
          <p:cNvPicPr>
            <a:picLocks noChangeAspect="1"/>
          </p:cNvPicPr>
          <p:nvPr/>
        </p:nvPicPr>
        <p:blipFill>
          <a:blip r:embed="rId4"/>
          <a:stretch>
            <a:fillRect/>
          </a:stretch>
        </p:blipFill>
        <p:spPr>
          <a:xfrm>
            <a:off x="4698493" y="2658534"/>
            <a:ext cx="4028526" cy="2659559"/>
          </a:xfrm>
          <a:prstGeom prst="rect">
            <a:avLst/>
          </a:prstGeom>
          <a:ln>
            <a:solidFill>
              <a:schemeClr val="bg1">
                <a:lumMod val="50000"/>
              </a:schemeClr>
            </a:solidFill>
          </a:ln>
          <a:effectLst/>
        </p:spPr>
      </p:pic>
      <p:pic>
        <p:nvPicPr>
          <p:cNvPr id="7" name="Picture 6" descr="Screen shot 2011-03-09 at 5.20.26 PM.png"/>
          <p:cNvPicPr>
            <a:picLocks noChangeAspect="1"/>
          </p:cNvPicPr>
          <p:nvPr/>
        </p:nvPicPr>
        <p:blipFill>
          <a:blip r:embed="rId5"/>
          <a:stretch>
            <a:fillRect/>
          </a:stretch>
        </p:blipFill>
        <p:spPr>
          <a:xfrm>
            <a:off x="4462867" y="3471334"/>
            <a:ext cx="3969488" cy="2785533"/>
          </a:xfrm>
          <a:prstGeom prst="rect">
            <a:avLst/>
          </a:prstGeom>
          <a:ln>
            <a:solidFill>
              <a:schemeClr val="bg1">
                <a:lumMod val="50000"/>
              </a:schemeClr>
            </a:solidFill>
          </a:ln>
          <a:effectLst/>
        </p:spPr>
      </p:pic>
      <p:sp>
        <p:nvSpPr>
          <p:cNvPr id="8"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B08-16</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6390549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Compensation Plan</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1249573"/>
          </a:xfrm>
        </p:spPr>
        <p:txBody>
          <a:bodyPr/>
          <a:lstStyle/>
          <a:p>
            <a:pPr marL="342900" indent="0">
              <a:buNone/>
            </a:pPr>
            <a:r>
              <a:rPr lang="en-US" dirty="0"/>
              <a:t>Six essential steps:</a:t>
            </a:r>
          </a:p>
          <a:p>
            <a:pPr>
              <a:buNone/>
            </a:pPr>
            <a:r>
              <a:rPr lang="en-US" dirty="0"/>
              <a:t>Step 1. Determine the needs</a:t>
            </a:r>
          </a:p>
          <a:p>
            <a:pPr>
              <a:buNone/>
            </a:pPr>
            <a:r>
              <a:rPr lang="en-US" dirty="0">
                <a:latin typeface="+mj-lt"/>
              </a:rPr>
              <a:t>Step 2. Establish written </a:t>
            </a:r>
            <a:r>
              <a:rPr lang="en-US" dirty="0" smtClean="0">
                <a:latin typeface="+mj-lt"/>
              </a:rPr>
              <a:t>policies</a:t>
            </a:r>
            <a:endParaRPr lang="en-US" dirty="0">
              <a:latin typeface="+mj-lt"/>
            </a:endParaRPr>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B08-17</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64657329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206023"/>
            <a:ext cx="7700240" cy="892552"/>
          </a:xfrm>
        </p:spPr>
        <p:txBody>
          <a:bodyPr/>
          <a:lstStyle/>
          <a:p>
            <a:r>
              <a:rPr lang="en-US" dirty="0" smtClean="0"/>
              <a:t>Step 2: </a:t>
            </a:r>
            <a:br>
              <a:rPr lang="en-US" dirty="0" smtClean="0"/>
            </a:br>
            <a:r>
              <a:rPr lang="en-US" dirty="0" smtClean="0"/>
              <a:t>Establish Written Policies </a:t>
            </a:r>
            <a:r>
              <a:rPr lang="en-US" dirty="0"/>
              <a:t>(Page 6</a:t>
            </a:r>
            <a:r>
              <a:rPr lang="en-US" dirty="0" smtClean="0"/>
              <a: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2068259"/>
          </a:xfrm>
        </p:spPr>
        <p:txBody>
          <a:bodyPr/>
          <a:lstStyle/>
          <a:p>
            <a:pPr marL="342900" indent="0">
              <a:buNone/>
            </a:pPr>
            <a:r>
              <a:rPr lang="en-US" dirty="0" smtClean="0">
                <a:latin typeface="+mj-lt"/>
              </a:rPr>
              <a:t>Policies </a:t>
            </a:r>
            <a:r>
              <a:rPr lang="en-US" dirty="0">
                <a:latin typeface="+mj-lt"/>
              </a:rPr>
              <a:t>should cover four major areas:</a:t>
            </a:r>
          </a:p>
          <a:p>
            <a:r>
              <a:rPr lang="en-US" dirty="0"/>
              <a:t>Ministry-related expenses</a:t>
            </a:r>
          </a:p>
          <a:p>
            <a:r>
              <a:rPr lang="en-US" dirty="0"/>
              <a:t>Employee benefits</a:t>
            </a:r>
          </a:p>
          <a:p>
            <a:r>
              <a:rPr lang="en-US" dirty="0"/>
              <a:t>Personal income</a:t>
            </a:r>
          </a:p>
          <a:p>
            <a:r>
              <a:rPr lang="en-US" dirty="0"/>
              <a:t>Personnel </a:t>
            </a:r>
            <a:r>
              <a:rPr lang="en-US" dirty="0" smtClean="0"/>
              <a:t>policies</a:t>
            </a:r>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B08-18</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49056588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1783" y="2631394"/>
            <a:ext cx="3474720" cy="795975"/>
          </a:xfrm>
        </p:spPr>
        <p:txBody>
          <a:bodyPr/>
          <a:lstStyle/>
          <a:p>
            <a:r>
              <a:rPr lang="en-US" dirty="0" smtClean="0"/>
              <a:t>Compensation Planning Guide</a:t>
            </a:r>
            <a:endParaRPr lang="en-US" dirty="0"/>
          </a:p>
        </p:txBody>
      </p:sp>
      <p:sp>
        <p:nvSpPr>
          <p:cNvPr id="3"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B08-1</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54129245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Compensation Plan</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1658916"/>
          </a:xfrm>
        </p:spPr>
        <p:txBody>
          <a:bodyPr/>
          <a:lstStyle/>
          <a:p>
            <a:pPr marL="342900" indent="0">
              <a:buNone/>
            </a:pPr>
            <a:r>
              <a:rPr lang="en-US" dirty="0"/>
              <a:t>Six essential steps:</a:t>
            </a:r>
          </a:p>
          <a:p>
            <a:pPr>
              <a:buNone/>
            </a:pPr>
            <a:r>
              <a:rPr lang="en-US" dirty="0"/>
              <a:t>Step 1. Determine the needs</a:t>
            </a:r>
          </a:p>
          <a:p>
            <a:pPr>
              <a:buNone/>
            </a:pPr>
            <a:r>
              <a:rPr lang="en-US" dirty="0"/>
              <a:t>Step 2. Establish written policies</a:t>
            </a:r>
          </a:p>
          <a:p>
            <a:pPr>
              <a:buNone/>
            </a:pPr>
            <a:r>
              <a:rPr lang="en-US" dirty="0">
                <a:latin typeface="+mj-lt"/>
              </a:rPr>
              <a:t>Step 3. Provide for ministry-related </a:t>
            </a:r>
            <a:r>
              <a:rPr lang="en-US" dirty="0" smtClean="0">
                <a:latin typeface="+mj-lt"/>
              </a:rPr>
              <a:t>expenses</a:t>
            </a:r>
            <a:endParaRPr lang="en-US" dirty="0">
              <a:latin typeface="+mj-lt"/>
            </a:endParaRPr>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B08-19</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244169316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206023"/>
            <a:ext cx="7700240" cy="892552"/>
          </a:xfrm>
        </p:spPr>
        <p:txBody>
          <a:bodyPr/>
          <a:lstStyle/>
          <a:p>
            <a:r>
              <a:rPr lang="en-US" dirty="0" smtClean="0"/>
              <a:t>Step 3: </a:t>
            </a:r>
            <a:br>
              <a:rPr lang="en-US" dirty="0" smtClean="0"/>
            </a:br>
            <a:r>
              <a:rPr lang="en-US" dirty="0" smtClean="0"/>
              <a:t>Provide for Ministry-Related Expenses </a:t>
            </a:r>
            <a:r>
              <a:rPr lang="en-US" dirty="0"/>
              <a:t>(Page 7</a:t>
            </a:r>
            <a:r>
              <a:rPr lang="en-US" dirty="0" smtClean="0"/>
              <a: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3628685"/>
          </a:xfrm>
        </p:spPr>
        <p:txBody>
          <a:bodyPr/>
          <a:lstStyle/>
          <a:p>
            <a:pPr marL="342900" indent="0">
              <a:buNone/>
            </a:pPr>
            <a:r>
              <a:rPr lang="en-US" dirty="0" smtClean="0">
                <a:latin typeface="+mj-lt"/>
              </a:rPr>
              <a:t>Address </a:t>
            </a:r>
            <a:r>
              <a:rPr lang="en-US" dirty="0">
                <a:latin typeface="+mj-lt"/>
              </a:rPr>
              <a:t>these expenses with an </a:t>
            </a:r>
            <a:br>
              <a:rPr lang="en-US" dirty="0">
                <a:latin typeface="+mj-lt"/>
              </a:rPr>
            </a:br>
            <a:r>
              <a:rPr lang="en-US" dirty="0">
                <a:latin typeface="+mj-lt"/>
              </a:rPr>
              <a:t>Accountable Reimbursement Plan (ARP)</a:t>
            </a:r>
          </a:p>
          <a:p>
            <a:r>
              <a:rPr lang="en-US" dirty="0"/>
              <a:t>Vehicle use for business purposes</a:t>
            </a:r>
          </a:p>
          <a:p>
            <a:r>
              <a:rPr lang="en-US" dirty="0"/>
              <a:t>Meetings, workshops and conferences</a:t>
            </a:r>
          </a:p>
          <a:p>
            <a:r>
              <a:rPr lang="en-US" dirty="0"/>
              <a:t>Books, periodicals, software, etc.</a:t>
            </a:r>
          </a:p>
          <a:p>
            <a:r>
              <a:rPr lang="en-US" dirty="0"/>
              <a:t>Continuing education opportunities</a:t>
            </a:r>
          </a:p>
          <a:p>
            <a:r>
              <a:rPr lang="en-US" dirty="0"/>
              <a:t>Provisions for ministry-related hospitality </a:t>
            </a:r>
          </a:p>
          <a:p>
            <a:endParaRPr lang="en-US" dirty="0"/>
          </a:p>
          <a:p>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B08-20</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55199404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32804"/>
            <a:ext cx="3992481" cy="313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FAN2027577 cropp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446" y="2809747"/>
            <a:ext cx="5667553" cy="4048252"/>
          </a:xfrm>
          <a:prstGeom prst="rect">
            <a:avLst/>
          </a:prstGeom>
        </p:spPr>
      </p:pic>
      <p:sp>
        <p:nvSpPr>
          <p:cNvPr id="2" name="Title 1"/>
          <p:cNvSpPr>
            <a:spLocks noGrp="1"/>
          </p:cNvSpPr>
          <p:nvPr>
            <p:ph type="title"/>
          </p:nvPr>
        </p:nvSpPr>
        <p:spPr>
          <a:xfrm>
            <a:off x="529360" y="1206023"/>
            <a:ext cx="7700240" cy="892552"/>
          </a:xfrm>
        </p:spPr>
        <p:txBody>
          <a:bodyPr/>
          <a:lstStyle/>
          <a:p>
            <a:r>
              <a:rPr lang="en-US" dirty="0" smtClean="0"/>
              <a:t>Step 3:</a:t>
            </a:r>
            <a:br>
              <a:rPr lang="en-US" dirty="0" smtClean="0"/>
            </a:br>
            <a:r>
              <a:rPr lang="en-US" dirty="0" smtClean="0"/>
              <a:t>Provide for Ministry-Related Expenses</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6" name="Text Placeholder 5"/>
          <p:cNvSpPr>
            <a:spLocks noGrp="1"/>
          </p:cNvSpPr>
          <p:nvPr>
            <p:ph type="body" sz="quarter" idx="21"/>
          </p:nvPr>
        </p:nvSpPr>
        <p:spPr>
          <a:xfrm>
            <a:off x="529360" y="2127663"/>
            <a:ext cx="4898327" cy="4619726"/>
          </a:xfrm>
        </p:spPr>
        <p:txBody>
          <a:bodyPr/>
          <a:lstStyle/>
          <a:p>
            <a:pPr marL="342900" indent="0">
              <a:buNone/>
            </a:pPr>
            <a:r>
              <a:rPr lang="en-US" dirty="0"/>
              <a:t>(Page 7)</a:t>
            </a:r>
          </a:p>
          <a:p>
            <a:pPr marL="342900" indent="0">
              <a:buNone/>
            </a:pPr>
            <a:r>
              <a:rPr lang="en-US" dirty="0">
                <a:latin typeface="+mj-lt"/>
              </a:rPr>
              <a:t>Requirements for an ARP </a:t>
            </a:r>
          </a:p>
          <a:p>
            <a:r>
              <a:rPr lang="en-US" dirty="0"/>
              <a:t>Expenses must have a business purpose</a:t>
            </a:r>
          </a:p>
          <a:p>
            <a:r>
              <a:rPr lang="en-US" dirty="0"/>
              <a:t>Document amount, date, place </a:t>
            </a:r>
            <a:br>
              <a:rPr lang="en-US" dirty="0"/>
            </a:br>
            <a:r>
              <a:rPr lang="en-US" dirty="0"/>
              <a:t>and purpose</a:t>
            </a:r>
          </a:p>
          <a:p>
            <a:r>
              <a:rPr lang="en-US" dirty="0"/>
              <a:t>Expenses substantiated within </a:t>
            </a:r>
            <a:br>
              <a:rPr lang="en-US" dirty="0"/>
            </a:br>
            <a:r>
              <a:rPr lang="en-US" dirty="0"/>
              <a:t>60 days</a:t>
            </a:r>
          </a:p>
          <a:p>
            <a:r>
              <a:rPr lang="en-US" dirty="0"/>
              <a:t>Excess advances returned </a:t>
            </a:r>
            <a:br>
              <a:rPr lang="en-US" dirty="0"/>
            </a:br>
            <a:r>
              <a:rPr lang="en-US" dirty="0"/>
              <a:t>within 120 days</a:t>
            </a:r>
          </a:p>
          <a:p>
            <a:endParaRPr lang="en-US" dirty="0"/>
          </a:p>
          <a:p>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75000"/>
                  </a:schemeClr>
                </a:solidFill>
                <a:effectLst/>
                <a:uLnTx/>
                <a:uFillTx/>
                <a:latin typeface="+mn-lt"/>
                <a:ea typeface="+mn-ea"/>
                <a:cs typeface="+mn-cs"/>
              </a:rPr>
              <a:t>B08-21</a:t>
            </a:r>
            <a:endParaRPr kumimoji="0" lang="en-US" sz="9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cxnSp>
        <p:nvCxnSpPr>
          <p:cNvPr id="9" name="Straight Connector 8"/>
          <p:cNvCxnSpPr/>
          <p:nvPr/>
        </p:nvCxnSpPr>
        <p:spPr>
          <a:xfrm>
            <a:off x="0" y="6455941"/>
            <a:ext cx="9144000" cy="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32329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206023"/>
            <a:ext cx="7700240" cy="892552"/>
          </a:xfrm>
        </p:spPr>
        <p:txBody>
          <a:bodyPr/>
          <a:lstStyle/>
          <a:p>
            <a:r>
              <a:rPr lang="en-US" dirty="0" smtClean="0"/>
              <a:t>Step 3:</a:t>
            </a:r>
            <a:br>
              <a:rPr lang="en-US" dirty="0" smtClean="0"/>
            </a:br>
            <a:r>
              <a:rPr lang="en-US" dirty="0" smtClean="0"/>
              <a:t>Provide for Ministry-Related Expenses </a:t>
            </a:r>
            <a:r>
              <a:rPr lang="en-US" dirty="0"/>
              <a:t>(Page 7</a:t>
            </a:r>
            <a:r>
              <a:rPr lang="en-US" dirty="0" smtClean="0"/>
              <a: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3142399"/>
          </a:xfrm>
        </p:spPr>
        <p:txBody>
          <a:bodyPr/>
          <a:lstStyle/>
          <a:p>
            <a:pPr marL="342900" indent="0">
              <a:buNone/>
            </a:pPr>
            <a:r>
              <a:rPr lang="en-US" dirty="0" smtClean="0">
                <a:latin typeface="+mj-lt"/>
              </a:rPr>
              <a:t>Requirements </a:t>
            </a:r>
            <a:r>
              <a:rPr lang="en-US" dirty="0">
                <a:latin typeface="+mj-lt"/>
              </a:rPr>
              <a:t>for an ARP</a:t>
            </a:r>
          </a:p>
          <a:p>
            <a:r>
              <a:rPr lang="en-US" dirty="0"/>
              <a:t>IRS-approved standard rate for transportation (mileage rate), meals and lodging</a:t>
            </a:r>
          </a:p>
          <a:p>
            <a:r>
              <a:rPr lang="en-US" dirty="0"/>
              <a:t>Unused ARP money should </a:t>
            </a:r>
            <a:r>
              <a:rPr lang="en-US" b="1" dirty="0">
                <a:latin typeface="+mj-lt"/>
              </a:rPr>
              <a:t>not</a:t>
            </a:r>
            <a:r>
              <a:rPr lang="en-US" dirty="0"/>
              <a:t> be given as a bonus or additional income</a:t>
            </a:r>
          </a:p>
          <a:p>
            <a:r>
              <a:rPr lang="en-US" dirty="0"/>
              <a:t>(See page 15 of workbook for sample ARP)</a:t>
            </a:r>
          </a:p>
          <a:p>
            <a:endParaRPr lang="en-US" dirty="0"/>
          </a:p>
          <a:p>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B08-22</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281455109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206023"/>
            <a:ext cx="7700240" cy="892552"/>
          </a:xfrm>
        </p:spPr>
        <p:txBody>
          <a:bodyPr/>
          <a:lstStyle/>
          <a:p>
            <a:r>
              <a:rPr lang="en-US" dirty="0" smtClean="0"/>
              <a:t>Step 3:</a:t>
            </a:r>
            <a:br>
              <a:rPr lang="en-US" dirty="0" smtClean="0"/>
            </a:br>
            <a:r>
              <a:rPr lang="en-US" dirty="0" smtClean="0"/>
              <a:t>Provide for Ministry-Related Expenses </a:t>
            </a:r>
            <a:r>
              <a:rPr lang="en-US" dirty="0"/>
              <a:t>(Page 8</a:t>
            </a:r>
            <a:r>
              <a:rPr lang="en-US" dirty="0" smtClean="0"/>
              <a:t>)</a:t>
            </a:r>
            <a:endParaRPr lang="en-US" dirty="0"/>
          </a:p>
        </p:txBody>
      </p:sp>
      <p:sp>
        <p:nvSpPr>
          <p:cNvPr id="4" name="Text Placeholder 3"/>
          <p:cNvSpPr>
            <a:spLocks noGrp="1"/>
          </p:cNvSpPr>
          <p:nvPr>
            <p:ph type="body" sz="quarter" idx="21"/>
          </p:nvPr>
        </p:nvSpPr>
        <p:spPr>
          <a:xfrm>
            <a:off x="529360" y="2127663"/>
            <a:ext cx="7700240" cy="4062650"/>
          </a:xfrm>
        </p:spPr>
        <p:txBody>
          <a:bodyPr/>
          <a:lstStyle/>
          <a:p>
            <a:pPr marL="342900" indent="0">
              <a:buNone/>
            </a:pPr>
            <a:r>
              <a:rPr lang="en-US" dirty="0" smtClean="0">
                <a:latin typeface="+mj-lt"/>
              </a:rPr>
              <a:t>Create </a:t>
            </a:r>
            <a:r>
              <a:rPr lang="en-US" dirty="0">
                <a:latin typeface="+mj-lt"/>
              </a:rPr>
              <a:t>an ARP in three easy steps:</a:t>
            </a:r>
          </a:p>
          <a:p>
            <a:pPr marL="687388" indent="-347663">
              <a:buFont typeface="+mj-lt"/>
              <a:buAutoNum type="arabicPeriod"/>
            </a:pPr>
            <a:r>
              <a:rPr lang="en-US" dirty="0"/>
              <a:t>Determine covered expenses and create a plan</a:t>
            </a:r>
          </a:p>
          <a:p>
            <a:pPr marL="687388" indent="-347663">
              <a:buFont typeface="+mj-lt"/>
              <a:buAutoNum type="arabicPeriod"/>
            </a:pPr>
            <a:r>
              <a:rPr lang="en-US" dirty="0"/>
              <a:t>Require expense </a:t>
            </a:r>
            <a:br>
              <a:rPr lang="en-US" dirty="0"/>
            </a:br>
            <a:r>
              <a:rPr lang="en-US" dirty="0"/>
              <a:t>reports to be </a:t>
            </a:r>
            <a:br>
              <a:rPr lang="en-US" dirty="0"/>
            </a:br>
            <a:r>
              <a:rPr lang="en-US" dirty="0"/>
              <a:t>submitted within 60</a:t>
            </a:r>
            <a:br>
              <a:rPr lang="en-US" dirty="0"/>
            </a:br>
            <a:r>
              <a:rPr lang="en-US" dirty="0"/>
              <a:t>days of incurring</a:t>
            </a:r>
            <a:br>
              <a:rPr lang="en-US" dirty="0"/>
            </a:br>
            <a:r>
              <a:rPr lang="en-US" dirty="0"/>
              <a:t>expenses</a:t>
            </a:r>
          </a:p>
          <a:p>
            <a:pPr marL="687388" indent="-347663">
              <a:buFont typeface="+mj-lt"/>
              <a:buAutoNum type="arabicPeriod"/>
            </a:pPr>
            <a:r>
              <a:rPr lang="en-US" dirty="0"/>
              <a:t>Reimburse approved </a:t>
            </a:r>
            <a:br>
              <a:rPr lang="en-US" dirty="0"/>
            </a:br>
            <a:r>
              <a:rPr lang="en-US" dirty="0"/>
              <a:t>expenses at least </a:t>
            </a:r>
            <a:br>
              <a:rPr lang="en-US" dirty="0"/>
            </a:br>
            <a:r>
              <a:rPr lang="en-US" dirty="0"/>
              <a:t>once a month</a:t>
            </a:r>
          </a:p>
          <a:p>
            <a:endParaRPr lang="en-US" dirty="0"/>
          </a:p>
        </p:txBody>
      </p:sp>
      <p:sp>
        <p:nvSpPr>
          <p:cNvPr id="5"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B08-23</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pic>
        <p:nvPicPr>
          <p:cNvPr id="6" name="Picture 5"/>
          <p:cNvPicPr/>
          <p:nvPr/>
        </p:nvPicPr>
        <p:blipFill>
          <a:blip r:embed="rId3"/>
          <a:stretch>
            <a:fillRect/>
          </a:stretch>
        </p:blipFill>
        <p:spPr>
          <a:xfrm>
            <a:off x="4280535" y="3132784"/>
            <a:ext cx="4390390" cy="2495550"/>
          </a:xfrm>
          <a:prstGeom prst="rect">
            <a:avLst/>
          </a:prstGeom>
          <a:ln>
            <a:solidFill>
              <a:srgbClr val="7F7F7F"/>
            </a:solidFill>
          </a:ln>
        </p:spPr>
      </p:pic>
      <p:sp>
        <p:nvSpPr>
          <p:cNvPr id="7" name="Text Placeholder 6"/>
          <p:cNvSpPr>
            <a:spLocks noGrp="1"/>
          </p:cNvSpPr>
          <p:nvPr>
            <p:ph type="body" sz="quarter" idx="20"/>
          </p:nvPr>
        </p:nvSpPr>
        <p:spPr/>
        <p:txBody>
          <a:bodyPr/>
          <a:lstStyle/>
          <a:p>
            <a:endParaRPr lang="en-US" dirty="0"/>
          </a:p>
        </p:txBody>
      </p:sp>
      <p:sp>
        <p:nvSpPr>
          <p:cNvPr id="8" name="Content Placeholder 2"/>
          <p:cNvSpPr txBox="1">
            <a:spLocks/>
          </p:cNvSpPr>
          <p:nvPr/>
        </p:nvSpPr>
        <p:spPr>
          <a:xfrm>
            <a:off x="497377" y="441637"/>
            <a:ext cx="2879487" cy="270843"/>
          </a:xfrm>
          <a:prstGeom prst="rect">
            <a:avLst/>
          </a:prstGeom>
          <a:solidFill>
            <a:schemeClr val="tx1">
              <a:lumMod val="65000"/>
              <a:lumOff val="35000"/>
            </a:schemeClr>
          </a:solidFill>
        </p:spPr>
        <p:txBody>
          <a:bodyPr vert="horz" wrap="none" lIns="137160" tIns="27432" rIns="137160" bIns="27432" rtlCol="0" anchor="ctr">
            <a:spAutoFit/>
          </a:bodyPr>
          <a:lstStyle>
            <a:lvl1pPr marL="0" indent="0" algn="l" defTabSz="457200" rtl="0" eaLnBrk="1" latinLnBrk="0" hangingPunct="1">
              <a:spcBef>
                <a:spcPct val="0"/>
              </a:spcBef>
              <a:buClr>
                <a:schemeClr val="accent2"/>
              </a:buClr>
              <a:buFontTx/>
              <a:buNone/>
              <a:defRPr lang="en-US" sz="1400" kern="1200" baseline="0" dirty="0" smtClean="0">
                <a:solidFill>
                  <a:schemeClr val="bg1"/>
                </a:solidFill>
                <a:latin typeface="Franklin Gothic Book" panose="020B0503020102020204" pitchFamily="34" charset="0"/>
                <a:ea typeface="+mj-ea"/>
                <a:cs typeface="+mj-cs"/>
              </a:defRPr>
            </a:lvl1pPr>
            <a:lvl2pPr marL="1143000" indent="-228600" algn="l" defTabSz="457200" rtl="0" eaLnBrk="1" latinLnBrk="0" hangingPunct="1">
              <a:spcBef>
                <a:spcPct val="20000"/>
              </a:spcBef>
              <a:buClr>
                <a:schemeClr val="bg1">
                  <a:lumMod val="50000"/>
                </a:schemeClr>
              </a:buClr>
              <a:buFont typeface="Arial" panose="020B0604020202020204" pitchFamily="34" charset="0"/>
              <a:buChar char="•"/>
              <a:defRPr sz="2400" kern="1200">
                <a:solidFill>
                  <a:schemeClr val="bg1">
                    <a:lumMod val="50000"/>
                  </a:schemeClr>
                </a:solidFill>
                <a:latin typeface="Franklin Gothic Book" panose="020B0503020102020204" pitchFamily="34" charset="0"/>
                <a:ea typeface="+mn-ea"/>
                <a:cs typeface="+mn-cs"/>
              </a:defRPr>
            </a:lvl2pPr>
            <a:lvl3pPr marL="1828800" indent="-228600" algn="l" defTabSz="457200" rtl="0" eaLnBrk="1" latinLnBrk="0" hangingPunct="1">
              <a:spcBef>
                <a:spcPct val="20000"/>
              </a:spcBef>
              <a:buClr>
                <a:schemeClr val="bg1">
                  <a:lumMod val="50000"/>
                </a:schemeClr>
              </a:buClr>
              <a:buSzPct val="100000"/>
              <a:buFont typeface="Calibri" panose="020F0502020204030204" pitchFamily="34" charset="0"/>
              <a:buChar char="‐"/>
              <a:defRPr sz="2400" kern="1200">
                <a:solidFill>
                  <a:schemeClr val="bg1">
                    <a:lumMod val="50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COMPENSATION PLANNING GUIDE</a:t>
            </a:r>
            <a:endParaRPr lang="en-US" dirty="0"/>
          </a:p>
        </p:txBody>
      </p:sp>
    </p:spTree>
    <p:extLst>
      <p:ext uri="{BB962C8B-B14F-4D97-AF65-F5344CB8AC3E}">
        <p14:creationId xmlns:p14="http://schemas.microsoft.com/office/powerpoint/2010/main" val="407319558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Compensation Plan</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2886944"/>
          </a:xfrm>
        </p:spPr>
        <p:txBody>
          <a:bodyPr/>
          <a:lstStyle/>
          <a:p>
            <a:pPr marL="342900" indent="0">
              <a:buNone/>
            </a:pPr>
            <a:r>
              <a:rPr lang="en-US" dirty="0"/>
              <a:t>Six essential steps:</a:t>
            </a:r>
          </a:p>
          <a:p>
            <a:pPr>
              <a:buNone/>
            </a:pPr>
            <a:r>
              <a:rPr lang="en-US" dirty="0"/>
              <a:t>Step 1. Determine the needs</a:t>
            </a:r>
          </a:p>
          <a:p>
            <a:pPr>
              <a:buNone/>
            </a:pPr>
            <a:r>
              <a:rPr lang="en-US" dirty="0"/>
              <a:t>Step 2. Establish written policies</a:t>
            </a:r>
          </a:p>
          <a:p>
            <a:pPr>
              <a:buNone/>
            </a:pPr>
            <a:r>
              <a:rPr lang="en-US" dirty="0"/>
              <a:t>Step 3. Provide for ministry-related expenses</a:t>
            </a:r>
          </a:p>
          <a:p>
            <a:pPr>
              <a:buNone/>
            </a:pPr>
            <a:r>
              <a:rPr lang="en-US" dirty="0">
                <a:latin typeface="+mj-lt"/>
              </a:rPr>
              <a:t>Step 4. Provide employee benefits</a:t>
            </a:r>
          </a:p>
          <a:p>
            <a:pPr lvl="1">
              <a:buNone/>
            </a:pPr>
            <a:endParaRPr lang="en-US" dirty="0"/>
          </a:p>
          <a:p>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B08-24</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14218694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206023"/>
            <a:ext cx="7700240" cy="892552"/>
          </a:xfrm>
        </p:spPr>
        <p:txBody>
          <a:bodyPr/>
          <a:lstStyle/>
          <a:p>
            <a:r>
              <a:rPr lang="en-US" dirty="0" smtClean="0"/>
              <a:t>Step 4: </a:t>
            </a:r>
            <a:br>
              <a:rPr lang="en-US" dirty="0" smtClean="0"/>
            </a:br>
            <a:r>
              <a:rPr lang="en-US" dirty="0" smtClean="0"/>
              <a:t>Provide Employee Benefits </a:t>
            </a:r>
            <a:r>
              <a:rPr lang="en-US" dirty="0"/>
              <a:t>(Page 9</a:t>
            </a:r>
            <a:r>
              <a:rPr lang="en-US" dirty="0" smtClean="0"/>
              <a: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2477601"/>
          </a:xfrm>
        </p:spPr>
        <p:txBody>
          <a:bodyPr/>
          <a:lstStyle/>
          <a:p>
            <a:pPr marL="342900" indent="0">
              <a:buNone/>
            </a:pPr>
            <a:r>
              <a:rPr lang="en-US" dirty="0" smtClean="0">
                <a:latin typeface="+mj-lt"/>
              </a:rPr>
              <a:t>A </a:t>
            </a:r>
            <a:r>
              <a:rPr lang="en-US" dirty="0">
                <a:latin typeface="+mj-lt"/>
              </a:rPr>
              <a:t>strong benefit plan</a:t>
            </a:r>
          </a:p>
          <a:p>
            <a:r>
              <a:rPr lang="en-US" dirty="0"/>
              <a:t>Has tax advantages</a:t>
            </a:r>
          </a:p>
          <a:p>
            <a:r>
              <a:rPr lang="en-US" dirty="0"/>
              <a:t>Offers insurance coverage benefits</a:t>
            </a:r>
          </a:p>
          <a:p>
            <a:pPr lvl="1"/>
            <a:r>
              <a:rPr lang="en-US" dirty="0"/>
              <a:t>Protects church </a:t>
            </a:r>
          </a:p>
          <a:p>
            <a:pPr lvl="1"/>
            <a:r>
              <a:rPr lang="en-US" dirty="0"/>
              <a:t>Provides appropriate coverage for staff</a:t>
            </a:r>
          </a:p>
          <a:p>
            <a:r>
              <a:rPr lang="en-US" dirty="0"/>
              <a:t>Includes retirement </a:t>
            </a:r>
            <a:r>
              <a:rPr lang="en-US" dirty="0" smtClean="0"/>
              <a:t>contributions</a:t>
            </a:r>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B08-25</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79974702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a:t>
            </a:r>
            <a:br>
              <a:rPr lang="en-US" dirty="0" smtClean="0"/>
            </a:br>
            <a:r>
              <a:rPr lang="en-US" dirty="0" smtClean="0"/>
              <a:t>Provide Employee Benefits</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3296287"/>
          </a:xfrm>
        </p:spPr>
        <p:txBody>
          <a:bodyPr/>
          <a:lstStyle/>
          <a:p>
            <a:pPr marL="342900" indent="0">
              <a:buNone/>
            </a:pPr>
            <a:r>
              <a:rPr lang="en-US" b="1" dirty="0">
                <a:latin typeface="+mj-lt"/>
              </a:rPr>
              <a:t>Insurance coverage can include:</a:t>
            </a:r>
          </a:p>
          <a:p>
            <a:r>
              <a:rPr lang="en-US" dirty="0"/>
              <a:t>Term life</a:t>
            </a:r>
          </a:p>
          <a:p>
            <a:r>
              <a:rPr lang="en-US" dirty="0"/>
              <a:t>Employee accident</a:t>
            </a:r>
          </a:p>
          <a:p>
            <a:r>
              <a:rPr lang="en-US" dirty="0"/>
              <a:t>Medical</a:t>
            </a:r>
          </a:p>
          <a:p>
            <a:r>
              <a:rPr lang="en-US" dirty="0"/>
              <a:t>Disability</a:t>
            </a:r>
          </a:p>
          <a:p>
            <a:r>
              <a:rPr lang="en-US" dirty="0"/>
              <a:t>Dental</a:t>
            </a:r>
          </a:p>
          <a:p>
            <a:endParaRPr lang="en-US" dirty="0"/>
          </a:p>
          <a:p>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B08-26</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83871100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206023"/>
            <a:ext cx="7700240" cy="892552"/>
          </a:xfrm>
        </p:spPr>
        <p:txBody>
          <a:bodyPr/>
          <a:lstStyle/>
          <a:p>
            <a:r>
              <a:rPr lang="en-US" dirty="0" smtClean="0"/>
              <a:t>Step 4: </a:t>
            </a:r>
            <a:br>
              <a:rPr lang="en-US" dirty="0" smtClean="0"/>
            </a:br>
            <a:r>
              <a:rPr lang="en-US" dirty="0" smtClean="0"/>
              <a:t>Provide Employee Benefits </a:t>
            </a:r>
            <a:r>
              <a:rPr lang="en-US" dirty="0"/>
              <a:t>(Page 10</a:t>
            </a:r>
            <a:r>
              <a:rPr lang="en-US" dirty="0" smtClean="0"/>
              <a: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1658916"/>
          </a:xfrm>
        </p:spPr>
        <p:txBody>
          <a:bodyPr/>
          <a:lstStyle/>
          <a:p>
            <a:pPr marL="342900" indent="0">
              <a:buNone/>
            </a:pPr>
            <a:r>
              <a:rPr lang="en-US" b="1" dirty="0" smtClean="0">
                <a:latin typeface="+mj-lt"/>
              </a:rPr>
              <a:t>A </a:t>
            </a:r>
            <a:r>
              <a:rPr lang="en-US" b="1" dirty="0">
                <a:latin typeface="+mj-lt"/>
              </a:rPr>
              <a:t>retirement plan</a:t>
            </a:r>
            <a:r>
              <a:rPr lang="en-US" dirty="0">
                <a:latin typeface="+mj-lt"/>
              </a:rPr>
              <a:t> </a:t>
            </a:r>
          </a:p>
          <a:p>
            <a:r>
              <a:rPr lang="en-US" dirty="0"/>
              <a:t>Paid service </a:t>
            </a:r>
            <a:r>
              <a:rPr lang="en-US" dirty="0" smtClean="0"/>
              <a:t>ends: </a:t>
            </a:r>
            <a:r>
              <a:rPr lang="en-US" dirty="0"/>
              <a:t>income needs do not</a:t>
            </a:r>
          </a:p>
          <a:p>
            <a:r>
              <a:rPr lang="en-US" dirty="0"/>
              <a:t>Employer contributions</a:t>
            </a:r>
          </a:p>
          <a:p>
            <a:r>
              <a:rPr lang="en-US" dirty="0"/>
              <a:t>Employee </a:t>
            </a:r>
            <a:r>
              <a:rPr lang="en-US" dirty="0" smtClean="0"/>
              <a:t>contributions</a:t>
            </a:r>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B08-27</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88707723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206023"/>
            <a:ext cx="7700240" cy="892552"/>
          </a:xfrm>
        </p:spPr>
        <p:txBody>
          <a:bodyPr/>
          <a:lstStyle/>
          <a:p>
            <a:r>
              <a:rPr lang="en-US" dirty="0" smtClean="0"/>
              <a:t>Step 4: </a:t>
            </a:r>
            <a:br>
              <a:rPr lang="en-US" dirty="0" smtClean="0"/>
            </a:br>
            <a:r>
              <a:rPr lang="en-US" dirty="0" smtClean="0"/>
              <a:t>Provide Employee Benefits </a:t>
            </a:r>
            <a:r>
              <a:rPr lang="en-US" dirty="0"/>
              <a:t>(Page 10</a:t>
            </a:r>
            <a:r>
              <a:rPr lang="en-US" dirty="0" smtClean="0"/>
              <a: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4114972"/>
          </a:xfrm>
        </p:spPr>
        <p:txBody>
          <a:bodyPr/>
          <a:lstStyle/>
          <a:p>
            <a:pPr marL="342900" indent="0">
              <a:buNone/>
            </a:pPr>
            <a:r>
              <a:rPr lang="en-US" dirty="0" smtClean="0">
                <a:latin typeface="+mj-lt"/>
              </a:rPr>
              <a:t>A </a:t>
            </a:r>
            <a:r>
              <a:rPr lang="en-US" dirty="0">
                <a:latin typeface="+mj-lt"/>
              </a:rPr>
              <a:t>GuideStone retirement plan features:</a:t>
            </a:r>
          </a:p>
          <a:p>
            <a:r>
              <a:rPr lang="en-US" dirty="0"/>
              <a:t>Tax-sheltered contributions </a:t>
            </a:r>
          </a:p>
          <a:p>
            <a:r>
              <a:rPr lang="en-US" dirty="0"/>
              <a:t>Designed exclusively for ministries</a:t>
            </a:r>
          </a:p>
          <a:p>
            <a:r>
              <a:rPr lang="en-US" dirty="0"/>
              <a:t>No SECA taxes for eligible ministers</a:t>
            </a:r>
          </a:p>
          <a:p>
            <a:r>
              <a:rPr lang="en-US" dirty="0"/>
              <a:t>Housing allowance benefit</a:t>
            </a:r>
          </a:p>
          <a:p>
            <a:r>
              <a:rPr lang="en-US" dirty="0"/>
              <a:t>Roth contributions (not available in all plans)</a:t>
            </a:r>
          </a:p>
          <a:p>
            <a:pPr lvl="1"/>
            <a:endParaRPr lang="en-US" dirty="0"/>
          </a:p>
          <a:p>
            <a:pPr lvl="1"/>
            <a:endParaRPr lang="en-US" dirty="0"/>
          </a:p>
          <a:p>
            <a:endParaRPr lang="en-US" dirty="0"/>
          </a:p>
          <a:p>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B08-28</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3113479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smtClean="0"/>
              <a:t>COMPENSATION PLANNING GUIDE</a:t>
            </a:r>
            <a:endParaRPr lang="en-US" dirty="0"/>
          </a:p>
        </p:txBody>
      </p:sp>
      <p:sp>
        <p:nvSpPr>
          <p:cNvPr id="5" name="Text Placeholder 4"/>
          <p:cNvSpPr>
            <a:spLocks noGrp="1"/>
          </p:cNvSpPr>
          <p:nvPr>
            <p:ph type="body" sz="quarter" idx="21"/>
          </p:nvPr>
        </p:nvSpPr>
        <p:spPr>
          <a:xfrm>
            <a:off x="529360" y="2127663"/>
            <a:ext cx="7700240" cy="2068259"/>
          </a:xfrm>
        </p:spPr>
        <p:txBody>
          <a:bodyPr/>
          <a:lstStyle/>
          <a:p>
            <a:pPr marL="800100" indent="-460375">
              <a:buNone/>
            </a:pPr>
            <a:r>
              <a:rPr lang="en-US" dirty="0"/>
              <a:t>Compensation planning:</a:t>
            </a:r>
          </a:p>
          <a:p>
            <a:pPr marL="800100" indent="-460375">
              <a:buFont typeface="+mj-lt"/>
              <a:buAutoNum type="alphaUcPeriod"/>
            </a:pPr>
            <a:r>
              <a:rPr lang="en-US" b="1" dirty="0" smtClean="0">
                <a:latin typeface="+mj-lt"/>
              </a:rPr>
              <a:t>Why it’s important</a:t>
            </a:r>
          </a:p>
          <a:p>
            <a:pPr marL="800100" indent="-460375">
              <a:buFont typeface="+mj-lt"/>
              <a:buAutoNum type="alphaUcPeriod"/>
            </a:pPr>
            <a:r>
              <a:rPr lang="en-US" dirty="0" smtClean="0"/>
              <a:t>Who </a:t>
            </a:r>
            <a:r>
              <a:rPr lang="en-US" dirty="0"/>
              <a:t>is responsible</a:t>
            </a:r>
          </a:p>
          <a:p>
            <a:pPr marL="800100" indent="-460375">
              <a:buFont typeface="+mj-lt"/>
              <a:buAutoNum type="alphaUcPeriod"/>
            </a:pPr>
            <a:r>
              <a:rPr lang="en-US" dirty="0"/>
              <a:t>Before you begin</a:t>
            </a:r>
          </a:p>
          <a:p>
            <a:pPr marL="800100" indent="-460375">
              <a:buFont typeface="+mj-lt"/>
              <a:buAutoNum type="alphaUcPeriod"/>
            </a:pPr>
            <a:r>
              <a:rPr lang="en-US" dirty="0" smtClean="0"/>
              <a:t>Six essential steps</a:t>
            </a:r>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mn-lt"/>
                <a:ea typeface="+mn-ea"/>
                <a:cs typeface="+mn-cs"/>
              </a:rPr>
              <a:t>B08-2</a:t>
            </a:r>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245908017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206023"/>
            <a:ext cx="7700240" cy="892552"/>
          </a:xfrm>
        </p:spPr>
        <p:txBody>
          <a:bodyPr/>
          <a:lstStyle/>
          <a:p>
            <a:r>
              <a:rPr lang="en-US" dirty="0" smtClean="0"/>
              <a:t>Step 4:</a:t>
            </a:r>
            <a:br>
              <a:rPr lang="en-US" dirty="0" smtClean="0"/>
            </a:br>
            <a:r>
              <a:rPr lang="en-US" dirty="0" smtClean="0"/>
              <a:t>Provide Employee Benefits </a:t>
            </a:r>
            <a:r>
              <a:rPr lang="en-US" dirty="0"/>
              <a:t>(Page 11</a:t>
            </a:r>
            <a:r>
              <a:rPr lang="en-US" dirty="0" smtClean="0"/>
              <a: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2477601"/>
          </a:xfrm>
        </p:spPr>
        <p:txBody>
          <a:bodyPr/>
          <a:lstStyle/>
          <a:p>
            <a:pPr marL="342900" indent="0">
              <a:buNone/>
            </a:pPr>
            <a:r>
              <a:rPr lang="en-US" dirty="0" smtClean="0">
                <a:latin typeface="+mj-lt"/>
              </a:rPr>
              <a:t>The </a:t>
            </a:r>
            <a:r>
              <a:rPr lang="en-US" dirty="0">
                <a:latin typeface="+mj-lt"/>
              </a:rPr>
              <a:t>Church Retirement Plan for SBC churches</a:t>
            </a:r>
          </a:p>
          <a:p>
            <a:r>
              <a:rPr lang="en-US" dirty="0"/>
              <a:t>Potential benefits</a:t>
            </a:r>
          </a:p>
          <a:p>
            <a:pPr lvl="1"/>
            <a:r>
              <a:rPr lang="en-US" dirty="0"/>
              <a:t>Disability income</a:t>
            </a:r>
          </a:p>
          <a:p>
            <a:pPr lvl="1"/>
            <a:r>
              <a:rPr lang="en-US" dirty="0"/>
              <a:t>Survivor protection</a:t>
            </a:r>
          </a:p>
          <a:p>
            <a:pPr lvl="1"/>
            <a:r>
              <a:rPr lang="en-US" dirty="0"/>
              <a:t>Matching contribution </a:t>
            </a:r>
          </a:p>
          <a:p>
            <a:r>
              <a:rPr lang="en-US" dirty="0"/>
              <a:t>Mission Church Assistance Fund (MCAF)</a:t>
            </a:r>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B08-29</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38673036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Compensation Plan</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2477601"/>
          </a:xfrm>
        </p:spPr>
        <p:txBody>
          <a:bodyPr/>
          <a:lstStyle/>
          <a:p>
            <a:pPr marL="342900" indent="0">
              <a:buNone/>
            </a:pPr>
            <a:r>
              <a:rPr lang="en-US" dirty="0"/>
              <a:t>Six essential steps:</a:t>
            </a:r>
          </a:p>
          <a:p>
            <a:pPr>
              <a:buNone/>
            </a:pPr>
            <a:r>
              <a:rPr lang="en-US" dirty="0"/>
              <a:t>Step 1. Determine the needs</a:t>
            </a:r>
          </a:p>
          <a:p>
            <a:pPr>
              <a:buNone/>
            </a:pPr>
            <a:r>
              <a:rPr lang="en-US" dirty="0"/>
              <a:t>Step 2. Establish written policies</a:t>
            </a:r>
          </a:p>
          <a:p>
            <a:pPr>
              <a:buNone/>
            </a:pPr>
            <a:r>
              <a:rPr lang="en-US" dirty="0"/>
              <a:t>Step 3. Provide for ministry-related expenses</a:t>
            </a:r>
          </a:p>
          <a:p>
            <a:pPr>
              <a:buNone/>
            </a:pPr>
            <a:r>
              <a:rPr lang="en-US" dirty="0"/>
              <a:t>Step 4. Provide employee benefits</a:t>
            </a:r>
          </a:p>
          <a:p>
            <a:pPr>
              <a:buNone/>
            </a:pPr>
            <a:r>
              <a:rPr lang="en-US" dirty="0">
                <a:latin typeface="+mj-lt"/>
              </a:rPr>
              <a:t>Step 5. Determine personal income</a:t>
            </a:r>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B08-30</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22868180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819671 cropp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38664" y="0"/>
            <a:ext cx="4605336" cy="6447470"/>
          </a:xfrm>
          <a:prstGeom prst="rect">
            <a:avLst/>
          </a:prstGeom>
        </p:spPr>
      </p:pic>
      <p:sp>
        <p:nvSpPr>
          <p:cNvPr id="2" name="Title 1"/>
          <p:cNvSpPr>
            <a:spLocks noGrp="1"/>
          </p:cNvSpPr>
          <p:nvPr>
            <p:ph type="title"/>
          </p:nvPr>
        </p:nvSpPr>
        <p:spPr>
          <a:xfrm>
            <a:off x="529360" y="898247"/>
            <a:ext cx="7700240" cy="1200328"/>
          </a:xfrm>
        </p:spPr>
        <p:txBody>
          <a:bodyPr/>
          <a:lstStyle/>
          <a:p>
            <a:r>
              <a:rPr lang="en-US" sz="2400" dirty="0" smtClean="0"/>
              <a:t>Step 5:</a:t>
            </a:r>
            <a:br>
              <a:rPr lang="en-US" sz="2400" dirty="0" smtClean="0"/>
            </a:br>
            <a:r>
              <a:rPr lang="en-US" sz="2400" dirty="0" smtClean="0"/>
              <a:t>Determine Personal Income </a:t>
            </a:r>
            <a:br>
              <a:rPr lang="en-US" sz="2400" dirty="0" smtClean="0"/>
            </a:br>
            <a:r>
              <a:rPr lang="en-US" sz="2400" dirty="0" smtClean="0"/>
              <a:t>(</a:t>
            </a:r>
            <a:r>
              <a:rPr lang="en-US" sz="2400" dirty="0"/>
              <a:t>Page 12</a:t>
            </a:r>
            <a:r>
              <a:rPr lang="en-US" sz="2400" dirty="0" smtClean="0"/>
              <a:t>)	</a:t>
            </a:r>
            <a:endParaRPr lang="en-US" sz="2400"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6" name="Text Placeholder 5"/>
          <p:cNvSpPr>
            <a:spLocks noGrp="1"/>
          </p:cNvSpPr>
          <p:nvPr>
            <p:ph type="body" sz="quarter" idx="21"/>
          </p:nvPr>
        </p:nvSpPr>
        <p:spPr>
          <a:xfrm>
            <a:off x="529360" y="2127663"/>
            <a:ext cx="4009304" cy="3065455"/>
          </a:xfrm>
        </p:spPr>
        <p:txBody>
          <a:bodyPr/>
          <a:lstStyle/>
          <a:p>
            <a:pPr marL="342900" indent="0">
              <a:buNone/>
            </a:pPr>
            <a:r>
              <a:rPr lang="en-US" dirty="0" smtClean="0">
                <a:latin typeface="+mj-lt"/>
              </a:rPr>
              <a:t>Factors </a:t>
            </a:r>
            <a:r>
              <a:rPr lang="en-US" dirty="0">
                <a:latin typeface="+mj-lt"/>
              </a:rPr>
              <a:t>for determining personal income:</a:t>
            </a:r>
          </a:p>
          <a:p>
            <a:r>
              <a:rPr lang="en-US" dirty="0"/>
              <a:t>Responsibilities and experience</a:t>
            </a:r>
          </a:p>
          <a:p>
            <a:r>
              <a:rPr lang="en-US" dirty="0"/>
              <a:t>Inflation</a:t>
            </a:r>
          </a:p>
          <a:p>
            <a:r>
              <a:rPr lang="en-US" dirty="0"/>
              <a:t>Social Security</a:t>
            </a:r>
          </a:p>
          <a:p>
            <a:r>
              <a:rPr lang="en-US" dirty="0"/>
              <a:t>Minister’s housing </a:t>
            </a:r>
            <a:r>
              <a:rPr lang="en-US" dirty="0" smtClean="0"/>
              <a:t>allowance</a:t>
            </a:r>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50000"/>
                  </a:schemeClr>
                </a:solidFill>
                <a:effectLst/>
                <a:uLnTx/>
                <a:uFillTx/>
                <a:latin typeface="+mn-lt"/>
                <a:ea typeface="+mn-ea"/>
                <a:cs typeface="+mn-cs"/>
              </a:rPr>
              <a:t>B08-31</a:t>
            </a:r>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72051082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03-23 at 7.19.24 PM.png"/>
          <p:cNvPicPr>
            <a:picLocks noChangeAspect="1"/>
          </p:cNvPicPr>
          <p:nvPr/>
        </p:nvPicPr>
        <p:blipFill>
          <a:blip r:embed="rId3"/>
          <a:stretch>
            <a:fillRect/>
          </a:stretch>
        </p:blipFill>
        <p:spPr>
          <a:xfrm>
            <a:off x="5505972" y="2288048"/>
            <a:ext cx="3164954" cy="3651870"/>
          </a:xfrm>
          <a:prstGeom prst="rect">
            <a:avLst/>
          </a:prstGeom>
          <a:ln>
            <a:solidFill>
              <a:srgbClr val="7F7F7F"/>
            </a:solidFill>
          </a:ln>
          <a:effectLst/>
        </p:spPr>
      </p:pic>
      <p:sp>
        <p:nvSpPr>
          <p:cNvPr id="2" name="Title 1"/>
          <p:cNvSpPr>
            <a:spLocks noGrp="1"/>
          </p:cNvSpPr>
          <p:nvPr>
            <p:ph type="title"/>
          </p:nvPr>
        </p:nvSpPr>
        <p:spPr>
          <a:xfrm>
            <a:off x="529360" y="1175245"/>
            <a:ext cx="7700240" cy="923330"/>
          </a:xfrm>
        </p:spPr>
        <p:txBody>
          <a:bodyPr/>
          <a:lstStyle/>
          <a:p>
            <a:r>
              <a:rPr lang="en-US" dirty="0" smtClean="0"/>
              <a:t>Step 5: </a:t>
            </a:r>
            <a:br>
              <a:rPr lang="en-US" dirty="0" smtClean="0"/>
            </a:br>
            <a:r>
              <a:rPr lang="en-US" dirty="0" smtClean="0"/>
              <a:t>Determine Personal Income </a:t>
            </a:r>
            <a:r>
              <a:rPr lang="en-US" sz="2800" dirty="0"/>
              <a:t>(Page 12</a:t>
            </a:r>
            <a:r>
              <a:rPr lang="en-US" sz="2800" dirty="0" smtClean="0"/>
              <a: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6" name="Text Placeholder 5"/>
          <p:cNvSpPr>
            <a:spLocks noGrp="1"/>
          </p:cNvSpPr>
          <p:nvPr>
            <p:ph type="body" sz="quarter" idx="21"/>
          </p:nvPr>
        </p:nvSpPr>
        <p:spPr>
          <a:xfrm>
            <a:off x="529360" y="2127663"/>
            <a:ext cx="7700240" cy="3946978"/>
          </a:xfrm>
        </p:spPr>
        <p:txBody>
          <a:bodyPr/>
          <a:lstStyle/>
          <a:p>
            <a:pPr marL="342900" indent="0">
              <a:buNone/>
            </a:pPr>
            <a:r>
              <a:rPr lang="en-US" sz="2100" dirty="0" smtClean="0">
                <a:latin typeface="+mj-lt"/>
              </a:rPr>
              <a:t>How </a:t>
            </a:r>
            <a:r>
              <a:rPr lang="en-US" sz="2100" dirty="0">
                <a:latin typeface="+mj-lt"/>
              </a:rPr>
              <a:t>to designate a housing allowance:</a:t>
            </a:r>
          </a:p>
          <a:p>
            <a:pPr>
              <a:spcBef>
                <a:spcPts val="400"/>
              </a:spcBef>
            </a:pPr>
            <a:r>
              <a:rPr lang="en-US" sz="2100" dirty="0"/>
              <a:t>Minister’s responsibility</a:t>
            </a:r>
          </a:p>
          <a:p>
            <a:pPr lvl="1">
              <a:spcBef>
                <a:spcPts val="400"/>
              </a:spcBef>
            </a:pPr>
            <a:r>
              <a:rPr lang="en-US" sz="2100" dirty="0"/>
              <a:t>Present an estimate of </a:t>
            </a:r>
            <a:br>
              <a:rPr lang="en-US" sz="2100" dirty="0"/>
            </a:br>
            <a:r>
              <a:rPr lang="en-US" sz="2100" dirty="0"/>
              <a:t>housing expenses</a:t>
            </a:r>
          </a:p>
          <a:p>
            <a:pPr>
              <a:spcBef>
                <a:spcPts val="400"/>
              </a:spcBef>
            </a:pPr>
            <a:r>
              <a:rPr lang="en-US" sz="2100" dirty="0"/>
              <a:t>Church’s responsibility</a:t>
            </a:r>
          </a:p>
          <a:p>
            <a:pPr lvl="1">
              <a:spcBef>
                <a:spcPts val="400"/>
              </a:spcBef>
            </a:pPr>
            <a:r>
              <a:rPr lang="en-US" sz="2100" dirty="0"/>
              <a:t>Designate amount prior </a:t>
            </a:r>
            <a:r>
              <a:rPr lang="en-US" sz="2100" dirty="0" smtClean="0"/>
              <a:t/>
            </a:r>
            <a:br>
              <a:rPr lang="en-US" sz="2100" dirty="0" smtClean="0"/>
            </a:br>
            <a:r>
              <a:rPr lang="en-US" sz="2100" dirty="0" smtClean="0"/>
              <a:t>to paying </a:t>
            </a:r>
            <a:r>
              <a:rPr lang="en-US" sz="2100" dirty="0"/>
              <a:t>minister</a:t>
            </a:r>
          </a:p>
          <a:p>
            <a:pPr lvl="1">
              <a:spcBef>
                <a:spcPts val="400"/>
              </a:spcBef>
            </a:pPr>
            <a:r>
              <a:rPr lang="en-US" sz="2100" dirty="0"/>
              <a:t>Review annually</a:t>
            </a:r>
          </a:p>
          <a:p>
            <a:pPr lvl="1">
              <a:spcBef>
                <a:spcPts val="400"/>
              </a:spcBef>
            </a:pPr>
            <a:r>
              <a:rPr lang="en-US" sz="2100" dirty="0"/>
              <a:t>Record it as set until </a:t>
            </a:r>
            <a:br>
              <a:rPr lang="en-US" sz="2100" dirty="0"/>
            </a:br>
            <a:r>
              <a:rPr lang="en-US" sz="2100" dirty="0"/>
              <a:t>changed by official decision</a:t>
            </a:r>
          </a:p>
          <a:p>
            <a:pPr lvl="1">
              <a:spcBef>
                <a:spcPts val="400"/>
              </a:spcBef>
            </a:pPr>
            <a:r>
              <a:rPr lang="en-US" sz="2100" dirty="0"/>
              <a:t>Remember housing </a:t>
            </a:r>
            <a:r>
              <a:rPr lang="en-US" sz="2100" dirty="0" smtClean="0"/>
              <a:t/>
            </a:r>
            <a:br>
              <a:rPr lang="en-US" sz="2100" dirty="0" smtClean="0"/>
            </a:br>
            <a:r>
              <a:rPr lang="en-US" sz="2100" dirty="0" smtClean="0"/>
              <a:t>allowance limits</a:t>
            </a:r>
            <a:endParaRPr lang="en-US" sz="2100"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B08-32</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95877818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206023"/>
            <a:ext cx="7700240" cy="892552"/>
          </a:xfrm>
        </p:spPr>
        <p:txBody>
          <a:bodyPr/>
          <a:lstStyle/>
          <a:p>
            <a:r>
              <a:rPr lang="en-US" dirty="0" smtClean="0"/>
              <a:t>Step 5: </a:t>
            </a:r>
            <a:br>
              <a:rPr lang="en-US" dirty="0" smtClean="0"/>
            </a:br>
            <a:r>
              <a:rPr lang="en-US" dirty="0" smtClean="0"/>
              <a:t>Determine Personal Income</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59" y="2127663"/>
            <a:ext cx="7054931" cy="1914370"/>
          </a:xfrm>
          <a:effectLst/>
        </p:spPr>
        <p:txBody>
          <a:bodyPr/>
          <a:lstStyle/>
          <a:p>
            <a:pPr marL="342900" indent="0">
              <a:buNone/>
            </a:pPr>
            <a:r>
              <a:rPr lang="en-US" dirty="0">
                <a:latin typeface="+mj-lt"/>
              </a:rPr>
              <a:t>Use the SBC Compensation Study</a:t>
            </a:r>
          </a:p>
          <a:p>
            <a:r>
              <a:rPr lang="en-US" dirty="0"/>
              <a:t>See compensation trends for ministers and staff at like-sized SBC churches in your region</a:t>
            </a:r>
          </a:p>
          <a:p>
            <a:r>
              <a:rPr lang="en-US" dirty="0"/>
              <a:t>Help determine adequate </a:t>
            </a:r>
            <a:r>
              <a:rPr lang="en-US" dirty="0" smtClean="0"/>
              <a:t>compensation </a:t>
            </a:r>
            <a:r>
              <a:rPr lang="en-US" dirty="0"/>
              <a:t>for your </a:t>
            </a:r>
            <a:r>
              <a:rPr lang="en-US" dirty="0" smtClean="0"/>
              <a:t>church staff</a:t>
            </a:r>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B08-33</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
        <p:nvSpPr>
          <p:cNvPr id="10" name="Oval 9"/>
          <p:cNvSpPr/>
          <p:nvPr/>
        </p:nvSpPr>
        <p:spPr>
          <a:xfrm>
            <a:off x="6570137" y="4428067"/>
            <a:ext cx="2150530" cy="2159000"/>
          </a:xfrm>
          <a:prstGeom prst="ellipse">
            <a:avLst/>
          </a:prstGeom>
          <a:noFill/>
          <a:ln w="28575" cmpd="sng">
            <a:solidFill>
              <a:srgbClr val="677E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6565899" y="4428067"/>
            <a:ext cx="2163572" cy="2163572"/>
          </a:xfrm>
          <a:prstGeom prst="rect">
            <a:avLst/>
          </a:prstGeom>
          <a:ln>
            <a:noFill/>
          </a:ln>
          <a:effectLst/>
        </p:spPr>
      </p:pic>
    </p:spTree>
    <p:extLst>
      <p:ext uri="{BB962C8B-B14F-4D97-AF65-F5344CB8AC3E}">
        <p14:creationId xmlns:p14="http://schemas.microsoft.com/office/powerpoint/2010/main" val="320951763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6565899" y="4428067"/>
            <a:ext cx="2163572" cy="2163572"/>
          </a:xfrm>
          <a:prstGeom prst="rect">
            <a:avLst/>
          </a:prstGeom>
          <a:ln>
            <a:noFill/>
          </a:ln>
          <a:effectLst/>
        </p:spPr>
      </p:pic>
      <p:sp>
        <p:nvSpPr>
          <p:cNvPr id="2" name="Title 1"/>
          <p:cNvSpPr>
            <a:spLocks noGrp="1"/>
          </p:cNvSpPr>
          <p:nvPr>
            <p:ph type="title"/>
          </p:nvPr>
        </p:nvSpPr>
        <p:spPr/>
        <p:txBody>
          <a:bodyPr/>
          <a:lstStyle/>
          <a:p>
            <a:r>
              <a:rPr lang="en-US" dirty="0" smtClean="0"/>
              <a:t>Create Your Compensation Plan</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4" name="Text Placeholder 3"/>
          <p:cNvSpPr>
            <a:spLocks noGrp="1"/>
          </p:cNvSpPr>
          <p:nvPr>
            <p:ph type="body" sz="quarter" idx="21"/>
          </p:nvPr>
        </p:nvSpPr>
        <p:spPr>
          <a:xfrm>
            <a:off x="529360" y="2127663"/>
            <a:ext cx="7700240" cy="3219343"/>
          </a:xfrm>
        </p:spPr>
        <p:txBody>
          <a:bodyPr/>
          <a:lstStyle/>
          <a:p>
            <a:pPr marL="342900" indent="0">
              <a:buNone/>
            </a:pPr>
            <a:r>
              <a:rPr lang="en-US" dirty="0"/>
              <a:t>Six essential steps:</a:t>
            </a:r>
          </a:p>
          <a:p>
            <a:pPr>
              <a:buNone/>
            </a:pPr>
            <a:r>
              <a:rPr lang="en-US" dirty="0"/>
              <a:t>Step 1. Determine the needs</a:t>
            </a:r>
          </a:p>
          <a:p>
            <a:pPr>
              <a:buNone/>
            </a:pPr>
            <a:r>
              <a:rPr lang="en-US" dirty="0"/>
              <a:t>Step 2. Establish written policies</a:t>
            </a:r>
          </a:p>
          <a:p>
            <a:pPr>
              <a:buNone/>
            </a:pPr>
            <a:r>
              <a:rPr lang="en-US" dirty="0"/>
              <a:t>Step 3. Provide for ministry-related expenses</a:t>
            </a:r>
          </a:p>
          <a:p>
            <a:pPr>
              <a:buNone/>
            </a:pPr>
            <a:r>
              <a:rPr lang="en-US" dirty="0"/>
              <a:t>Step 4. Provide employee benefits</a:t>
            </a:r>
          </a:p>
          <a:p>
            <a:pPr>
              <a:buNone/>
            </a:pPr>
            <a:r>
              <a:rPr lang="en-US" dirty="0"/>
              <a:t>Step 5. Determine personal income</a:t>
            </a:r>
          </a:p>
          <a:p>
            <a:pPr>
              <a:buNone/>
            </a:pPr>
            <a:r>
              <a:rPr lang="en-US" dirty="0">
                <a:latin typeface="+mj-lt"/>
              </a:rPr>
              <a:t>Step 6. Complete a compensation </a:t>
            </a:r>
            <a:br>
              <a:rPr lang="en-US" dirty="0">
                <a:latin typeface="+mj-lt"/>
              </a:rPr>
            </a:br>
            <a:r>
              <a:rPr lang="en-US" dirty="0">
                <a:latin typeface="+mj-lt"/>
              </a:rPr>
              <a:t>         </a:t>
            </a:r>
            <a:r>
              <a:rPr lang="en-US" dirty="0" smtClean="0">
                <a:latin typeface="+mj-lt"/>
              </a:rPr>
              <a:t>planning summary</a:t>
            </a:r>
            <a:endParaRPr lang="en-US" dirty="0">
              <a:latin typeface="+mj-lt"/>
            </a:endParaRPr>
          </a:p>
        </p:txBody>
      </p:sp>
      <p:sp>
        <p:nvSpPr>
          <p:cNvPr id="5"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B08-34</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
        <p:nvSpPr>
          <p:cNvPr id="11" name="Oval 10"/>
          <p:cNvSpPr/>
          <p:nvPr/>
        </p:nvSpPr>
        <p:spPr>
          <a:xfrm>
            <a:off x="6570137" y="4428067"/>
            <a:ext cx="2150530" cy="2159000"/>
          </a:xfrm>
          <a:prstGeom prst="ellipse">
            <a:avLst/>
          </a:prstGeom>
          <a:noFill/>
          <a:ln w="28575" cmpd="sng">
            <a:solidFill>
              <a:srgbClr val="677E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988633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59" y="1159856"/>
            <a:ext cx="8438502" cy="938719"/>
          </a:xfrm>
        </p:spPr>
        <p:txBody>
          <a:bodyPr/>
          <a:lstStyle/>
          <a:p>
            <a:r>
              <a:rPr lang="en-US" sz="2700" dirty="0" smtClean="0"/>
              <a:t>Step 6: </a:t>
            </a:r>
            <a:br>
              <a:rPr lang="en-US" sz="2700" dirty="0" smtClean="0"/>
            </a:br>
            <a:r>
              <a:rPr lang="en-US" sz="2700" dirty="0" smtClean="0"/>
              <a:t>Complete a Compensation Planning Summary </a:t>
            </a:r>
            <a:r>
              <a:rPr lang="en-US" sz="2800" dirty="0" smtClean="0"/>
              <a:t>(</a:t>
            </a:r>
            <a:r>
              <a:rPr lang="en-US" sz="2800" dirty="0"/>
              <a:t>Page 14</a:t>
            </a:r>
            <a:r>
              <a:rPr lang="en-US" sz="2800" dirty="0" smtClean="0"/>
              <a:t>)</a:t>
            </a:r>
            <a:endParaRPr lang="en-US" sz="2700"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4" name="Text Placeholder 3"/>
          <p:cNvSpPr>
            <a:spLocks noGrp="1"/>
          </p:cNvSpPr>
          <p:nvPr>
            <p:ph type="body" sz="quarter" idx="21"/>
          </p:nvPr>
        </p:nvSpPr>
        <p:spPr>
          <a:xfrm>
            <a:off x="529360" y="2127663"/>
            <a:ext cx="3875568" cy="3320909"/>
          </a:xfrm>
        </p:spPr>
        <p:txBody>
          <a:bodyPr/>
          <a:lstStyle/>
          <a:p>
            <a:pPr marL="342900" indent="0">
              <a:buNone/>
            </a:pPr>
            <a:r>
              <a:rPr lang="en-US" dirty="0" smtClean="0">
                <a:latin typeface="+mj-lt"/>
              </a:rPr>
              <a:t>About </a:t>
            </a:r>
            <a:r>
              <a:rPr lang="en-US" dirty="0">
                <a:latin typeface="+mj-lt"/>
              </a:rPr>
              <a:t>the summary</a:t>
            </a:r>
          </a:p>
          <a:p>
            <a:r>
              <a:rPr lang="en-US" dirty="0"/>
              <a:t>Develops plan for new budget year</a:t>
            </a:r>
          </a:p>
          <a:p>
            <a:r>
              <a:rPr lang="en-US" dirty="0"/>
              <a:t>Categories are not to be added together</a:t>
            </a:r>
          </a:p>
          <a:p>
            <a:r>
              <a:rPr lang="en-US" dirty="0"/>
              <a:t>Be mindful of federal reporting requirements for churches (see our </a:t>
            </a:r>
            <a:r>
              <a:rPr lang="en-US" i="1" dirty="0" smtClean="0"/>
              <a:t>Ministers’ </a:t>
            </a:r>
            <a:r>
              <a:rPr lang="en-US" i="1" dirty="0"/>
              <a:t>Tax Guide</a:t>
            </a:r>
            <a:r>
              <a:rPr lang="en-US" dirty="0"/>
              <a:t>)</a:t>
            </a:r>
          </a:p>
        </p:txBody>
      </p:sp>
      <p:pic>
        <p:nvPicPr>
          <p:cNvPr id="8" name="Picture 7"/>
          <p:cNvPicPr>
            <a:picLocks noChangeAspect="1"/>
          </p:cNvPicPr>
          <p:nvPr/>
        </p:nvPicPr>
        <p:blipFill>
          <a:blip r:embed="rId3"/>
          <a:stretch>
            <a:fillRect/>
          </a:stretch>
        </p:blipFill>
        <p:spPr>
          <a:xfrm>
            <a:off x="4742402" y="2274734"/>
            <a:ext cx="4030123" cy="3469328"/>
          </a:xfrm>
          <a:prstGeom prst="rect">
            <a:avLst/>
          </a:prstGeom>
          <a:ln>
            <a:solidFill>
              <a:srgbClr val="7F7F7F"/>
            </a:solidFill>
          </a:ln>
          <a:effectLst/>
        </p:spPr>
      </p:pic>
      <p:sp>
        <p:nvSpPr>
          <p:cNvPr id="5"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B08-35</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93727563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3219343"/>
          </a:xfrm>
        </p:spPr>
        <p:txBody>
          <a:bodyPr/>
          <a:lstStyle/>
          <a:p>
            <a:pPr marL="342900" indent="0">
              <a:buNone/>
            </a:pPr>
            <a:r>
              <a:rPr lang="en-US" dirty="0">
                <a:latin typeface="+mj-lt"/>
              </a:rPr>
              <a:t>Church reviews and implements the six steps:</a:t>
            </a:r>
          </a:p>
          <a:p>
            <a:pPr marL="739775" indent="-400050">
              <a:buFont typeface="+mj-lt"/>
              <a:buAutoNum type="arabicPeriod"/>
            </a:pPr>
            <a:r>
              <a:rPr lang="en-US" dirty="0"/>
              <a:t>Determine the needs</a:t>
            </a:r>
          </a:p>
          <a:p>
            <a:pPr marL="739775" indent="-400050">
              <a:buFont typeface="+mj-lt"/>
              <a:buAutoNum type="arabicPeriod"/>
            </a:pPr>
            <a:r>
              <a:rPr lang="en-US" dirty="0"/>
              <a:t>Establish written compensation policies</a:t>
            </a:r>
          </a:p>
          <a:p>
            <a:pPr marL="739775" indent="-400050">
              <a:buFont typeface="+mj-lt"/>
              <a:buAutoNum type="arabicPeriod"/>
            </a:pPr>
            <a:r>
              <a:rPr lang="en-US" dirty="0"/>
              <a:t>Provide for ministry-related expenses</a:t>
            </a:r>
          </a:p>
          <a:p>
            <a:pPr marL="739775" indent="-400050">
              <a:buFont typeface="+mj-lt"/>
              <a:buAutoNum type="arabicPeriod"/>
            </a:pPr>
            <a:r>
              <a:rPr lang="en-US" dirty="0"/>
              <a:t>Provide employee benefits</a:t>
            </a:r>
          </a:p>
          <a:p>
            <a:pPr marL="739775" indent="-400050">
              <a:buFont typeface="+mj-lt"/>
              <a:buAutoNum type="arabicPeriod"/>
            </a:pPr>
            <a:r>
              <a:rPr lang="en-US" dirty="0"/>
              <a:t>Determine personal income</a:t>
            </a:r>
          </a:p>
          <a:p>
            <a:pPr marL="739775" indent="-400050">
              <a:buFont typeface="+mj-lt"/>
              <a:buAutoNum type="arabicPeriod"/>
            </a:pPr>
            <a:r>
              <a:rPr lang="en-US" dirty="0"/>
              <a:t>Complete a compensation </a:t>
            </a:r>
            <a:br>
              <a:rPr lang="en-US" dirty="0"/>
            </a:br>
            <a:r>
              <a:rPr lang="en-US" dirty="0"/>
              <a:t>planning summary</a:t>
            </a:r>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B08-36</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
        <p:nvSpPr>
          <p:cNvPr id="8" name="Oval 7"/>
          <p:cNvSpPr/>
          <p:nvPr/>
        </p:nvSpPr>
        <p:spPr>
          <a:xfrm>
            <a:off x="6570137" y="4428067"/>
            <a:ext cx="2150530" cy="2159000"/>
          </a:xfrm>
          <a:prstGeom prst="ellipse">
            <a:avLst/>
          </a:prstGeom>
          <a:noFill/>
          <a:ln w="28575" cmpd="sng">
            <a:solidFill>
              <a:srgbClr val="677E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6565899" y="4428067"/>
            <a:ext cx="2163572" cy="2163572"/>
          </a:xfrm>
          <a:prstGeom prst="rect">
            <a:avLst/>
          </a:prstGeom>
          <a:ln>
            <a:noFill/>
          </a:ln>
          <a:effectLst/>
        </p:spPr>
      </p:pic>
    </p:spTree>
    <p:extLst>
      <p:ext uri="{BB962C8B-B14F-4D97-AF65-F5344CB8AC3E}">
        <p14:creationId xmlns:p14="http://schemas.microsoft.com/office/powerpoint/2010/main" val="330065261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1292107" y="3834624"/>
            <a:ext cx="6785093" cy="1303585"/>
          </a:xfrm>
          <a:prstGeom prst="rect">
            <a:avLst/>
          </a:prstGeom>
          <a:effectLst/>
        </p:spPr>
      </p:pic>
      <p:sp>
        <p:nvSpPr>
          <p:cNvPr id="8" name="Title 7"/>
          <p:cNvSpPr>
            <a:spLocks noGrp="1"/>
          </p:cNvSpPr>
          <p:nvPr>
            <p:ph type="title"/>
          </p:nvPr>
        </p:nvSpPr>
        <p:spPr/>
        <p:txBody>
          <a:bodyPr/>
          <a:lstStyle/>
          <a:p>
            <a:r>
              <a:rPr lang="en-US" dirty="0" smtClean="0"/>
              <a:t>Contact GuideStone with </a:t>
            </a:r>
            <a:r>
              <a:rPr lang="en-US" dirty="0"/>
              <a:t>A</a:t>
            </a:r>
            <a:r>
              <a:rPr lang="en-US" dirty="0" smtClean="0"/>
              <a:t>ny Questions</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2" name="Text Placeholder 1"/>
          <p:cNvSpPr>
            <a:spLocks noGrp="1"/>
          </p:cNvSpPr>
          <p:nvPr>
            <p:ph type="body" sz="quarter" idx="21"/>
          </p:nvPr>
        </p:nvSpPr>
        <p:spPr>
          <a:xfrm>
            <a:off x="529360" y="2127663"/>
            <a:ext cx="7700240" cy="1249573"/>
          </a:xfrm>
        </p:spPr>
        <p:txBody>
          <a:bodyPr/>
          <a:lstStyle/>
          <a:p>
            <a:r>
              <a:rPr lang="en-US" b="1" dirty="0"/>
              <a:t>1-888-98-GUIDE</a:t>
            </a:r>
            <a:r>
              <a:rPr lang="en-US" dirty="0"/>
              <a:t> (1-888-984-8433) </a:t>
            </a:r>
          </a:p>
          <a:p>
            <a:pPr lvl="1"/>
            <a:r>
              <a:rPr lang="en-US" dirty="0"/>
              <a:t>7 a.m. to 6 p.m. CST, Monday through Friday</a:t>
            </a:r>
          </a:p>
          <a:p>
            <a:r>
              <a:rPr lang="en-US" i="1" dirty="0" smtClean="0"/>
              <a:t>Info@GuideStone.org</a:t>
            </a:r>
            <a:endParaRPr lang="en-US" i="1" dirty="0"/>
          </a:p>
        </p:txBody>
      </p:sp>
      <p:sp>
        <p:nvSpPr>
          <p:cNvPr id="5"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B08-37</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54637420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B08-38</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2819397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Why It’s Important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2579168"/>
          </a:xfrm>
        </p:spPr>
        <p:txBody>
          <a:bodyPr/>
          <a:lstStyle/>
          <a:p>
            <a:pPr marL="342900" indent="0">
              <a:buNone/>
            </a:pPr>
            <a:r>
              <a:rPr lang="en-US" dirty="0"/>
              <a:t>Honors God’s Word </a:t>
            </a:r>
          </a:p>
          <a:p>
            <a:r>
              <a:rPr lang="en-US" dirty="0"/>
              <a:t>For the Scripture says</a:t>
            </a:r>
            <a:r>
              <a:rPr lang="en-US" i="1" dirty="0"/>
              <a:t>, “You shall not muzzle an ox while it treads out the grain,” and, “The laborer is worthy of his </a:t>
            </a:r>
            <a:r>
              <a:rPr lang="en-US" i="1" dirty="0" smtClean="0"/>
              <a:t>wages” </a:t>
            </a:r>
            <a:r>
              <a:rPr lang="en-US" dirty="0"/>
              <a:t>(1 Tim. 5:18 NKJV</a:t>
            </a:r>
            <a:r>
              <a:rPr lang="en-US" dirty="0" smtClean="0"/>
              <a:t>).</a:t>
            </a:r>
            <a:endParaRPr lang="en-US" dirty="0"/>
          </a:p>
          <a:p>
            <a:r>
              <a:rPr lang="en-US" i="1" dirty="0" smtClean="0"/>
              <a:t>“Even </a:t>
            </a:r>
            <a:r>
              <a:rPr lang="en-US" i="1" dirty="0"/>
              <a:t>so the Lord has commanded that those who preach the gospel should live from the </a:t>
            </a:r>
            <a:r>
              <a:rPr lang="en-US" i="1" dirty="0" smtClean="0"/>
              <a:t>gospel”</a:t>
            </a:r>
            <a:r>
              <a:rPr lang="en-US" dirty="0"/>
              <a:t/>
            </a:r>
            <a:br>
              <a:rPr lang="en-US" dirty="0"/>
            </a:br>
            <a:r>
              <a:rPr lang="en-US" dirty="0"/>
              <a:t>(1 Cor. 9:14 NKJV</a:t>
            </a:r>
            <a:r>
              <a:rPr lang="en-US" dirty="0" smtClean="0"/>
              <a:t>).</a:t>
            </a:r>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B08-3</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6960068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Why It’s Important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4114972"/>
          </a:xfrm>
        </p:spPr>
        <p:txBody>
          <a:bodyPr/>
          <a:lstStyle/>
          <a:p>
            <a:pPr marL="342900" indent="0">
              <a:buNone/>
            </a:pPr>
            <a:r>
              <a:rPr lang="en-US" dirty="0"/>
              <a:t>Provides structure and protection:</a:t>
            </a:r>
          </a:p>
          <a:p>
            <a:r>
              <a:rPr lang="en-US" dirty="0"/>
              <a:t>Ensures appropriate spending</a:t>
            </a:r>
          </a:p>
          <a:p>
            <a:r>
              <a:rPr lang="en-US" dirty="0"/>
              <a:t>Clarifies personal income</a:t>
            </a:r>
          </a:p>
          <a:p>
            <a:r>
              <a:rPr lang="en-US" dirty="0"/>
              <a:t>Extends employee tenure</a:t>
            </a:r>
          </a:p>
          <a:p>
            <a:r>
              <a:rPr lang="en-US" dirty="0"/>
              <a:t>Protects minister and church</a:t>
            </a:r>
          </a:p>
          <a:p>
            <a:r>
              <a:rPr lang="en-US" dirty="0"/>
              <a:t>Enhances clarity and stability</a:t>
            </a:r>
          </a:p>
          <a:p>
            <a:r>
              <a:rPr lang="en-US" dirty="0"/>
              <a:t>Helps church comply with tax regulations</a:t>
            </a:r>
          </a:p>
          <a:p>
            <a:pPr lvl="1"/>
            <a:endParaRPr lang="en-US" dirty="0"/>
          </a:p>
          <a:p>
            <a:endParaRPr lang="en-US" dirty="0"/>
          </a:p>
          <a:p>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B08-4</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33220258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2068259"/>
          </a:xfrm>
        </p:spPr>
        <p:txBody>
          <a:bodyPr/>
          <a:lstStyle/>
          <a:p>
            <a:pPr marL="739775" indent="-400050">
              <a:buNone/>
            </a:pPr>
            <a:r>
              <a:rPr lang="en-US" dirty="0"/>
              <a:t>Compensation planning:</a:t>
            </a:r>
          </a:p>
          <a:p>
            <a:pPr marL="739775" indent="-400050">
              <a:buFont typeface="+mj-lt"/>
              <a:buAutoNum type="alphaUcPeriod"/>
            </a:pPr>
            <a:r>
              <a:rPr lang="en-US" b="1" dirty="0">
                <a:latin typeface="+mn-lt"/>
              </a:rPr>
              <a:t>Why it’s important</a:t>
            </a:r>
          </a:p>
          <a:p>
            <a:pPr marL="739775" indent="-400050">
              <a:buFont typeface="+mj-lt"/>
              <a:buAutoNum type="alphaUcPeriod"/>
            </a:pPr>
            <a:r>
              <a:rPr lang="en-US" b="1" dirty="0">
                <a:latin typeface="+mj-lt"/>
              </a:rPr>
              <a:t>Who is responsible</a:t>
            </a:r>
          </a:p>
          <a:p>
            <a:pPr marL="739775" indent="-400050">
              <a:buFont typeface="+mj-lt"/>
              <a:buAutoNum type="alphaUcPeriod"/>
            </a:pPr>
            <a:r>
              <a:rPr lang="en-US" b="1" dirty="0">
                <a:latin typeface="+mn-lt"/>
              </a:rPr>
              <a:t>Before you begin</a:t>
            </a:r>
          </a:p>
          <a:p>
            <a:pPr marL="739775" indent="-400050">
              <a:buFont typeface="+mj-lt"/>
              <a:buAutoNum type="alphaUcPeriod"/>
            </a:pPr>
            <a:r>
              <a:rPr lang="en-US" b="1" dirty="0">
                <a:latin typeface="+mn-lt"/>
              </a:rPr>
              <a:t>Six essential </a:t>
            </a:r>
            <a:r>
              <a:rPr lang="en-US" b="1" dirty="0" smtClean="0">
                <a:latin typeface="+mn-lt"/>
              </a:rPr>
              <a:t>steps</a:t>
            </a:r>
            <a:endParaRPr lang="en-US" b="1" dirty="0">
              <a:latin typeface="+mn-lt"/>
            </a:endParaRPr>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B08-5</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3399065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Who Is Responsible</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1658916"/>
          </a:xfrm>
        </p:spPr>
        <p:txBody>
          <a:bodyPr/>
          <a:lstStyle/>
          <a:p>
            <a:r>
              <a:rPr lang="en-US" dirty="0"/>
              <a:t>Church treasurer</a:t>
            </a:r>
          </a:p>
          <a:p>
            <a:r>
              <a:rPr lang="en-US" dirty="0"/>
              <a:t>Personnel committee</a:t>
            </a:r>
          </a:p>
          <a:p>
            <a:r>
              <a:rPr lang="en-US" dirty="0"/>
              <a:t>Ministers</a:t>
            </a:r>
          </a:p>
          <a:p>
            <a:r>
              <a:rPr lang="en-US" dirty="0"/>
              <a:t>Church </a:t>
            </a:r>
            <a:r>
              <a:rPr lang="en-US" dirty="0" smtClean="0"/>
              <a:t>employees</a:t>
            </a:r>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B08-6</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3481113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2068259"/>
          </a:xfrm>
        </p:spPr>
        <p:txBody>
          <a:bodyPr/>
          <a:lstStyle/>
          <a:p>
            <a:pPr marL="687388" indent="-347663">
              <a:buNone/>
            </a:pPr>
            <a:r>
              <a:rPr lang="en-US" dirty="0"/>
              <a:t>Compensation planning:</a:t>
            </a:r>
          </a:p>
          <a:p>
            <a:pPr marL="687388" indent="-347663">
              <a:buFont typeface="+mj-lt"/>
              <a:buAutoNum type="alphaUcPeriod"/>
            </a:pPr>
            <a:r>
              <a:rPr lang="en-US" dirty="0"/>
              <a:t>Why it’s important</a:t>
            </a:r>
          </a:p>
          <a:p>
            <a:pPr marL="687388" indent="-347663">
              <a:buFont typeface="+mj-lt"/>
              <a:buAutoNum type="alphaUcPeriod"/>
            </a:pPr>
            <a:r>
              <a:rPr lang="en-US" dirty="0"/>
              <a:t>Who is responsible</a:t>
            </a:r>
          </a:p>
          <a:p>
            <a:pPr marL="687388" indent="-347663">
              <a:buFont typeface="+mj-lt"/>
              <a:buAutoNum type="alphaUcPeriod"/>
            </a:pPr>
            <a:r>
              <a:rPr lang="en-US" dirty="0">
                <a:latin typeface="+mj-lt"/>
              </a:rPr>
              <a:t>Before you begin</a:t>
            </a:r>
          </a:p>
          <a:p>
            <a:pPr marL="687388" indent="-347663">
              <a:buFont typeface="+mj-lt"/>
              <a:buAutoNum type="alphaUcPeriod"/>
            </a:pPr>
            <a:r>
              <a:rPr lang="en-US" dirty="0"/>
              <a:t>Six essential </a:t>
            </a:r>
            <a:r>
              <a:rPr lang="en-US" dirty="0" smtClean="0"/>
              <a:t>steps</a:t>
            </a:r>
            <a:endParaRPr lang="en-US" dirty="0"/>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B08-7</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8833498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60" y="1606133"/>
            <a:ext cx="7700240" cy="492443"/>
          </a:xfrm>
        </p:spPr>
        <p:txBody>
          <a:bodyPr/>
          <a:lstStyle/>
          <a:p>
            <a:r>
              <a:rPr lang="en-US" dirty="0" smtClean="0"/>
              <a:t>C. Before You Begin </a:t>
            </a:r>
            <a:r>
              <a:rPr lang="en-US" dirty="0"/>
              <a:t>(Page 2</a:t>
            </a:r>
            <a:r>
              <a:rPr lang="en-US" dirty="0" smtClean="0"/>
              <a:t>)</a:t>
            </a:r>
            <a:endParaRPr lang="en-US" dirty="0"/>
          </a:p>
        </p:txBody>
      </p:sp>
      <p:sp>
        <p:nvSpPr>
          <p:cNvPr id="3" name="Content Placeholder 2"/>
          <p:cNvSpPr>
            <a:spLocks noGrp="1"/>
          </p:cNvSpPr>
          <p:nvPr>
            <p:ph type="body" sz="quarter" idx="20"/>
          </p:nvPr>
        </p:nvSpPr>
        <p:spPr>
          <a:xfrm>
            <a:off x="497377" y="441637"/>
            <a:ext cx="2879487" cy="270843"/>
          </a:xfrm>
        </p:spPr>
        <p:txBody>
          <a:bodyPr/>
          <a:lstStyle/>
          <a:p>
            <a:r>
              <a:rPr lang="en-US" dirty="0"/>
              <a:t>COMPENSATION PLANNING GUIDE</a:t>
            </a:r>
          </a:p>
        </p:txBody>
      </p:sp>
      <p:sp>
        <p:nvSpPr>
          <p:cNvPr id="5" name="Text Placeholder 4"/>
          <p:cNvSpPr>
            <a:spLocks noGrp="1"/>
          </p:cNvSpPr>
          <p:nvPr>
            <p:ph type="body" sz="quarter" idx="21"/>
          </p:nvPr>
        </p:nvSpPr>
        <p:spPr>
          <a:xfrm>
            <a:off x="529360" y="2127663"/>
            <a:ext cx="7700240" cy="1581972"/>
          </a:xfrm>
        </p:spPr>
        <p:txBody>
          <a:bodyPr/>
          <a:lstStyle/>
          <a:p>
            <a:pPr marL="687388" indent="-347663">
              <a:buFont typeface="+mj-lt"/>
              <a:buAutoNum type="arabicPeriod"/>
            </a:pPr>
            <a:r>
              <a:rPr lang="en-US" dirty="0" smtClean="0"/>
              <a:t>Benefits </a:t>
            </a:r>
            <a:r>
              <a:rPr lang="en-US" dirty="0"/>
              <a:t>of a compensation plan</a:t>
            </a:r>
          </a:p>
          <a:p>
            <a:pPr marL="687388" indent="-347663">
              <a:buFont typeface="+mj-lt"/>
              <a:buAutoNum type="arabicPeriod"/>
            </a:pPr>
            <a:r>
              <a:rPr lang="en-US" dirty="0"/>
              <a:t>Dangers of </a:t>
            </a:r>
            <a:r>
              <a:rPr lang="en-US" dirty="0" smtClean="0"/>
              <a:t>lump sum </a:t>
            </a:r>
            <a:r>
              <a:rPr lang="en-US" dirty="0"/>
              <a:t>or </a:t>
            </a:r>
            <a:r>
              <a:rPr lang="en-US" dirty="0" smtClean="0"/>
              <a:t>package </a:t>
            </a:r>
            <a:r>
              <a:rPr lang="en-US" dirty="0"/>
              <a:t>approach</a:t>
            </a:r>
          </a:p>
          <a:p>
            <a:pPr marL="687388" indent="-347663">
              <a:buFont typeface="+mj-lt"/>
              <a:buAutoNum type="arabicPeriod"/>
            </a:pPr>
            <a:r>
              <a:rPr lang="en-US" dirty="0"/>
              <a:t>Eligibility requirements of a Minister for </a:t>
            </a:r>
            <a:br>
              <a:rPr lang="en-US" dirty="0"/>
            </a:br>
            <a:r>
              <a:rPr lang="en-US" dirty="0"/>
              <a:t>Tax Purposes</a:t>
            </a:r>
          </a:p>
        </p:txBody>
      </p:sp>
      <p:sp>
        <p:nvSpPr>
          <p:cNvPr id="4" name="Slide Number Placeholder 5"/>
          <p:cNvSpPr txBox="1">
            <a:spLocks/>
          </p:cNvSpPr>
          <p:nvPr/>
        </p:nvSpPr>
        <p:spPr>
          <a:xfrm>
            <a:off x="6896099" y="6403975"/>
            <a:ext cx="18764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7F7F7F"/>
                </a:solidFill>
                <a:effectLst/>
                <a:uLnTx/>
                <a:uFillTx/>
                <a:latin typeface="+mn-lt"/>
                <a:ea typeface="+mn-ea"/>
                <a:cs typeface="+mn-cs"/>
              </a:rPr>
              <a:t>B08-8</a:t>
            </a:r>
            <a:endParaRPr kumimoji="0" lang="en-US" sz="900" b="0" i="0" u="none" strike="noStrike" kern="1200" cap="none" spc="0" normalizeH="0" baseline="0" noProof="0" dirty="0">
              <a:ln>
                <a:noFill/>
              </a:ln>
              <a:solidFill>
                <a:srgbClr val="7F7F7F"/>
              </a:solidFill>
              <a:effectLst/>
              <a:uLnTx/>
              <a:uFillTx/>
              <a:latin typeface="+mn-lt"/>
              <a:ea typeface="+mn-ea"/>
              <a:cs typeface="+mn-cs"/>
            </a:endParaRPr>
          </a:p>
        </p:txBody>
      </p:sp>
    </p:spTree>
    <p:extLst>
      <p:ext uri="{BB962C8B-B14F-4D97-AF65-F5344CB8AC3E}">
        <p14:creationId xmlns:p14="http://schemas.microsoft.com/office/powerpoint/2010/main" val="144945615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014 GuideStone corporate template">
  <a:themeElements>
    <a:clrScheme name="Custom 27">
      <a:dk1>
        <a:srgbClr val="000000"/>
      </a:dk1>
      <a:lt1>
        <a:srgbClr val="FFFFFF"/>
      </a:lt1>
      <a:dk2>
        <a:srgbClr val="7F7F7F"/>
      </a:dk2>
      <a:lt2>
        <a:srgbClr val="BFBFBF"/>
      </a:lt2>
      <a:accent1>
        <a:srgbClr val="006F51"/>
      </a:accent1>
      <a:accent2>
        <a:srgbClr val="6CB33F"/>
      </a:accent2>
      <a:accent3>
        <a:srgbClr val="754200"/>
      </a:accent3>
      <a:accent4>
        <a:srgbClr val="B2A97E"/>
      </a:accent4>
      <a:accent5>
        <a:srgbClr val="007698"/>
      </a:accent5>
      <a:accent6>
        <a:srgbClr val="73AFB6"/>
      </a:accent6>
      <a:hlink>
        <a:srgbClr val="006F51"/>
      </a:hlink>
      <a:folHlink>
        <a:srgbClr val="817C0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1A5D04-ACB6-453E-A8B0-B0348457F936}">
  <ds:schemaRefs>
    <ds:schemaRef ds:uri="http://purl.org/dc/elements/1.1/"/>
    <ds:schemaRef ds:uri="http://purl.org/dc/dcmitype/"/>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539C38D-8012-4EAB-B861-FB486CC63238}">
  <ds:schemaRefs>
    <ds:schemaRef ds:uri="http://schemas.microsoft.com/sharepoint/v3/contenttype/forms"/>
  </ds:schemaRefs>
</ds:datastoreItem>
</file>

<file path=customXml/itemProps3.xml><?xml version="1.0" encoding="utf-8"?>
<ds:datastoreItem xmlns:ds="http://schemas.openxmlformats.org/officeDocument/2006/customXml" ds:itemID="{981DE3B1-309B-47ED-B76D-8953F1AF68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3011</TotalTime>
  <Words>1469</Words>
  <Application>Microsoft Office PowerPoint</Application>
  <PresentationFormat>On-screen Show (4:3)</PresentationFormat>
  <Paragraphs>364</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Franklin Gothic Book</vt:lpstr>
      <vt:lpstr>Franklin Gothic Medium</vt:lpstr>
      <vt:lpstr>Times</vt:lpstr>
      <vt:lpstr>Wingdings</vt:lpstr>
      <vt:lpstr>2014 GuideStone corporate template</vt:lpstr>
      <vt:lpstr>PowerPoint Presentation</vt:lpstr>
      <vt:lpstr>Compensation Planning Guide</vt:lpstr>
      <vt:lpstr>Overview</vt:lpstr>
      <vt:lpstr>A. Why It’s Important</vt:lpstr>
      <vt:lpstr>A. Why It’s Important</vt:lpstr>
      <vt:lpstr>Overview</vt:lpstr>
      <vt:lpstr>B. Who Is Responsible</vt:lpstr>
      <vt:lpstr>Overview</vt:lpstr>
      <vt:lpstr>C. Before You Begin (Page 2)</vt:lpstr>
      <vt:lpstr>C. Before You Begin (Page 2)</vt:lpstr>
      <vt:lpstr>C. Before You Begin (Page 2)</vt:lpstr>
      <vt:lpstr>C. Before You Begin (Page 2)</vt:lpstr>
      <vt:lpstr>C. Before You Begin (Page 2)</vt:lpstr>
      <vt:lpstr>C. Before You Begin</vt:lpstr>
      <vt:lpstr>Overview</vt:lpstr>
      <vt:lpstr>Create Your  Compensation Plan</vt:lpstr>
      <vt:lpstr>Step 1:  Determine the Needs (Pages 4–5)</vt:lpstr>
      <vt:lpstr>Create Your Compensation Plan</vt:lpstr>
      <vt:lpstr>Step 2:  Establish Written Policies (Page 6)</vt:lpstr>
      <vt:lpstr>Create Your Compensation Plan</vt:lpstr>
      <vt:lpstr>Step 3:  Provide for Ministry-Related Expenses (Page 7)</vt:lpstr>
      <vt:lpstr>Step 3: Provide for Ministry-Related Expenses</vt:lpstr>
      <vt:lpstr>Step 3: Provide for Ministry-Related Expenses (Page 7)</vt:lpstr>
      <vt:lpstr>Step 3: Provide for Ministry-Related Expenses (Page 8)</vt:lpstr>
      <vt:lpstr>Create Your Compensation Plan</vt:lpstr>
      <vt:lpstr>Step 4:  Provide Employee Benefits (Page 9)</vt:lpstr>
      <vt:lpstr>Step 4: Provide Employee Benefits</vt:lpstr>
      <vt:lpstr>Step 4:  Provide Employee Benefits (Page 10)</vt:lpstr>
      <vt:lpstr>Step 4:  Provide Employee Benefits (Page 10)</vt:lpstr>
      <vt:lpstr>Step 4: Provide Employee Benefits (Page 11)</vt:lpstr>
      <vt:lpstr>Create Your Compensation Plan</vt:lpstr>
      <vt:lpstr>Step 5: Determine Personal Income  (Page 12) </vt:lpstr>
      <vt:lpstr>Step 5:  Determine Personal Income (Page 12)</vt:lpstr>
      <vt:lpstr>Step 5:  Determine Personal Income</vt:lpstr>
      <vt:lpstr>Create Your Compensation Plan</vt:lpstr>
      <vt:lpstr>Step 6:  Complete a Compensation Planning Summary (Page 14)</vt:lpstr>
      <vt:lpstr>Next Steps</vt:lpstr>
      <vt:lpstr>Contact GuideStone with Any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Speakman</dc:creator>
  <cp:lastModifiedBy>Payton Christopher</cp:lastModifiedBy>
  <cp:revision>396</cp:revision>
  <cp:lastPrinted>2014-11-25T14:14:34Z</cp:lastPrinted>
  <dcterms:created xsi:type="dcterms:W3CDTF">2014-09-16T15:50:39Z</dcterms:created>
  <dcterms:modified xsi:type="dcterms:W3CDTF">2017-05-25T18:01:28Z</dcterms:modified>
</cp:coreProperties>
</file>