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7"/>
  </p:notesMasterIdLst>
  <p:handoutMasterIdLst>
    <p:handoutMasterId r:id="rId28"/>
  </p:handoutMasterIdLst>
  <p:sldIdLst>
    <p:sldId id="258" r:id="rId6"/>
    <p:sldId id="259" r:id="rId7"/>
    <p:sldId id="260"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a:srgbClr val="7F7F7F"/>
    <a:srgbClr val="59A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914" y="84"/>
      </p:cViewPr>
      <p:guideLst>
        <p:guide orient="horz" pos="2136"/>
        <p:guide pos="38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3" d="100"/>
          <a:sy n="143" d="100"/>
        </p:scale>
        <p:origin x="-50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F94C5-6890-6448-A306-3E3C41EF1844}" type="datetimeFigureOut">
              <a:rPr lang="en-US" smtClean="0"/>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E5BE-ACA7-0D4B-8516-B3CF690B0F6B}" type="slidenum">
              <a:rPr lang="en-US" smtClean="0"/>
              <a:t>‹#›</a:t>
            </a:fld>
            <a:endParaRPr lang="en-US"/>
          </a:p>
        </p:txBody>
      </p:sp>
    </p:spTree>
    <p:extLst>
      <p:ext uri="{BB962C8B-B14F-4D97-AF65-F5344CB8AC3E}">
        <p14:creationId xmlns:p14="http://schemas.microsoft.com/office/powerpoint/2010/main" val="325061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FAF4-D663-7A44-B379-E6F2155D9C7B}"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7400-DC4E-B24B-BF26-EEE0BF4F7A4D}" type="slidenum">
              <a:rPr lang="en-US" smtClean="0"/>
              <a:t>‹#›</a:t>
            </a:fld>
            <a:endParaRPr lang="en-US"/>
          </a:p>
        </p:txBody>
      </p:sp>
    </p:spTree>
    <p:extLst>
      <p:ext uri="{BB962C8B-B14F-4D97-AF65-F5344CB8AC3E}">
        <p14:creationId xmlns:p14="http://schemas.microsoft.com/office/powerpoint/2010/main" val="3787050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BEDFDF-4646-4AC1-987F-56EF828B039A}" type="slidenum">
              <a:rPr lang="en-US" smtClean="0"/>
              <a:pPr/>
              <a:t>1</a:t>
            </a:fld>
            <a:endParaRPr lang="en-US" dirty="0"/>
          </a:p>
        </p:txBody>
      </p:sp>
    </p:spTree>
    <p:extLst>
      <p:ext uri="{BB962C8B-B14F-4D97-AF65-F5344CB8AC3E}">
        <p14:creationId xmlns:p14="http://schemas.microsoft.com/office/powerpoint/2010/main" val="381274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10</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11</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12</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13</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14</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15</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16</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17</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18</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19</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31"/>
          <p:cNvSpPr>
            <a:spLocks noGrp="1" noChangeArrowheads="1"/>
          </p:cNvSpPr>
          <p:nvPr>
            <p:ph type="sldNum" sz="quarter" idx="5"/>
          </p:nvPr>
        </p:nvSpPr>
        <p:spPr>
          <a:noFill/>
        </p:spPr>
        <p:txBody>
          <a:bodyPr/>
          <a:lstStyle/>
          <a:p>
            <a:fld id="{766101CA-798B-4F5B-9D13-743117708F39}" type="slidenum">
              <a:rPr lang="en-US" smtClean="0">
                <a:solidFill>
                  <a:srgbClr val="000000"/>
                </a:solidFill>
                <a:latin typeface="Arial" pitchFamily="34" charset="0"/>
                <a:ea typeface="ＭＳ Ｐゴシック"/>
                <a:cs typeface="ＭＳ Ｐゴシック"/>
              </a:rPr>
              <a:pPr/>
              <a:t>2</a:t>
            </a:fld>
            <a:endParaRPr lang="en-US" dirty="0" smtClean="0">
              <a:solidFill>
                <a:srgbClr val="000000"/>
              </a:solidFill>
              <a:latin typeface="Arial" pitchFamily="34" charset="0"/>
              <a:ea typeface="ＭＳ Ｐゴシック"/>
              <a:cs typeface="ＭＳ Ｐゴシック"/>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391063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20</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31"/>
          <p:cNvSpPr>
            <a:spLocks noGrp="1" noChangeArrowheads="1"/>
          </p:cNvSpPr>
          <p:nvPr>
            <p:ph type="sldNum" sz="quarter" idx="5"/>
          </p:nvPr>
        </p:nvSpPr>
        <p:spPr>
          <a:noFill/>
        </p:spPr>
        <p:txBody>
          <a:bodyPr/>
          <a:lstStyle/>
          <a:p>
            <a:fld id="{4614AE79-98C4-44AF-BDE3-BDA837ECE0A9}" type="slidenum">
              <a:rPr lang="en-US" smtClean="0">
                <a:solidFill>
                  <a:srgbClr val="000000"/>
                </a:solidFill>
                <a:latin typeface="Arial" pitchFamily="34" charset="0"/>
                <a:ea typeface="ＭＳ Ｐゴシック"/>
                <a:cs typeface="ＭＳ Ｐゴシック"/>
              </a:rPr>
              <a:pPr/>
              <a:t>21</a:t>
            </a:fld>
            <a:endParaRPr lang="en-US" dirty="0" smtClean="0">
              <a:solidFill>
                <a:srgbClr val="000000"/>
              </a:solidFill>
              <a:latin typeface="Arial" pitchFamily="34" charset="0"/>
              <a:ea typeface="ＭＳ Ｐゴシック"/>
              <a:cs typeface="ＭＳ Ｐゴシック"/>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extLst>
      <p:ext uri="{BB962C8B-B14F-4D97-AF65-F5344CB8AC3E}">
        <p14:creationId xmlns:p14="http://schemas.microsoft.com/office/powerpoint/2010/main" val="231896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3</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4</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5</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6</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7</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8</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a:spcBef>
                <a:spcPct val="20000"/>
              </a:spcBef>
              <a:buSzPct val="90000"/>
              <a:buFont typeface="Times" pitchFamily="18" charset="0"/>
              <a:buChar char="•"/>
            </a:pPr>
            <a:fld id="{C3A887A1-9609-4129-BFDF-E9C1041246ED}" type="slidenum">
              <a:rPr lang="en-US" smtClean="0">
                <a:solidFill>
                  <a:srgbClr val="000000"/>
                </a:solidFill>
                <a:latin typeface="Arial" pitchFamily="34" charset="0"/>
                <a:ea typeface="ＭＳ Ｐゴシック"/>
                <a:cs typeface="ＭＳ Ｐゴシック"/>
              </a:rPr>
              <a:pPr>
                <a:spcBef>
                  <a:spcPct val="20000"/>
                </a:spcBef>
                <a:buSzPct val="90000"/>
                <a:buFont typeface="Times" pitchFamily="18" charset="0"/>
                <a:buChar char="•"/>
              </a:pPr>
              <a:t>9</a:t>
            </a:fld>
            <a:endParaRPr lang="en-US" dirty="0" smtClean="0">
              <a:solidFill>
                <a:srgbClr val="000000"/>
              </a:solidFill>
              <a:latin typeface="Arial" pitchFamily="34" charset="0"/>
              <a:ea typeface="ＭＳ Ｐゴシック"/>
              <a:cs typeface="ＭＳ Ｐゴシック"/>
            </a:endParaRPr>
          </a:p>
        </p:txBody>
      </p:sp>
      <p:sp>
        <p:nvSpPr>
          <p:cNvPr id="283651" name="Rectangle 2"/>
          <p:cNvSpPr>
            <a:spLocks noGrp="1" noRot="1" noChangeAspect="1" noChangeArrowheads="1" noTextEdit="1"/>
          </p:cNvSpPr>
          <p:nvPr>
            <p:ph type="sldImg"/>
          </p:nvPr>
        </p:nvSpPr>
        <p:spPr>
          <a:xfrm>
            <a:off x="1143000" y="685800"/>
            <a:ext cx="4573588" cy="3430588"/>
          </a:xfrm>
          <a:ln/>
        </p:spPr>
      </p:sp>
      <p:sp>
        <p:nvSpPr>
          <p:cNvPr id="283652"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90385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b="23189"/>
          <a:stretch/>
        </p:blipFill>
        <p:spPr>
          <a:xfrm>
            <a:off x="7450310" y="288010"/>
            <a:ext cx="1274399" cy="555509"/>
          </a:xfrm>
          <a:prstGeom prst="rect">
            <a:avLst/>
          </a:prstGeom>
        </p:spPr>
      </p:pic>
      <p:pic>
        <p:nvPicPr>
          <p:cNvPr id="11" name="Picture 10"/>
          <p:cNvPicPr>
            <a:picLocks noChangeAspect="1"/>
          </p:cNvPicPr>
          <p:nvPr userDrawn="1"/>
        </p:nvPicPr>
        <p:blipFill>
          <a:blip r:embed="rId4"/>
          <a:stretch>
            <a:fillRect/>
          </a:stretch>
        </p:blipFill>
        <p:spPr>
          <a:xfrm>
            <a:off x="5538380" y="1469103"/>
            <a:ext cx="1228604" cy="1008965"/>
          </a:xfrm>
          <a:prstGeom prst="rect">
            <a:avLst/>
          </a:prstGeom>
          <a:ln>
            <a:solidFill>
              <a:schemeClr val="bg1">
                <a:lumMod val="50000"/>
              </a:schemeClr>
            </a:solidFill>
          </a:ln>
          <a:effectLst/>
        </p:spPr>
      </p:pic>
      <p:sp>
        <p:nvSpPr>
          <p:cNvPr id="22" name="Rectangular Callout 21"/>
          <p:cNvSpPr/>
          <p:nvPr userDrawn="1"/>
        </p:nvSpPr>
        <p:spPr>
          <a:xfrm>
            <a:off x="6849592" y="1765141"/>
            <a:ext cx="1884259" cy="1150873"/>
          </a:xfrm>
          <a:prstGeom prst="wedgeRectCallout">
            <a:avLst>
              <a:gd name="adj1" fmla="val -69310"/>
              <a:gd name="adj2" fmla="val -39560"/>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21" name="Rectangular Callout 20"/>
          <p:cNvSpPr/>
          <p:nvPr userDrawn="1"/>
        </p:nvSpPr>
        <p:spPr>
          <a:xfrm>
            <a:off x="6849592" y="2239740"/>
            <a:ext cx="1884259" cy="1127539"/>
          </a:xfrm>
          <a:prstGeom prst="wedgeRectCallout">
            <a:avLst>
              <a:gd name="adj1" fmla="val -90903"/>
              <a:gd name="adj2" fmla="val -52859"/>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pic>
        <p:nvPicPr>
          <p:cNvPr id="10" name="Picture 9"/>
          <p:cNvPicPr>
            <a:picLocks noChangeAspect="1"/>
          </p:cNvPicPr>
          <p:nvPr userDrawn="1"/>
        </p:nvPicPr>
        <p:blipFill rotWithShape="1">
          <a:blip r:embed="rId5"/>
          <a:srcRect l="30087" r="35234"/>
          <a:stretch/>
        </p:blipFill>
        <p:spPr>
          <a:xfrm>
            <a:off x="5538380" y="2990237"/>
            <a:ext cx="637008" cy="918415"/>
          </a:xfrm>
          <a:prstGeom prst="rect">
            <a:avLst/>
          </a:prstGeom>
          <a:ln>
            <a:solidFill>
              <a:schemeClr val="bg1">
                <a:lumMod val="50000"/>
              </a:schemeClr>
            </a:solidFill>
          </a:ln>
          <a:effectLst/>
        </p:spPr>
      </p:pic>
      <p:pic>
        <p:nvPicPr>
          <p:cNvPr id="16" name="Picture 15"/>
          <p:cNvPicPr>
            <a:picLocks noChangeAspect="1"/>
          </p:cNvPicPr>
          <p:nvPr userDrawn="1"/>
        </p:nvPicPr>
        <p:blipFill rotWithShape="1">
          <a:blip r:embed="rId6"/>
          <a:srcRect b="24981"/>
          <a:stretch/>
        </p:blipFill>
        <p:spPr>
          <a:xfrm>
            <a:off x="5538380" y="4670553"/>
            <a:ext cx="1666361" cy="1164295"/>
          </a:xfrm>
          <a:prstGeom prst="rect">
            <a:avLst/>
          </a:prstGeom>
          <a:ln>
            <a:solidFill>
              <a:schemeClr val="tx1">
                <a:lumMod val="65000"/>
                <a:lumOff val="35000"/>
              </a:schemeClr>
            </a:solidFill>
          </a:ln>
        </p:spPr>
      </p:pic>
      <p:sp>
        <p:nvSpPr>
          <p:cNvPr id="17" name="Rectangle 16"/>
          <p:cNvSpPr/>
          <p:nvPr userDrawn="1"/>
        </p:nvSpPr>
        <p:spPr>
          <a:xfrm>
            <a:off x="196012" y="6500716"/>
            <a:ext cx="8331295" cy="307777"/>
          </a:xfrm>
          <a:prstGeom prst="rect">
            <a:avLst/>
          </a:prstGeom>
        </p:spPr>
        <p:txBody>
          <a:bodyPr wrap="square">
            <a:spAutoFit/>
          </a:bodyPr>
          <a:lstStyle/>
          <a:p>
            <a:pPr lvl="1" indent="-112713">
              <a:spcBef>
                <a:spcPts val="300"/>
              </a:spcBef>
              <a:buClr>
                <a:srgbClr val="59A131"/>
              </a:buClr>
            </a:pPr>
            <a:r>
              <a:rPr lang="en-US" sz="1400" dirty="0" smtClean="0">
                <a:solidFill>
                  <a:srgbClr val="7F7F7F"/>
                </a:solidFill>
                <a:cs typeface="Arial" panose="020B0604020202020204" pitchFamily="34" charset="0"/>
              </a:rPr>
              <a:t>Action</a:t>
            </a:r>
            <a:r>
              <a:rPr lang="en-US" sz="1400" baseline="0" dirty="0" smtClean="0">
                <a:solidFill>
                  <a:srgbClr val="7F7F7F"/>
                </a:solidFill>
                <a:cs typeface="Arial" panose="020B0604020202020204" pitchFamily="34" charset="0"/>
              </a:rPr>
              <a:t> options</a:t>
            </a:r>
            <a:r>
              <a:rPr lang="en-US" sz="1400" dirty="0" smtClean="0">
                <a:solidFill>
                  <a:srgbClr val="7F7F7F"/>
                </a:solidFill>
                <a:cs typeface="Arial" panose="020B0604020202020204" pitchFamily="34" charset="0"/>
              </a:rPr>
              <a:t> may </a:t>
            </a:r>
            <a:r>
              <a:rPr lang="en-US" sz="1400" dirty="0">
                <a:solidFill>
                  <a:srgbClr val="7F7F7F"/>
                </a:solidFill>
                <a:cs typeface="Arial" panose="020B0604020202020204" pitchFamily="34" charset="0"/>
              </a:rPr>
              <a:t>be found either on </a:t>
            </a:r>
            <a:r>
              <a:rPr lang="en-US" sz="1400" b="1" dirty="0">
                <a:solidFill>
                  <a:srgbClr val="7F7F7F"/>
                </a:solidFill>
                <a:cs typeface="Arial" panose="020B0604020202020204" pitchFamily="34" charset="0"/>
              </a:rPr>
              <a:t>Home</a:t>
            </a:r>
            <a:r>
              <a:rPr lang="en-US" sz="1400" dirty="0">
                <a:solidFill>
                  <a:srgbClr val="7F7F7F"/>
                </a:solidFill>
                <a:cs typeface="Arial" panose="020B0604020202020204" pitchFamily="34" charset="0"/>
              </a:rPr>
              <a:t> tab at top of PowerPoint screen or in the right-click menu.</a:t>
            </a:r>
          </a:p>
        </p:txBody>
      </p:sp>
      <p:pic>
        <p:nvPicPr>
          <p:cNvPr id="18" name="Picture 17"/>
          <p:cNvPicPr>
            <a:picLocks noChangeAspect="1"/>
          </p:cNvPicPr>
          <p:nvPr userDrawn="1"/>
        </p:nvPicPr>
        <p:blipFill>
          <a:blip r:embed="rId7"/>
          <a:stretch>
            <a:fillRect/>
          </a:stretch>
        </p:blipFill>
        <p:spPr>
          <a:xfrm>
            <a:off x="6849592" y="1468804"/>
            <a:ext cx="1884260" cy="2096074"/>
          </a:xfrm>
          <a:prstGeom prst="rect">
            <a:avLst/>
          </a:prstGeom>
          <a:ln>
            <a:solidFill>
              <a:schemeClr val="bg1">
                <a:lumMod val="50000"/>
              </a:schemeClr>
            </a:solidFill>
          </a:ln>
          <a:effectLst/>
        </p:spPr>
      </p:pic>
      <p:sp>
        <p:nvSpPr>
          <p:cNvPr id="19" name="Rectangular Callout 18"/>
          <p:cNvSpPr/>
          <p:nvPr userDrawn="1"/>
        </p:nvSpPr>
        <p:spPr>
          <a:xfrm>
            <a:off x="6525278" y="3662875"/>
            <a:ext cx="1005840" cy="182880"/>
          </a:xfrm>
          <a:prstGeom prst="wedgeRectCallout">
            <a:avLst>
              <a:gd name="adj1" fmla="val -93058"/>
              <a:gd name="adj2" fmla="val -252934"/>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Bullet indent</a:t>
            </a:r>
            <a:endParaRPr lang="en-US" sz="1200" dirty="0">
              <a:solidFill>
                <a:schemeClr val="accent2"/>
              </a:solidFill>
            </a:endParaRPr>
          </a:p>
        </p:txBody>
      </p:sp>
      <p:sp>
        <p:nvSpPr>
          <p:cNvPr id="20" name="Rectangular Callout 19"/>
          <p:cNvSpPr/>
          <p:nvPr userDrawn="1"/>
        </p:nvSpPr>
        <p:spPr>
          <a:xfrm>
            <a:off x="6212277" y="4018406"/>
            <a:ext cx="1280160" cy="182880"/>
          </a:xfrm>
          <a:prstGeom prst="wedgeRectCallout">
            <a:avLst>
              <a:gd name="adj1" fmla="val -59719"/>
              <a:gd name="adj2" fmla="val -28506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Column</a:t>
            </a:r>
            <a:r>
              <a:rPr lang="en-US" sz="1200" baseline="0" dirty="0" smtClean="0">
                <a:solidFill>
                  <a:schemeClr val="accent2"/>
                </a:solidFill>
              </a:rPr>
              <a:t> options</a:t>
            </a:r>
            <a:endParaRPr lang="en-US" sz="1200" dirty="0">
              <a:solidFill>
                <a:schemeClr val="accent2"/>
              </a:solidFill>
            </a:endParaRPr>
          </a:p>
        </p:txBody>
      </p:sp>
      <p:sp>
        <p:nvSpPr>
          <p:cNvPr id="4" name="Rectangle 3"/>
          <p:cNvSpPr/>
          <p:nvPr userDrawn="1"/>
        </p:nvSpPr>
        <p:spPr>
          <a:xfrm>
            <a:off x="509347" y="1154233"/>
            <a:ext cx="5046324" cy="5130635"/>
          </a:xfrm>
          <a:prstGeom prst="rect">
            <a:avLst/>
          </a:prstGeom>
        </p:spPr>
        <p:txBody>
          <a:bodyPr wrap="square">
            <a:spAutoFit/>
          </a:bodyPr>
          <a:lstStyle/>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SLIDES</a:t>
            </a:r>
            <a:endPar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rPr>
              <a:t>C</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New Slide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select from the 2014 layout options that appear and type or paste content into designated areas,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OR</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Copy/paste an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existing slide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into this template, highlight it,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Layout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 select option, adjusting content if needed. May need to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t>
            </a: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TEXT</a:t>
            </a:r>
            <a:endPar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Bullets — Text entry default is first level bullet. Click on right or left arrow icons to increase or decrease indent level to or from second or third level bulleted text. To remove bullet, place cursor to right of bullet and press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Backspace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key.</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Columns — With cursor in text box click on column icon to select two or three columns</a:t>
            </a:r>
          </a:p>
          <a:p>
            <a:pPr marL="11430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 graphic (chart, graph or shape) created within this template will automatically conform to approved 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For copy/paste of graphic from external source, select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Use Destination Theme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 to Match Style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or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Shape Fill</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a:t>
            </a:r>
            <a:r>
              <a:rPr kumimoji="0" lang="en-US" sz="1400" b="0"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select from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Theme Colors</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palette that appears. Top row colors are recommended, other shade options below them are acceptable if needed (avoid bright shades), but do not use any other color options.</a:t>
            </a:r>
            <a:endParaRPr kumimoji="0" lang="en-US" sz="14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mn-ea"/>
              <a:cs typeface="+mn-cs"/>
            </a:endParaRPr>
          </a:p>
        </p:txBody>
      </p:sp>
      <p:sp>
        <p:nvSpPr>
          <p:cNvPr id="6" name="Rectangle 5"/>
          <p:cNvSpPr/>
          <p:nvPr userDrawn="1"/>
        </p:nvSpPr>
        <p:spPr>
          <a:xfrm>
            <a:off x="528667" y="556913"/>
            <a:ext cx="2291012" cy="492443"/>
          </a:xfrm>
          <a:prstGeom prst="rect">
            <a:avLst/>
          </a:prstGeom>
        </p:spPr>
        <p:txBody>
          <a:bodyPr wrap="none">
            <a:spAutoFit/>
          </a:bodyPr>
          <a:lstStyle/>
          <a:p>
            <a:r>
              <a:rPr kumimoji="0" lang="en-US" sz="2600" b="0" i="0" u="none" strike="noStrike" kern="1200" cap="none" spc="0" normalizeH="0" baseline="0" noProof="0" dirty="0" smtClean="0">
                <a:ln>
                  <a:noFill/>
                </a:ln>
                <a:solidFill>
                  <a:schemeClr val="accent2"/>
                </a:solidFill>
                <a:effectLst/>
                <a:uLnTx/>
                <a:uFillTx/>
                <a:latin typeface="Franklin Gothic Book" panose="020B0503020102020204" pitchFamily="34" charset="0"/>
                <a:ea typeface="+mj-ea"/>
                <a:cs typeface="+mj-cs"/>
              </a:rPr>
              <a:t>INSTRUCTIONS</a:t>
            </a:r>
            <a:endParaRPr lang="en-US" dirty="0">
              <a:solidFill>
                <a:schemeClr val="accent2"/>
              </a:solidFill>
            </a:endParaRPr>
          </a:p>
        </p:txBody>
      </p:sp>
      <p:sp>
        <p:nvSpPr>
          <p:cNvPr id="29" name="Rectangle 28"/>
          <p:cNvSpPr/>
          <p:nvPr userDrawn="1"/>
        </p:nvSpPr>
        <p:spPr>
          <a:xfrm>
            <a:off x="487217" y="289542"/>
            <a:ext cx="4023360" cy="307777"/>
          </a:xfrm>
          <a:prstGeom prst="rect">
            <a:avLst/>
          </a:prstGeom>
          <a:solidFill>
            <a:schemeClr val="tx1">
              <a:lumMod val="65000"/>
              <a:lumOff val="35000"/>
            </a:schemeClr>
          </a:solidFill>
        </p:spPr>
        <p:txBody>
          <a:bodyPr>
            <a:spAutoFit/>
          </a:bodyPr>
          <a:lstStyle/>
          <a:p>
            <a:r>
              <a:rPr lang="en-US" sz="1400" dirty="0" smtClean="0">
                <a:solidFill>
                  <a:schemeClr val="bg1"/>
                </a:solidFill>
              </a:rPr>
              <a:t>GUIDESTONE CORPORATE POWERPOINT TEMPLATE</a:t>
            </a:r>
            <a:endParaRPr lang="en-US" sz="1400" dirty="0">
              <a:solidFill>
                <a:schemeClr val="bg1"/>
              </a:solidFill>
            </a:endParaRPr>
          </a:p>
        </p:txBody>
      </p:sp>
    </p:spTree>
    <p:extLst>
      <p:ext uri="{BB962C8B-B14F-4D97-AF65-F5344CB8AC3E}">
        <p14:creationId xmlns:p14="http://schemas.microsoft.com/office/powerpoint/2010/main" val="13327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6632 Standard — 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308" y="2288329"/>
            <a:ext cx="7905291" cy="1088971"/>
          </a:xfrm>
        </p:spPr>
        <p:txBody>
          <a:bodyPr anchor="ctr" anchorCtr="0"/>
          <a:lstStyle>
            <a:lvl1pPr>
              <a:defRPr baseline="0"/>
            </a:lvl1pPr>
          </a:lstStyle>
          <a:p>
            <a:r>
              <a:rPr lang="en-US" smtClean="0"/>
              <a:t>Type or Paste One or</a:t>
            </a:r>
            <a:br>
              <a:rPr lang="en-US" smtClean="0"/>
            </a:br>
            <a:r>
              <a:rPr lang="en-US" smtClean="0"/>
              <a:t>Two Line Section Title Here</a:t>
            </a:r>
            <a:endParaRPr lang="en-US"/>
          </a:p>
        </p:txBody>
      </p:sp>
      <p:sp>
        <p:nvSpPr>
          <p:cNvPr id="3" name="Subtitle 2"/>
          <p:cNvSpPr>
            <a:spLocks noGrp="1"/>
          </p:cNvSpPr>
          <p:nvPr>
            <p:ph type="subTitle" idx="1" hasCustomPrompt="1"/>
          </p:nvPr>
        </p:nvSpPr>
        <p:spPr>
          <a:xfrm>
            <a:off x="730865" y="3520434"/>
            <a:ext cx="6400800" cy="926875"/>
          </a:xfrm>
        </p:spPr>
        <p:txBody>
          <a:bodyPr/>
          <a:lstStyle>
            <a:lvl1pPr marL="0" indent="0" algn="l">
              <a:buNone/>
              <a:defRPr sz="22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Type or Paste Optional One</a:t>
            </a:r>
            <a:br>
              <a:rPr lang="en-US" smtClean="0"/>
            </a:br>
            <a:r>
              <a:rPr lang="en-US" smtClean="0"/>
              <a:t>or Two Line Subtitle Here</a:t>
            </a:r>
            <a:endParaRPr lang="en-US"/>
          </a:p>
        </p:txBody>
      </p:sp>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4"/>
          <p:cNvSpPr>
            <a:spLocks noChangeShapeType="1"/>
          </p:cNvSpPr>
          <p:nvPr userDrawn="1"/>
        </p:nvSpPr>
        <p:spPr bwMode="auto">
          <a:xfrm>
            <a:off x="571500" y="2304266"/>
            <a:ext cx="7938" cy="928687"/>
          </a:xfrm>
          <a:prstGeom prst="line">
            <a:avLst/>
          </a:prstGeom>
          <a:noFill/>
          <a:ln w="28575">
            <a:solidFill>
              <a:srgbClr val="6FB43F"/>
            </a:solidFill>
            <a:round/>
            <a:headEnd/>
            <a:tailEnd/>
          </a:ln>
        </p:spPr>
        <p:txBody>
          <a:bodyPr wrap="none" anchor="ctr">
            <a:prstTxWarp prst="textNoShape">
              <a:avLst/>
            </a:prstTxWarp>
          </a:body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0039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16632 Main Title — ending slide">
    <p:spTree>
      <p:nvGrpSpPr>
        <p:cNvPr id="1" name=""/>
        <p:cNvGrpSpPr/>
        <p:nvPr/>
      </p:nvGrpSpPr>
      <p:grpSpPr>
        <a:xfrm>
          <a:off x="0" y="0"/>
          <a:ext cx="0" cy="0"/>
          <a:chOff x="0" y="0"/>
          <a:chExt cx="0" cy="0"/>
        </a:xfrm>
      </p:grpSpPr>
      <p:pic>
        <p:nvPicPr>
          <p:cNvPr id="4" name="Picture 3" descr="title slide ending logo.png"/>
          <p:cNvPicPr>
            <a:picLocks noChangeAspect="1"/>
          </p:cNvPicPr>
          <p:nvPr userDrawn="1"/>
        </p:nvPicPr>
        <p:blipFill>
          <a:blip r:embed="rId2" cstate="print"/>
          <a:stretch>
            <a:fillRect/>
          </a:stretch>
        </p:blipFill>
        <p:spPr>
          <a:xfrm>
            <a:off x="3346454" y="457851"/>
            <a:ext cx="5108026" cy="3066035"/>
          </a:xfrm>
          <a:prstGeom prst="rect">
            <a:avLst/>
          </a:prstGeom>
        </p:spPr>
      </p:pic>
    </p:spTree>
    <p:extLst>
      <p:ext uri="{BB962C8B-B14F-4D97-AF65-F5344CB8AC3E}">
        <p14:creationId xmlns:p14="http://schemas.microsoft.com/office/powerpoint/2010/main" val="23864969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
        <p:nvSpPr>
          <p:cNvPr id="8" name="Title 9"/>
          <p:cNvSpPr>
            <a:spLocks noGrp="1"/>
          </p:cNvSpPr>
          <p:nvPr>
            <p:ph type="title" hasCustomPrompt="1"/>
          </p:nvPr>
        </p:nvSpPr>
        <p:spPr>
          <a:xfrm>
            <a:off x="4771783" y="2631395"/>
            <a:ext cx="3474720" cy="387798"/>
          </a:xfrm>
          <a:prstGeom prst="rect">
            <a:avLst/>
          </a:prstGeom>
        </p:spPr>
        <p:txBody>
          <a:bodyPr lIns="91440" tIns="0" rIns="91440" bIns="0" anchor="b" anchorCtr="0">
            <a:spAutoFit/>
          </a:bodyPr>
          <a:lstStyle>
            <a:lvl1pPr algn="l">
              <a:lnSpc>
                <a:spcPct val="90000"/>
              </a:lnSpc>
              <a:spcBef>
                <a:spcPts val="600"/>
              </a:spcBef>
              <a:defRPr sz="2800" b="0" i="0" spc="0">
                <a:solidFill>
                  <a:schemeClr val="tx1">
                    <a:lumMod val="65000"/>
                    <a:lumOff val="35000"/>
                  </a:schemeClr>
                </a:solidFill>
                <a:latin typeface="+mn-lt"/>
                <a:cs typeface="Arial" panose="020B0604020202020204" pitchFamily="34" charset="0"/>
              </a:defRPr>
            </a:lvl1pPr>
          </a:lstStyle>
          <a:p>
            <a:r>
              <a:rPr lang="en-US" dirty="0" smtClean="0"/>
              <a:t>MAIN TITLE HERE</a:t>
            </a:r>
            <a:endParaRPr lang="en-US" dirty="0"/>
          </a:p>
        </p:txBody>
      </p:sp>
      <p:sp>
        <p:nvSpPr>
          <p:cNvPr id="3" name="Text Placeholder 2"/>
          <p:cNvSpPr>
            <a:spLocks noGrp="1"/>
          </p:cNvSpPr>
          <p:nvPr>
            <p:ph type="body" sz="quarter" idx="20" hasCustomPrompt="1"/>
          </p:nvPr>
        </p:nvSpPr>
        <p:spPr>
          <a:xfrm>
            <a:off x="4777226" y="3102979"/>
            <a:ext cx="3110788" cy="301752"/>
          </a:xfrm>
          <a:solidFill>
            <a:schemeClr val="tx1">
              <a:lumMod val="65000"/>
              <a:lumOff val="35000"/>
            </a:schemeClr>
          </a:solidFill>
        </p:spPr>
        <p:txBody>
          <a:bodyPr wrap="none" lIns="137160" tIns="27432" rIns="137160" bIns="27432" anchor="t">
            <a:spAutoFit/>
          </a:bodyPr>
          <a:lstStyle>
            <a:lvl1pPr marL="0" indent="0" algn="l" defTabSz="457200" rtl="0" eaLnBrk="1" latinLnBrk="0" hangingPunct="1">
              <a:lnSpc>
                <a:spcPct val="90000"/>
              </a:lnSpc>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Subtitle Or Presenter Name Here</a:t>
            </a:r>
          </a:p>
        </p:txBody>
      </p:sp>
    </p:spTree>
    <p:extLst>
      <p:ext uri="{BB962C8B-B14F-4D97-AF65-F5344CB8AC3E}">
        <p14:creationId xmlns:p14="http://schemas.microsoft.com/office/powerpoint/2010/main" val="12453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01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4775140" y="2859378"/>
            <a:ext cx="3127779" cy="492443"/>
          </a:xfrm>
          <a:prstGeom prst="rect">
            <a:avLst/>
          </a:prstGeom>
        </p:spPr>
        <p:txBody>
          <a:bodyPr wrap="none" lIns="91440" rIns="91440" anchor="b" anchorCtr="0">
            <a:spAutoFit/>
          </a:bodyPr>
          <a:lstStyle>
            <a:lvl1pPr algn="l">
              <a:defRPr sz="2600" b="0" i="0" spc="0">
                <a:latin typeface="Franklin Gothic Book" panose="020B0503020102020204" pitchFamily="34" charset="0"/>
                <a:cs typeface="Arial" panose="020B0604020202020204" pitchFamily="34" charset="0"/>
              </a:defRPr>
            </a:lvl1pPr>
          </a:lstStyle>
          <a:p>
            <a:r>
              <a:rPr lang="en-US" dirty="0" smtClean="0"/>
              <a:t>SECTION TITLE HERE</a:t>
            </a:r>
            <a:endParaRPr lang="en-US" dirty="0"/>
          </a:p>
        </p:txBody>
      </p:sp>
      <p:sp>
        <p:nvSpPr>
          <p:cNvPr id="3" name="Slide Number Placeholder 2"/>
          <p:cNvSpPr>
            <a:spLocks noGrp="1"/>
          </p:cNvSpPr>
          <p:nvPr>
            <p:ph type="sldNum" sz="quarter" idx="12"/>
          </p:nvPr>
        </p:nvSpPr>
        <p:spPr/>
        <p:txBody>
          <a:bodyPr/>
          <a:lstStyle/>
          <a:p>
            <a:fld id="{E707596E-326C-484F-8AA7-38BB8A90464D}" type="slidenum">
              <a:rPr lang="en-US" smtClean="0"/>
              <a:pPr/>
              <a:t>‹#›</a:t>
            </a:fld>
            <a:endParaRPr lang="en-US" dirty="0"/>
          </a:p>
        </p:txBody>
      </p:sp>
      <p:sp>
        <p:nvSpPr>
          <p:cNvPr id="5" name="Text Placeholder 2"/>
          <p:cNvSpPr>
            <a:spLocks noGrp="1"/>
          </p:cNvSpPr>
          <p:nvPr>
            <p:ph type="body" sz="quarter" idx="20" hasCustomPrompt="1"/>
          </p:nvPr>
        </p:nvSpPr>
        <p:spPr>
          <a:xfrm>
            <a:off x="4777226" y="3408966"/>
            <a:ext cx="2104422" cy="301621"/>
          </a:xfrm>
          <a:solidFill>
            <a:schemeClr val="tx1">
              <a:lumMod val="65000"/>
              <a:lumOff val="35000"/>
            </a:schemeClr>
          </a:solidFill>
        </p:spPr>
        <p:txBody>
          <a:bodyPr wrap="none" lIns="137160" tIns="27432" rIns="137160" bIns="27432" anchor="t" anchorCtr="0">
            <a:spAutoFit/>
          </a:bodyPr>
          <a:lstStyle>
            <a:lvl1pPr marL="0" indent="0" algn="l" defTabSz="457200" rtl="0" eaLnBrk="1" latinLnBrk="0" hangingPunct="1">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Section Subtitle Here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Tree>
    <p:extLst>
      <p:ext uri="{BB962C8B-B14F-4D97-AF65-F5344CB8AC3E}">
        <p14:creationId xmlns:p14="http://schemas.microsoft.com/office/powerpoint/2010/main" val="313328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cxnSp>
        <p:nvCxnSpPr>
          <p:cNvPr id="10" name="Straight Connector 9"/>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29360" y="1606132"/>
            <a:ext cx="7700240" cy="492443"/>
          </a:xfrm>
          <a:noFill/>
        </p:spPr>
        <p:txBody>
          <a:bodyPr lIns="91440" rIns="91440" anchor="b"/>
          <a:lstStyle>
            <a:lvl1pPr>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9360" y="2127663"/>
            <a:ext cx="7700240" cy="1243417"/>
          </a:xfrm>
        </p:spPr>
        <p:txBody>
          <a:bodyPr wrap="square">
            <a:spAutoFit/>
          </a:bodyPr>
          <a:lstStyle>
            <a:lvl1pPr>
              <a:lnSpc>
                <a:spcPct val="90000"/>
              </a:lnSpc>
              <a:spcBef>
                <a:spcPts val="600"/>
              </a:spcBef>
              <a:defRPr baseline="0"/>
            </a:lvl1pPr>
            <a:lvl2pPr marL="973138" indent="-282575">
              <a:lnSpc>
                <a:spcPct val="90000"/>
              </a:lnSpc>
              <a:spcBef>
                <a:spcPts val="600"/>
              </a:spcBef>
              <a:defRPr/>
            </a:lvl2pPr>
            <a:lvl3pPr marL="1312863" indent="-28098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2946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CONTEN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09904" y="521912"/>
            <a:ext cx="6754962" cy="400110"/>
          </a:xfrm>
          <a:noFill/>
        </p:spPr>
        <p:txBody>
          <a:bodyPr lIns="0" tIns="0" rIns="0" bIns="0" anchor="t"/>
          <a:lstStyle>
            <a:lvl1pPr marL="111125" indent="0">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87217" y="232112"/>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cxnSp>
        <p:nvCxnSpPr>
          <p:cNvPr id="9" name="Straight Connector 8"/>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324671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 LEF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46101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4902795" y="1598456"/>
            <a:ext cx="3848690" cy="492443"/>
          </a:xfrm>
        </p:spPr>
        <p:txBody>
          <a:bodyPr lIns="91440" rIns="91440" anchor="b"/>
          <a:lstStyle>
            <a:lvl1pPr>
              <a:defRPr sz="2600">
                <a:solidFill>
                  <a:schemeClr val="accent2"/>
                </a:solidFill>
              </a:defRPr>
            </a:lvl1pPr>
          </a:lstStyle>
          <a:p>
            <a:r>
              <a:rPr lang="en-US" dirty="0" smtClean="0"/>
              <a:t>Slide Heading Here</a:t>
            </a:r>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4" name="Text Placeholder 3"/>
          <p:cNvSpPr>
            <a:spLocks noGrp="1"/>
          </p:cNvSpPr>
          <p:nvPr>
            <p:ph type="body" sz="quarter" idx="21" hasCustomPrompt="1"/>
          </p:nvPr>
        </p:nvSpPr>
        <p:spPr>
          <a:xfrm>
            <a:off x="4902795" y="2110904"/>
            <a:ext cx="3733125"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
        <p:nvSpPr>
          <p:cNvPr id="16"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129815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 RIGH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7" y="1600720"/>
            <a:ext cx="3840480" cy="492443"/>
          </a:xfrm>
        </p:spPr>
        <p:txBody>
          <a:bodyPr anchor="b"/>
          <a:lstStyle>
            <a:lvl1pPr>
              <a:defRPr sz="2600">
                <a:solidFill>
                  <a:schemeClr val="accent2"/>
                </a:solidFill>
              </a:defRPr>
            </a:lvl1pPr>
          </a:lstStyle>
          <a:p>
            <a:r>
              <a:rPr lang="en-US" dirty="0" smtClean="0"/>
              <a:t>Slide Heading Here</a:t>
            </a:r>
          </a:p>
        </p:txBody>
      </p:sp>
      <p:sp>
        <p:nvSpPr>
          <p:cNvPr id="7" name="Picture Placeholder 10"/>
          <p:cNvSpPr>
            <a:spLocks noGrp="1"/>
          </p:cNvSpPr>
          <p:nvPr>
            <p:ph type="pic" sz="quarter" idx="10"/>
          </p:nvPr>
        </p:nvSpPr>
        <p:spPr>
          <a:xfrm>
            <a:off x="4610100" y="-19832"/>
            <a:ext cx="45339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cxnSp>
        <p:nvCxnSpPr>
          <p:cNvPr id="11" name="Straight Connector 10"/>
          <p:cNvCxnSpPr/>
          <p:nvPr userDrawn="1"/>
        </p:nvCxnSpPr>
        <p:spPr>
          <a:xfrm>
            <a:off x="49791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8638" y="2114097"/>
            <a:ext cx="3840162"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40640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FULL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5"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6"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0"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21527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LOGO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226" y="1428226"/>
            <a:ext cx="5489195" cy="4116896"/>
          </a:xfrm>
          <a:prstGeom prst="rect">
            <a:avLst/>
          </a:prstGeom>
        </p:spPr>
      </p:pic>
      <p:sp>
        <p:nvSpPr>
          <p:cNvPr id="3"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391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8285" y="2032256"/>
            <a:ext cx="4799918" cy="24664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07596E-326C-484F-8AA7-38BB8A90464D}" type="slidenum">
              <a:rPr lang="en-US" smtClean="0"/>
              <a:pPr/>
              <a:t>‹#›</a:t>
            </a:fld>
            <a:endParaRPr lang="en-US" dirty="0"/>
          </a:p>
        </p:txBody>
      </p:sp>
      <p:sp>
        <p:nvSpPr>
          <p:cNvPr id="4" name="Title Placeholder 3"/>
          <p:cNvSpPr>
            <a:spLocks noGrp="1"/>
          </p:cNvSpPr>
          <p:nvPr>
            <p:ph type="title"/>
          </p:nvPr>
        </p:nvSpPr>
        <p:spPr>
          <a:xfrm>
            <a:off x="518285" y="1213512"/>
            <a:ext cx="4799918" cy="492443"/>
          </a:xfrm>
          <a:prstGeom prst="rect">
            <a:avLst/>
          </a:prstGeom>
          <a:noFill/>
        </p:spPr>
        <p:txBody>
          <a:bodyPr vert="horz" wrap="square" lIns="91440" tIns="45720" rIns="91440" bIns="45720" rtlCol="0" anchor="ct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456701903"/>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692" r:id="rId3"/>
    <p:sldLayoutId id="2147483677" r:id="rId4"/>
    <p:sldLayoutId id="2147483709" r:id="rId5"/>
    <p:sldLayoutId id="2147483695" r:id="rId6"/>
    <p:sldLayoutId id="2147483696" r:id="rId7"/>
    <p:sldLayoutId id="2147483697" r:id="rId8"/>
    <p:sldLayoutId id="2147483706" r:id="rId9"/>
    <p:sldLayoutId id="2147483712" r:id="rId10"/>
    <p:sldLayoutId id="2147483714" r:id="rId11"/>
  </p:sldLayoutIdLst>
  <p:hf hdr="0" ftr="0" dt="0"/>
  <p:txStyles>
    <p:titleStyle>
      <a:lvl1pPr algn="l" defTabSz="457200" rtl="0" eaLnBrk="1" latinLnBrk="0" hangingPunct="1">
        <a:spcBef>
          <a:spcPct val="0"/>
        </a:spcBef>
        <a:buNone/>
        <a:defRPr sz="2600" kern="1200">
          <a:solidFill>
            <a:schemeClr val="tx1"/>
          </a:solidFill>
          <a:latin typeface="Franklin Gothic Book" panose="020B0503020102020204" pitchFamily="34" charset="0"/>
          <a:ea typeface="+mj-ea"/>
          <a:cs typeface="+mj-cs"/>
        </a:defRPr>
      </a:lvl1pPr>
    </p:titleStyle>
    <p:bodyStyle>
      <a:lvl1pPr marL="635000" indent="-292100" algn="l" defTabSz="457200" rtl="0" eaLnBrk="1" latinLnBrk="0" hangingPunct="1">
        <a:spcBef>
          <a:spcPct val="20000"/>
        </a:spcBef>
        <a:buClr>
          <a:schemeClr val="accent2"/>
        </a:buClr>
        <a:buFont typeface="Wingdings" panose="05000000000000000000" pitchFamily="2" charset="2"/>
        <a:buChar char="§"/>
        <a:defRPr sz="2400" kern="1200">
          <a:solidFill>
            <a:schemeClr val="bg1">
              <a:lumMod val="50000"/>
            </a:schemeClr>
          </a:solidFill>
          <a:latin typeface="Franklin Gothic Book" panose="020B0503020102020204" pitchFamily="34" charset="0"/>
          <a:ea typeface="+mn-ea"/>
          <a:cs typeface="+mn-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2" pos="29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3"/>
          <p:cNvSpPr>
            <a:spLocks noChangeArrowheads="1"/>
          </p:cNvSpPr>
          <p:nvPr/>
        </p:nvSpPr>
        <p:spPr bwMode="auto">
          <a:xfrm>
            <a:off x="533400" y="834418"/>
            <a:ext cx="8610600" cy="5093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1400" b="1" i="0" strike="noStrike" cap="none" normalizeH="0" baseline="0" dirty="0" smtClean="0">
                <a:ln>
                  <a:noFill/>
                </a:ln>
                <a:solidFill>
                  <a:srgbClr val="FF0000"/>
                </a:solidFill>
                <a:effectLst/>
                <a:latin typeface="Calibri" pitchFamily="34" charset="0"/>
                <a:ea typeface="Calibri" pitchFamily="34" charset="0"/>
                <a:cs typeface="Times New Roman" pitchFamily="18" charset="0"/>
              </a:rPr>
              <a:t>HIDDEN DESCRIPTION SLIDE — NOT TO BE SHOWN TO THE PUBLIC</a:t>
            </a:r>
          </a:p>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11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Basics of Mutual Fund Investing</a:t>
            </a:r>
            <a:endParaRPr lang="en-US" sz="2800" dirty="0" smtClean="0">
              <a:latin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Catalogue code: B18</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Full presentation or module? Presentation</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Slide numbers: B18-1 to B18-21</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Registered/Non-Registered Usage: Used by all — send to Brandon to confirm</a:t>
            </a:r>
            <a:r>
              <a:rPr lang="en-US" sz="1600" dirty="0" smtClean="0">
                <a:latin typeface="Arial" pitchFamily="34" charset="0"/>
              </a:rPr>
              <a:t/>
            </a:r>
            <a:br>
              <a:rPr lang="en-US" sz="1600" dirty="0" smtClean="0">
                <a:latin typeface="Arial" pitchFamily="34" charset="0"/>
              </a:rPr>
            </a:b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(Choices: registered rep use only, not for registered rep use, allowed for all, partial limitations)</a:t>
            </a:r>
            <a:endParaRPr kumimoji="0" lang="en-US" sz="11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Last update info:</a:t>
            </a:r>
            <a:r>
              <a:rPr lang="en-US" sz="1600" dirty="0" smtClean="0">
                <a:latin typeface="Arial" pitchFamily="34" charset="0"/>
              </a:rPr>
              <a:t/>
            </a:r>
            <a:br>
              <a:rPr lang="en-US" sz="1600" dirty="0" smtClean="0">
                <a:latin typeface="Arial" pitchFamily="34" charset="0"/>
              </a:rPr>
            </a:b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Date updated</a:t>
            </a: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2015-04-29</a:t>
            </a:r>
            <a:r>
              <a:rPr lang="en-US" sz="1600" dirty="0" smtClean="0">
                <a:latin typeface="Arial" pitchFamily="34" charset="0"/>
              </a:rPr>
              <a:t/>
            </a:r>
            <a:br>
              <a:rPr lang="en-US" sz="1600" dirty="0" smtClean="0">
                <a:latin typeface="Arial" pitchFamily="34" charset="0"/>
              </a:rPr>
            </a:b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Project #18001</a:t>
            </a:r>
            <a:r>
              <a:rPr lang="en-US" sz="1600" dirty="0" smtClean="0">
                <a:latin typeface="Arial" pitchFamily="34" charset="0"/>
              </a:rPr>
              <a:t/>
            </a:r>
            <a:br>
              <a:rPr lang="en-US" sz="1600" dirty="0" smtClean="0">
                <a:latin typeface="Arial" pitchFamily="34" charset="0"/>
              </a:rPr>
            </a:b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Description of changes: </a:t>
            </a:r>
            <a:endParaRPr lang="en-US" sz="1600" dirty="0" smtClean="0">
              <a:latin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Filed with FINRA? No </a:t>
            </a:r>
            <a:r>
              <a:rPr kumimoji="0" lang="en-US" sz="16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If yes, date:</a:t>
            </a:r>
            <a:endParaRPr lang="en-US" sz="1600" dirty="0" smtClean="0">
              <a:latin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Notes:</a:t>
            </a: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0950197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Bonds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323713"/>
          </a:xfrm>
        </p:spPr>
        <p:txBody>
          <a:bodyPr/>
          <a:lstStyle/>
          <a:p>
            <a:r>
              <a:rPr lang="en-US" dirty="0"/>
              <a:t>Loan that investors make to corporations, governments or government agencies</a:t>
            </a:r>
          </a:p>
          <a:p>
            <a:r>
              <a:rPr lang="en-US" dirty="0"/>
              <a:t>Historically, not as volatile as stocks but fluctuate more in value than cash equivalents</a:t>
            </a:r>
          </a:p>
          <a:p>
            <a:pPr lvl="1"/>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B18-9</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874054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Bonds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656112"/>
          </a:xfrm>
        </p:spPr>
        <p:txBody>
          <a:bodyPr/>
          <a:lstStyle/>
          <a:p>
            <a:r>
              <a:rPr lang="en-US" dirty="0"/>
              <a:t>If held to maturity, return is from interest payments received and payment of face value</a:t>
            </a:r>
          </a:p>
          <a:p>
            <a:r>
              <a:rPr lang="en-US" dirty="0"/>
              <a:t>If sold before maturity, return is from interest payments received and difference between purchase price and sale price</a:t>
            </a:r>
          </a:p>
          <a:p>
            <a:pPr lvl="1"/>
            <a:endParaRPr lang="en-US" dirty="0"/>
          </a:p>
          <a:p>
            <a:pPr lvl="1"/>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B18-10</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928962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Bonds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4933657"/>
          </a:xfrm>
        </p:spPr>
        <p:txBody>
          <a:bodyPr/>
          <a:lstStyle/>
          <a:p>
            <a:r>
              <a:rPr lang="en-US" dirty="0"/>
              <a:t>Factors that impact bonds:</a:t>
            </a:r>
          </a:p>
          <a:p>
            <a:pPr lvl="1"/>
            <a:r>
              <a:rPr lang="en-US" dirty="0"/>
              <a:t>Interest rates</a:t>
            </a:r>
          </a:p>
          <a:p>
            <a:pPr lvl="1"/>
            <a:r>
              <a:rPr lang="en-US" dirty="0"/>
              <a:t>Credit/default risk</a:t>
            </a:r>
          </a:p>
          <a:p>
            <a:pPr lvl="1"/>
            <a:r>
              <a:rPr lang="en-US" dirty="0"/>
              <a:t>Inflation</a:t>
            </a:r>
          </a:p>
          <a:p>
            <a:pPr lvl="1"/>
            <a:r>
              <a:rPr lang="en-US" dirty="0"/>
              <a:t>Market influences</a:t>
            </a:r>
          </a:p>
          <a:p>
            <a:r>
              <a:rPr lang="en-US" dirty="0"/>
              <a:t>Characteristics of bonds:</a:t>
            </a:r>
          </a:p>
          <a:p>
            <a:pPr lvl="1"/>
            <a:r>
              <a:rPr lang="en-US" dirty="0"/>
              <a:t>Maturity</a:t>
            </a:r>
          </a:p>
          <a:p>
            <a:pPr lvl="1"/>
            <a:r>
              <a:rPr lang="en-US" dirty="0"/>
              <a:t>Yield</a:t>
            </a:r>
          </a:p>
          <a:p>
            <a:pPr lvl="1"/>
            <a:r>
              <a:rPr lang="en-US" dirty="0"/>
              <a:t>Credit quality</a:t>
            </a:r>
          </a:p>
          <a:p>
            <a:pPr lvl="1"/>
            <a:r>
              <a:rPr lang="en-US" dirty="0"/>
              <a:t>Issuer</a:t>
            </a:r>
          </a:p>
          <a:p>
            <a:pPr lvl="1"/>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1409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Stocks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733056"/>
          </a:xfrm>
        </p:spPr>
        <p:txBody>
          <a:bodyPr/>
          <a:lstStyle/>
          <a:p>
            <a:r>
              <a:rPr lang="en-US" dirty="0"/>
              <a:t>Represent ownership in a corporation</a:t>
            </a:r>
          </a:p>
          <a:p>
            <a:r>
              <a:rPr lang="en-US" dirty="0"/>
              <a:t>Historically, stocks provide the highest long-term returns but with the greatest risk</a:t>
            </a:r>
          </a:p>
          <a:p>
            <a:r>
              <a:rPr lang="en-US" dirty="0"/>
              <a:t>Return consists of income (dividends) and appreciation or depreciation of stock price</a:t>
            </a:r>
          </a:p>
          <a:p>
            <a:pPr lvl="1"/>
            <a:endParaRPr lang="en-US" dirty="0"/>
          </a:p>
          <a:p>
            <a:pPr lvl="1"/>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B18-12</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224610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Stocks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4524315"/>
          </a:xfrm>
        </p:spPr>
        <p:txBody>
          <a:bodyPr/>
          <a:lstStyle/>
          <a:p>
            <a:r>
              <a:rPr lang="en-US" dirty="0"/>
              <a:t>Factors that impact stock prices:</a:t>
            </a:r>
          </a:p>
          <a:p>
            <a:pPr lvl="1"/>
            <a:r>
              <a:rPr lang="en-US" dirty="0"/>
              <a:t>News about the company</a:t>
            </a:r>
          </a:p>
          <a:p>
            <a:pPr lvl="1"/>
            <a:r>
              <a:rPr lang="en-US" dirty="0"/>
              <a:t>Economic news and forecasts</a:t>
            </a:r>
          </a:p>
          <a:p>
            <a:pPr lvl="1"/>
            <a:r>
              <a:rPr lang="en-US" dirty="0"/>
              <a:t>Interest rates</a:t>
            </a:r>
          </a:p>
          <a:p>
            <a:pPr lvl="1"/>
            <a:r>
              <a:rPr lang="en-US" dirty="0"/>
              <a:t>Investor confidence</a:t>
            </a:r>
          </a:p>
          <a:p>
            <a:r>
              <a:rPr lang="en-US" dirty="0"/>
              <a:t>Characteristics of </a:t>
            </a:r>
            <a:r>
              <a:rPr lang="en-US" dirty="0" smtClean="0"/>
              <a:t>stocks:</a:t>
            </a:r>
            <a:endParaRPr lang="en-US" dirty="0"/>
          </a:p>
          <a:p>
            <a:pPr lvl="1"/>
            <a:r>
              <a:rPr lang="en-US" dirty="0"/>
              <a:t>Capitalization</a:t>
            </a:r>
          </a:p>
          <a:p>
            <a:pPr lvl="1"/>
            <a:r>
              <a:rPr lang="en-US" dirty="0"/>
              <a:t>Style</a:t>
            </a:r>
          </a:p>
          <a:p>
            <a:pPr lvl="1"/>
            <a:r>
              <a:rPr lang="en-US" dirty="0"/>
              <a:t>Origination</a:t>
            </a:r>
          </a:p>
          <a:p>
            <a:pPr lvl="1"/>
            <a:endParaRPr lang="en-US" dirty="0"/>
          </a:p>
          <a:p>
            <a:pPr lvl="1"/>
            <a:endParaRPr lang="en-US" dirty="0"/>
          </a:p>
        </p:txBody>
      </p:sp>
      <p:sp>
        <p:nvSpPr>
          <p:cNvPr id="8"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B18-13</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85068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1991314"/>
          </a:xfrm>
        </p:spPr>
        <p:txBody>
          <a:bodyPr/>
          <a:lstStyle/>
          <a:p>
            <a:r>
              <a:rPr lang="en-US" dirty="0"/>
              <a:t>Companies that pool money from investors and invest in a diversified portfolio of </a:t>
            </a:r>
            <a:r>
              <a:rPr lang="en-US" dirty="0" smtClean="0"/>
              <a:t>securities</a:t>
            </a:r>
            <a:endParaRPr lang="en-US" dirty="0"/>
          </a:p>
          <a:p>
            <a:endParaRPr lang="en-US" dirty="0"/>
          </a:p>
          <a:p>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B18-14</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38375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477601"/>
          </a:xfrm>
        </p:spPr>
        <p:txBody>
          <a:bodyPr/>
          <a:lstStyle/>
          <a:p>
            <a:r>
              <a:rPr lang="en-US" dirty="0"/>
              <a:t>Professional management</a:t>
            </a:r>
          </a:p>
          <a:p>
            <a:r>
              <a:rPr lang="en-US" dirty="0"/>
              <a:t>Diversification</a:t>
            </a:r>
          </a:p>
          <a:p>
            <a:r>
              <a:rPr lang="en-US" dirty="0"/>
              <a:t>Affordability</a:t>
            </a:r>
          </a:p>
          <a:p>
            <a:r>
              <a:rPr lang="en-US" dirty="0"/>
              <a:t>Liquidity</a:t>
            </a:r>
          </a:p>
          <a:p>
            <a:pPr lvl="1"/>
            <a:endParaRPr lang="en-US" dirty="0"/>
          </a:p>
          <a:p>
            <a:pPr lvl="1"/>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B18-15</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485585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886944"/>
          </a:xfrm>
        </p:spPr>
        <p:txBody>
          <a:bodyPr/>
          <a:lstStyle/>
          <a:p>
            <a:r>
              <a:rPr lang="en-US" dirty="0"/>
              <a:t>Advantages:</a:t>
            </a:r>
          </a:p>
          <a:p>
            <a:pPr lvl="1"/>
            <a:r>
              <a:rPr lang="en-US" dirty="0"/>
              <a:t>Professional management</a:t>
            </a:r>
          </a:p>
          <a:p>
            <a:pPr lvl="1"/>
            <a:r>
              <a:rPr lang="en-US" dirty="0"/>
              <a:t>Diversification</a:t>
            </a:r>
          </a:p>
          <a:p>
            <a:pPr lvl="1"/>
            <a:r>
              <a:rPr lang="en-US" dirty="0"/>
              <a:t>Affordability</a:t>
            </a:r>
          </a:p>
          <a:p>
            <a:pPr lvl="1"/>
            <a:r>
              <a:rPr lang="en-US" dirty="0"/>
              <a:t>Liquidity</a:t>
            </a:r>
          </a:p>
          <a:p>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B18-16</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001199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477601"/>
          </a:xfrm>
        </p:spPr>
        <p:txBody>
          <a:bodyPr/>
          <a:lstStyle/>
          <a:p>
            <a:r>
              <a:rPr lang="en-US" dirty="0"/>
              <a:t>Disadvantages:</a:t>
            </a:r>
          </a:p>
          <a:p>
            <a:pPr lvl="1"/>
            <a:r>
              <a:rPr lang="en-US" dirty="0"/>
              <a:t>Lack of control</a:t>
            </a:r>
          </a:p>
          <a:p>
            <a:pPr lvl="1"/>
            <a:r>
              <a:rPr lang="en-US" dirty="0"/>
              <a:t>Price uncertainty</a:t>
            </a:r>
          </a:p>
          <a:p>
            <a:pPr lvl="1"/>
            <a:r>
              <a:rPr lang="en-US" dirty="0"/>
              <a:t>Costs despite negative returns</a:t>
            </a:r>
          </a:p>
          <a:p>
            <a:endParaRPr lang="en-US" dirty="0"/>
          </a:p>
          <a:p>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B18-17</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22814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477601"/>
          </a:xfrm>
        </p:spPr>
        <p:txBody>
          <a:bodyPr/>
          <a:lstStyle/>
          <a:p>
            <a:r>
              <a:rPr lang="en-US" dirty="0"/>
              <a:t>Categories:</a:t>
            </a:r>
          </a:p>
          <a:p>
            <a:pPr lvl="1"/>
            <a:r>
              <a:rPr lang="en-US" dirty="0"/>
              <a:t>Money market funds</a:t>
            </a:r>
          </a:p>
          <a:p>
            <a:pPr lvl="1"/>
            <a:r>
              <a:rPr lang="en-US" dirty="0"/>
              <a:t>Bond funds</a:t>
            </a:r>
          </a:p>
          <a:p>
            <a:pPr lvl="1"/>
            <a:r>
              <a:rPr lang="en-US" dirty="0"/>
              <a:t>Stock funds</a:t>
            </a:r>
          </a:p>
          <a:p>
            <a:pPr lvl="1"/>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B18-18</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471412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771782" y="2631395"/>
            <a:ext cx="3683981" cy="387798"/>
          </a:xfrm>
        </p:spPr>
        <p:txBody>
          <a:bodyPr>
            <a:noAutofit/>
          </a:bodyPr>
          <a:lstStyle/>
          <a:p>
            <a:pPr>
              <a:defRPr/>
            </a:pPr>
            <a:r>
              <a:rPr lang="en-US" sz="2000" dirty="0" smtClean="0"/>
              <a:t>Basics of Mutual Fund Investing</a:t>
            </a:r>
            <a:endParaRPr lang="en-US" sz="2000" dirty="0"/>
          </a:p>
        </p:txBody>
      </p:sp>
      <p:sp>
        <p:nvSpPr>
          <p:cNvPr id="2" name="Text Placeholder 1"/>
          <p:cNvSpPr>
            <a:spLocks noGrp="1"/>
          </p:cNvSpPr>
          <p:nvPr>
            <p:ph type="body" sz="quarter" idx="20"/>
          </p:nvPr>
        </p:nvSpPr>
        <p:spPr/>
        <p:txBody>
          <a:bodyPr/>
          <a:lstStyle/>
          <a:p>
            <a:endParaRPr lang="en-US"/>
          </a:p>
        </p:txBody>
      </p:sp>
      <p:sp>
        <p:nvSpPr>
          <p:cNvPr id="3"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994052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Mutual Funds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477601"/>
          </a:xfrm>
        </p:spPr>
        <p:txBody>
          <a:bodyPr/>
          <a:lstStyle/>
          <a:p>
            <a:r>
              <a:rPr lang="en-US" dirty="0"/>
              <a:t>Ways funds earn money:</a:t>
            </a:r>
          </a:p>
          <a:p>
            <a:pPr lvl="1"/>
            <a:r>
              <a:rPr lang="en-US" dirty="0"/>
              <a:t>Dividend payments</a:t>
            </a:r>
          </a:p>
          <a:p>
            <a:pPr lvl="1"/>
            <a:r>
              <a:rPr lang="en-US" dirty="0"/>
              <a:t>Capital gains distributions</a:t>
            </a:r>
          </a:p>
          <a:p>
            <a:pPr lvl="1"/>
            <a:r>
              <a:rPr lang="en-US" dirty="0"/>
              <a:t>Increase in net asset value</a:t>
            </a:r>
          </a:p>
          <a:p>
            <a:pPr lvl="1"/>
            <a:endParaRPr lang="en-US" dirty="0"/>
          </a:p>
          <a:p>
            <a:pPr lvl="1"/>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B18-19</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40913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B18-20</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162999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smtClean="0"/>
              <a:t>Financial Activities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477601"/>
          </a:xfrm>
        </p:spPr>
        <p:txBody>
          <a:bodyPr/>
          <a:lstStyle/>
          <a:p>
            <a:r>
              <a:rPr lang="en-US" dirty="0" smtClean="0"/>
              <a:t>Spending</a:t>
            </a:r>
          </a:p>
          <a:p>
            <a:r>
              <a:rPr lang="en-US" dirty="0" smtClean="0"/>
              <a:t>Saving </a:t>
            </a:r>
          </a:p>
          <a:p>
            <a:r>
              <a:rPr lang="en-US" dirty="0" smtClean="0"/>
              <a:t>Investing</a:t>
            </a:r>
          </a:p>
          <a:p>
            <a:pPr lvl="1"/>
            <a:endParaRPr lang="en-US" dirty="0" smtClean="0"/>
          </a:p>
          <a:p>
            <a:pPr lvl="1"/>
            <a:endParaRPr lang="en-US" dirty="0" smtClean="0"/>
          </a:p>
          <a:p>
            <a:endParaRPr lang="en-US" dirty="0"/>
          </a:p>
        </p:txBody>
      </p:sp>
      <p:sp>
        <p:nvSpPr>
          <p:cNvPr id="8"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B18-2</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699322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smtClean="0"/>
              <a:t>Financial Activities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3296287"/>
          </a:xfrm>
        </p:spPr>
        <p:txBody>
          <a:bodyPr/>
          <a:lstStyle/>
          <a:p>
            <a:r>
              <a:rPr lang="en-US" dirty="0"/>
              <a:t>Spending</a:t>
            </a:r>
          </a:p>
          <a:p>
            <a:pPr lvl="1"/>
            <a:r>
              <a:rPr lang="en-US" dirty="0"/>
              <a:t>Daily needs</a:t>
            </a:r>
          </a:p>
          <a:p>
            <a:pPr lvl="1"/>
            <a:r>
              <a:rPr lang="en-US" dirty="0"/>
              <a:t>Things we want</a:t>
            </a:r>
          </a:p>
          <a:p>
            <a:pPr>
              <a:buClr>
                <a:schemeClr val="bg1">
                  <a:lumMod val="65000"/>
                </a:schemeClr>
              </a:buClr>
            </a:pPr>
            <a:r>
              <a:rPr lang="en-US" dirty="0">
                <a:solidFill>
                  <a:schemeClr val="bg1">
                    <a:lumMod val="65000"/>
                  </a:schemeClr>
                </a:solidFill>
              </a:rPr>
              <a:t>Saving </a:t>
            </a:r>
          </a:p>
          <a:p>
            <a:pPr>
              <a:buClr>
                <a:schemeClr val="bg1">
                  <a:lumMod val="65000"/>
                </a:schemeClr>
              </a:buClr>
            </a:pPr>
            <a:r>
              <a:rPr lang="en-US" dirty="0">
                <a:solidFill>
                  <a:schemeClr val="bg1">
                    <a:lumMod val="65000"/>
                  </a:schemeClr>
                </a:solidFill>
              </a:rPr>
              <a:t>Investing</a:t>
            </a:r>
          </a:p>
          <a:p>
            <a:pPr lvl="1"/>
            <a:endParaRPr lang="en-US" dirty="0" smtClean="0"/>
          </a:p>
          <a:p>
            <a:pPr lvl="1"/>
            <a:endParaRPr lang="en-US" dirty="0" smtClean="0"/>
          </a:p>
          <a:p>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B18-3</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71369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smtClean="0"/>
              <a:t>Financial Activities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4038028"/>
          </a:xfrm>
        </p:spPr>
        <p:txBody>
          <a:bodyPr/>
          <a:lstStyle/>
          <a:p>
            <a:pPr>
              <a:buClr>
                <a:schemeClr val="bg1">
                  <a:lumMod val="65000"/>
                </a:schemeClr>
              </a:buClr>
            </a:pPr>
            <a:r>
              <a:rPr lang="en-US" dirty="0">
                <a:solidFill>
                  <a:srgbClr val="A6A6A6"/>
                </a:solidFill>
              </a:rPr>
              <a:t>Spending</a:t>
            </a:r>
          </a:p>
          <a:p>
            <a:r>
              <a:rPr lang="en-US" dirty="0"/>
              <a:t>Saving </a:t>
            </a:r>
          </a:p>
          <a:p>
            <a:pPr lvl="1"/>
            <a:r>
              <a:rPr lang="en-US" dirty="0"/>
              <a:t>Storing money away</a:t>
            </a:r>
          </a:p>
          <a:p>
            <a:pPr lvl="1"/>
            <a:r>
              <a:rPr lang="en-US" dirty="0"/>
              <a:t>Used for emergencies and short-term goals</a:t>
            </a:r>
          </a:p>
          <a:p>
            <a:pPr lvl="1"/>
            <a:r>
              <a:rPr lang="en-US" dirty="0"/>
              <a:t>Concerned with maintaining principal and avoiding risk</a:t>
            </a:r>
          </a:p>
          <a:p>
            <a:pPr>
              <a:buClr>
                <a:schemeClr val="bg1">
                  <a:lumMod val="65000"/>
                </a:schemeClr>
              </a:buClr>
            </a:pPr>
            <a:r>
              <a:rPr lang="en-US" dirty="0">
                <a:solidFill>
                  <a:srgbClr val="A6A6A6"/>
                </a:solidFill>
              </a:rPr>
              <a:t>Investing</a:t>
            </a:r>
          </a:p>
          <a:p>
            <a:pPr lvl="1"/>
            <a:endParaRPr lang="en-US" dirty="0" smtClean="0"/>
          </a:p>
          <a:p>
            <a:pPr lvl="1"/>
            <a:endParaRPr lang="en-US" dirty="0" smtClean="0"/>
          </a:p>
          <a:p>
            <a:endParaRPr lang="en-US" dirty="0"/>
          </a:p>
        </p:txBody>
      </p:sp>
      <p:sp>
        <p:nvSpPr>
          <p:cNvPr id="7"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B18-4</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471506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smtClean="0"/>
              <a:t>Financial Activities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4038028"/>
          </a:xfrm>
        </p:spPr>
        <p:txBody>
          <a:bodyPr/>
          <a:lstStyle/>
          <a:p>
            <a:pPr>
              <a:buClr>
                <a:schemeClr val="bg1">
                  <a:lumMod val="65000"/>
                </a:schemeClr>
              </a:buClr>
            </a:pPr>
            <a:r>
              <a:rPr lang="en-US" dirty="0">
                <a:solidFill>
                  <a:srgbClr val="A6A6A6"/>
                </a:solidFill>
              </a:rPr>
              <a:t>Spending</a:t>
            </a:r>
          </a:p>
          <a:p>
            <a:pPr>
              <a:buClr>
                <a:schemeClr val="bg1">
                  <a:lumMod val="65000"/>
                </a:schemeClr>
              </a:buClr>
            </a:pPr>
            <a:r>
              <a:rPr lang="en-US" dirty="0">
                <a:solidFill>
                  <a:srgbClr val="A6A6A6"/>
                </a:solidFill>
              </a:rPr>
              <a:t>Saving </a:t>
            </a:r>
          </a:p>
          <a:p>
            <a:r>
              <a:rPr lang="en-US" dirty="0"/>
              <a:t>Investing</a:t>
            </a:r>
          </a:p>
          <a:p>
            <a:pPr lvl="1"/>
            <a:r>
              <a:rPr lang="en-US" dirty="0"/>
              <a:t>Desire to be more faithful stewards</a:t>
            </a:r>
          </a:p>
          <a:p>
            <a:pPr lvl="1"/>
            <a:r>
              <a:rPr lang="en-US" dirty="0"/>
              <a:t>Used for longer-term goals</a:t>
            </a:r>
          </a:p>
          <a:p>
            <a:pPr lvl="1"/>
            <a:r>
              <a:rPr lang="en-US" dirty="0"/>
              <a:t>Willingness to risk investment principal for the potential for higher returns </a:t>
            </a:r>
          </a:p>
          <a:p>
            <a:pPr lvl="1"/>
            <a:endParaRPr lang="en-US" dirty="0" smtClean="0"/>
          </a:p>
          <a:p>
            <a:pPr lvl="1"/>
            <a:endParaRPr lang="en-US" dirty="0" smtClean="0"/>
          </a:p>
          <a:p>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B18-5</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452269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Investment Asset Classes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1249573"/>
          </a:xfrm>
        </p:spPr>
        <p:txBody>
          <a:bodyPr/>
          <a:lstStyle/>
          <a:p>
            <a:r>
              <a:rPr lang="en-US" dirty="0"/>
              <a:t>Cash equivalents</a:t>
            </a:r>
          </a:p>
          <a:p>
            <a:r>
              <a:rPr lang="en-US" dirty="0"/>
              <a:t>Bonds</a:t>
            </a:r>
          </a:p>
          <a:p>
            <a:r>
              <a:rPr lang="en-US" dirty="0"/>
              <a:t>Stocks</a:t>
            </a:r>
          </a:p>
        </p:txBody>
      </p:sp>
      <p:sp>
        <p:nvSpPr>
          <p:cNvPr id="8"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B18-6</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63977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Cash Equivalents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2733056"/>
          </a:xfrm>
        </p:spPr>
        <p:txBody>
          <a:bodyPr/>
          <a:lstStyle/>
          <a:p>
            <a:r>
              <a:rPr lang="en-US" dirty="0"/>
              <a:t>Short-term debt securities that pay a modest return with an emphasis on maintaining principal</a:t>
            </a:r>
          </a:p>
          <a:p>
            <a:r>
              <a:rPr lang="en-US" dirty="0"/>
              <a:t>Historically, least volatile investment with lowest returns</a:t>
            </a:r>
          </a:p>
          <a:p>
            <a:r>
              <a:rPr lang="en-US" dirty="0"/>
              <a:t>Return is predominately from interest</a:t>
            </a:r>
          </a:p>
          <a:p>
            <a:pPr lvl="1"/>
            <a:endParaRPr lang="en-US" dirty="0"/>
          </a:p>
          <a:p>
            <a:pPr lvl="1"/>
            <a:endParaRPr lang="en-US" dirty="0"/>
          </a:p>
        </p:txBody>
      </p:sp>
      <p:sp>
        <p:nvSpPr>
          <p:cNvPr id="8"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B18-7</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620782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r>
              <a:rPr lang="en-US" dirty="0"/>
              <a:t>Cash Equivalents</a:t>
            </a:r>
            <a:endParaRPr lang="en-US" dirty="0" smtClean="0"/>
          </a:p>
        </p:txBody>
      </p:sp>
      <p:sp>
        <p:nvSpPr>
          <p:cNvPr id="5" name="Text Placeholder 4"/>
          <p:cNvSpPr>
            <a:spLocks noGrp="1"/>
          </p:cNvSpPr>
          <p:nvPr>
            <p:ph type="body" sz="quarter" idx="20"/>
          </p:nvPr>
        </p:nvSpPr>
        <p:spPr>
          <a:xfrm>
            <a:off x="497377" y="441637"/>
            <a:ext cx="2687915" cy="270843"/>
          </a:xfrm>
        </p:spPr>
        <p:txBody>
          <a:bodyPr/>
          <a:lstStyle/>
          <a:p>
            <a:r>
              <a:rPr lang="en-US" dirty="0"/>
              <a:t>Basics of Mutual Fund Investing</a:t>
            </a:r>
          </a:p>
        </p:txBody>
      </p:sp>
      <p:sp>
        <p:nvSpPr>
          <p:cNvPr id="2" name="Text Placeholder 1"/>
          <p:cNvSpPr>
            <a:spLocks noGrp="1"/>
          </p:cNvSpPr>
          <p:nvPr>
            <p:ph type="body" sz="quarter" idx="21"/>
          </p:nvPr>
        </p:nvSpPr>
        <p:spPr>
          <a:xfrm>
            <a:off x="529360" y="2127663"/>
            <a:ext cx="7700240" cy="4114972"/>
          </a:xfrm>
        </p:spPr>
        <p:txBody>
          <a:bodyPr/>
          <a:lstStyle/>
          <a:p>
            <a:r>
              <a:rPr lang="en-US" dirty="0"/>
              <a:t>Factors that impact cash equivalents:</a:t>
            </a:r>
          </a:p>
          <a:p>
            <a:pPr lvl="1"/>
            <a:r>
              <a:rPr lang="en-US" dirty="0"/>
              <a:t>Inflation</a:t>
            </a:r>
          </a:p>
          <a:p>
            <a:pPr lvl="1"/>
            <a:r>
              <a:rPr lang="en-US" dirty="0"/>
              <a:t>Interest rates</a:t>
            </a:r>
          </a:p>
          <a:p>
            <a:r>
              <a:rPr lang="en-US" dirty="0"/>
              <a:t>Types of cash equivalents:</a:t>
            </a:r>
          </a:p>
          <a:p>
            <a:pPr lvl="1"/>
            <a:r>
              <a:rPr lang="en-US" dirty="0"/>
              <a:t>Bank savings accounts</a:t>
            </a:r>
          </a:p>
          <a:p>
            <a:pPr lvl="1"/>
            <a:r>
              <a:rPr lang="en-US" dirty="0"/>
              <a:t>CDs</a:t>
            </a:r>
          </a:p>
          <a:p>
            <a:pPr lvl="1"/>
            <a:r>
              <a:rPr lang="en-US" dirty="0"/>
              <a:t>U.S. Treasury bills</a:t>
            </a:r>
          </a:p>
          <a:p>
            <a:pPr lvl="1"/>
            <a:r>
              <a:rPr lang="en-US" dirty="0"/>
              <a:t>Money market accounts</a:t>
            </a:r>
          </a:p>
          <a:p>
            <a:pPr lvl="1"/>
            <a:endParaRPr lang="en-US" dirty="0"/>
          </a:p>
          <a:p>
            <a:pPr lvl="1"/>
            <a:endParaRPr lang="en-US" dirty="0"/>
          </a:p>
        </p:txBody>
      </p:sp>
      <p:sp>
        <p:nvSpPr>
          <p:cNvPr id="6" name="Slide Number Placeholder 5"/>
          <p:cNvSpPr txBox="1">
            <a:spLocks/>
          </p:cNvSpPr>
          <p:nvPr/>
        </p:nvSpPr>
        <p:spPr>
          <a:xfrm>
            <a:off x="8153399" y="6403975"/>
            <a:ext cx="6191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B18-8</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004110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4 GuideStone corporate template">
  <a:themeElements>
    <a:clrScheme name="18356 GSFR Corp PPT palette">
      <a:dk1>
        <a:srgbClr val="000000"/>
      </a:dk1>
      <a:lt1>
        <a:srgbClr val="FFFFFF"/>
      </a:lt1>
      <a:dk2>
        <a:srgbClr val="7F7F7F"/>
      </a:dk2>
      <a:lt2>
        <a:srgbClr val="BFBFBF"/>
      </a:lt2>
      <a:accent1>
        <a:srgbClr val="006F51"/>
      </a:accent1>
      <a:accent2>
        <a:srgbClr val="6CB33F"/>
      </a:accent2>
      <a:accent3>
        <a:srgbClr val="754200"/>
      </a:accent3>
      <a:accent4>
        <a:srgbClr val="B2A97E"/>
      </a:accent4>
      <a:accent5>
        <a:srgbClr val="007698"/>
      </a:accent5>
      <a:accent6>
        <a:srgbClr val="73AFB6"/>
      </a:accent6>
      <a:hlink>
        <a:srgbClr val="546292"/>
      </a:hlink>
      <a:folHlink>
        <a:srgbClr val="817C0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5659 B18 Basic of Mutual Fund Investing V1 corrections - save as version 2" id="{36592F3F-326B-4FDA-A97B-BB0BA1E44B71}" vid="{CCB39A3B-786A-4865-9609-5C9219B770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mmunications Template" ma:contentTypeID="0x010100812EDF286F8B0D4AA80EE175B0EB40F3060300C96650B6FA94F4498FD09602167600CA" ma:contentTypeVersion="1" ma:contentTypeDescription="" ma:contentTypeScope="" ma:versionID="ccf4f9f904138b61ebe88079f22f178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A35A343D-BEA0-4DD8-9622-FBE20792E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52150C-6162-4860-9080-452D6A2E291B}">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99D9C9C-2FE3-414E-B816-7909A4165629}">
  <ds:schemaRefs>
    <ds:schemaRef ds:uri="http://schemas.microsoft.com/sharepoint/v3/contenttype/forms"/>
  </ds:schemaRefs>
</ds:datastoreItem>
</file>

<file path=customXml/itemProps4.xml><?xml version="1.0" encoding="utf-8"?>
<ds:datastoreItem xmlns:ds="http://schemas.openxmlformats.org/officeDocument/2006/customXml" ds:itemID="{61B7E51F-ED46-49F4-9E14-41586BCDB42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2045</TotalTime>
  <Words>522</Words>
  <Application>Microsoft Office PowerPoint</Application>
  <PresentationFormat>On-screen Show (4:3)</PresentationFormat>
  <Paragraphs>175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Franklin Gothic Book</vt:lpstr>
      <vt:lpstr>Times</vt:lpstr>
      <vt:lpstr>Times New Roman</vt:lpstr>
      <vt:lpstr>Wingdings</vt:lpstr>
      <vt:lpstr>2014 GuideStone corporate template</vt:lpstr>
      <vt:lpstr>PowerPoint Presentation</vt:lpstr>
      <vt:lpstr>Basics of Mutual Fund Investing</vt:lpstr>
      <vt:lpstr>Financial Activities</vt:lpstr>
      <vt:lpstr>Financial Activities</vt:lpstr>
      <vt:lpstr>Financial Activities</vt:lpstr>
      <vt:lpstr>Financial Activities</vt:lpstr>
      <vt:lpstr>Investment Asset Classes</vt:lpstr>
      <vt:lpstr>Cash Equivalents</vt:lpstr>
      <vt:lpstr>Cash Equivalents</vt:lpstr>
      <vt:lpstr>Bonds</vt:lpstr>
      <vt:lpstr>Bonds</vt:lpstr>
      <vt:lpstr>Bonds</vt:lpstr>
      <vt:lpstr>Stocks</vt:lpstr>
      <vt:lpstr>Stocks</vt:lpstr>
      <vt:lpstr>Mutual Funds</vt:lpstr>
      <vt:lpstr>Mutual Funds</vt:lpstr>
      <vt:lpstr>Mutual Funds</vt:lpstr>
      <vt:lpstr>Mutual Funds</vt:lpstr>
      <vt:lpstr>Mutual Funds</vt:lpstr>
      <vt:lpstr>Mutual Funds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Speakman</dc:creator>
  <cp:lastModifiedBy>Payton Christopher</cp:lastModifiedBy>
  <cp:revision>287</cp:revision>
  <cp:lastPrinted>2014-09-17T15:00:07Z</cp:lastPrinted>
  <dcterms:created xsi:type="dcterms:W3CDTF">2014-09-16T15:50:39Z</dcterms:created>
  <dcterms:modified xsi:type="dcterms:W3CDTF">2017-05-25T18:05:42Z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0x010100812EDF286F8B0D4AA80EE175B0EB40F3060300C96650B6FA94F4498FD09602167600CA</vt:lpwstr>
  </property>
</Properties>
</file>